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256" r:id="rId2"/>
    <p:sldId id="279" r:id="rId3"/>
    <p:sldId id="271" r:id="rId4"/>
    <p:sldId id="258" r:id="rId5"/>
    <p:sldId id="260" r:id="rId6"/>
    <p:sldId id="261" r:id="rId7"/>
    <p:sldId id="299" r:id="rId8"/>
    <p:sldId id="281" r:id="rId9"/>
    <p:sldId id="297" r:id="rId10"/>
    <p:sldId id="282" r:id="rId11"/>
    <p:sldId id="298" r:id="rId12"/>
    <p:sldId id="265" r:id="rId13"/>
    <p:sldId id="264" r:id="rId14"/>
    <p:sldId id="283" r:id="rId15"/>
    <p:sldId id="293" r:id="rId16"/>
    <p:sldId id="284" r:id="rId17"/>
    <p:sldId id="295" r:id="rId18"/>
    <p:sldId id="296" r:id="rId19"/>
    <p:sldId id="267" r:id="rId20"/>
    <p:sldId id="286" r:id="rId21"/>
    <p:sldId id="287" r:id="rId22"/>
    <p:sldId id="290" r:id="rId23"/>
    <p:sldId id="289" r:id="rId24"/>
    <p:sldId id="272" r:id="rId25"/>
    <p:sldId id="273" r:id="rId26"/>
    <p:sldId id="274" r:id="rId27"/>
    <p:sldId id="275" r:id="rId28"/>
    <p:sldId id="276" r:id="rId29"/>
    <p:sldId id="277" r:id="rId30"/>
    <p:sldId id="291" r:id="rId31"/>
  </p:sldIdLst>
  <p:sldSz cx="10080625" cy="7559675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99"/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3" name="Segnaposto data 2"/>
          <p:cNvSpPr txBox="1">
            <a:spLocks noGrp="1"/>
          </p:cNvSpPr>
          <p:nvPr>
            <p:ph type="dt" sz="quarter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>
            <a:noAutofit/>
          </a:bodyPr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4" name="Segnaposto piè di pagina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it-IT" sz="14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5" name="Segnaposto numero diapositiva 4"/>
          <p:cNvSpPr txBox="1">
            <a:spLocks noGrp="1"/>
          </p:cNvSpPr>
          <p:nvPr>
            <p:ph type="sldNum" sz="quarter" idx="3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="b" anchorCtr="0" compatLnSpc="0">
            <a:noAutofit/>
          </a:bodyPr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85A51D2E-F60A-4D56-B5B2-54E710E33597}" type="slidenum">
              <a:t>‹N›</a:t>
            </a:fld>
            <a:endParaRPr lang="it-IT" sz="14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3659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 idx="2"/>
          </p:nvPr>
        </p:nvSpPr>
        <p:spPr>
          <a:xfrm>
            <a:off x="1484999" y="900000"/>
            <a:ext cx="4590000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3"/>
          </p:nvPr>
        </p:nvSpPr>
        <p:spPr>
          <a:xfrm>
            <a:off x="720000" y="4680000"/>
            <a:ext cx="6120000" cy="504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it-IT"/>
          </a:p>
        </p:txBody>
      </p:sp>
      <p:sp>
        <p:nvSpPr>
          <p:cNvPr id="4" name="Segnaposto intestazione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hangingPunct="0">
              <a:buNone/>
              <a:tabLst/>
              <a:defRPr lang="it-IT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hangingPunct="0">
              <a:buNone/>
              <a:tabLst/>
              <a:defRPr lang="it-IT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hangingPunct="0">
              <a:buNone/>
              <a:tabLst/>
              <a:defRPr lang="it-IT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hangingPunct="0">
              <a:buNone/>
              <a:tabLst/>
              <a:defRPr lang="it-IT" sz="1400" kern="1200"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fld id="{C19341CF-9646-4786-844A-57FFC8FBCEB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0512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0" hangingPunct="0">
      <a:tabLst/>
      <a:defRPr lang="it-IT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53BF861-9156-4A98-BC84-9076D052A357}" type="slidenum">
              <a:t>1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6700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</p:spPr>
        <p:txBody>
          <a:bodyPr>
            <a:spAutoFit/>
          </a:bodyPr>
          <a:lstStyle/>
          <a:p>
            <a:pPr indent="-216000"/>
            <a:endParaRPr lang="it-IT">
              <a:highlight>
                <a:scrgbClr r="0" g="0" b="0">
                  <a:alpha val="0"/>
                </a:scrgbClr>
              </a:highlight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43D57BA-1BED-4680-90E7-E318196246A1}" type="slidenum">
              <a:t>24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4283280" y="95040"/>
            <a:ext cx="3276000" cy="5349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b" anchorCtr="0" compatLnSpc="0">
            <a:noAutofit/>
          </a:bodyPr>
          <a:lstStyle/>
          <a:p>
            <a:pPr marL="0" marR="0" lvl="0" indent="0" algn="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0E37A22-6873-45F4-BECD-1D2DD9775692}" type="slidenum">
              <a:t>24</a:t>
            </a:fld>
            <a:endParaRPr lang="it-IT" sz="3200" b="1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48560" y="47520"/>
            <a:ext cx="5047560" cy="5349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400" b="0" i="1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rPr>
              <a:t>Carlo Campagnoli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400" b="1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rPr>
              <a:t>Le Amenorree: diagnosi differenziale e terapia</a:t>
            </a:r>
          </a:p>
        </p:txBody>
      </p:sp>
      <p:sp>
        <p:nvSpPr>
          <p:cNvPr id="4" name="Segnaposto immagine diapositiva 3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01688"/>
            <a:ext cx="5345112" cy="4008437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5" name="CasellaDiTesto 4"/>
          <p:cNvSpPr txBox="1"/>
          <p:nvPr/>
        </p:nvSpPr>
        <p:spPr>
          <a:xfrm>
            <a:off x="755639" y="5078160"/>
            <a:ext cx="6047640" cy="4810320"/>
          </a:xfrm>
          <a:prstGeom prst="rect">
            <a:avLst/>
          </a:prstGeom>
          <a:solidFill>
            <a:srgbClr val="FFFFFF"/>
          </a:solidFill>
          <a:ln w="9360" cap="sq">
            <a:solidFill>
              <a:srgbClr val="000000"/>
            </a:solidFill>
            <a:prstDash val="solid"/>
            <a:miter/>
          </a:ln>
        </p:spPr>
        <p:txBody>
          <a:bodyPr wrap="square" lIns="90000" tIns="46800" rIns="90000" bIns="46800" anchor="t" anchorCtr="0" compatLnSpc="1">
            <a:no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44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 b="0" i="0" u="none" strike="noStrike" cap="none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0A3A781-66B6-460E-8822-A82FA5EBC6A6}" type="slidenum">
              <a:t>25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8075" y="801688"/>
            <a:ext cx="5346700" cy="401002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280" y="5078520"/>
            <a:ext cx="6049440" cy="4812480"/>
          </a:xfrm>
        </p:spPr>
        <p:txBody>
          <a:bodyPr compatLnSpc="1">
            <a:spAutoFit/>
          </a:bodyPr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A958EBF-BEF7-4701-9A4C-BD6ECE94F4A0}" type="slidenum">
              <a:t>26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3588"/>
            <a:ext cx="5426075" cy="4068762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/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1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4CB3901-CF05-4769-B465-6A725008A15D}" type="slidenum">
              <a:t>27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3588"/>
            <a:ext cx="5426075" cy="4068762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/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7E24A56-F45E-49AC-A55B-CD0AFF0730F2}" type="slidenum">
              <a:t>28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3588"/>
            <a:ext cx="5426075" cy="4068762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/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5A656C6-3B9B-4271-8EA5-23C56666A762}" type="slidenum">
              <a:t>29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3588"/>
            <a:ext cx="5426075" cy="4068762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/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B178AAA2-FB80-493B-B8FB-B7FD12F91CAA}" type="slidenum">
              <a:t>3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3588"/>
            <a:ext cx="5426075" cy="4068762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/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918B79D-2BD5-4D7C-B164-2AAFC8461221}" type="slidenum">
              <a:t>4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2000"/>
            <a:ext cx="5426075" cy="4068763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>
            <a:spAutoFit/>
          </a:bodyPr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1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9B2B492-7D27-4A7D-A4CC-45BA1D612FE5}" type="slidenum">
              <a:t>5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655763" y="661988"/>
            <a:ext cx="5073650" cy="3805237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ACDBB54A-8984-4F6E-B149-92A5CBF4AD51}" type="slidenum">
              <a:t>6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</p:spPr>
        <p:txBody>
          <a:bodyPr compatLnSpc="1">
            <a:spAutoFit/>
          </a:bodyPr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8EB17D1E-9377-4167-AF94-C22FBE719D1E}" type="slidenum">
              <a:t>12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8075" y="801688"/>
            <a:ext cx="5346700" cy="4010025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5280" y="5078520"/>
            <a:ext cx="6049440" cy="4812480"/>
          </a:xfrm>
        </p:spPr>
        <p:txBody>
          <a:bodyPr compatLnSpc="1">
            <a:spAutoFit/>
          </a:bodyPr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0EE9191-0575-4A24-B11E-3652CF485E73}" type="slidenum">
              <a:t>13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040"/>
          </a:xfrm>
        </p:spPr>
        <p:txBody>
          <a:bodyPr compatLnSpc="1">
            <a:spAutoFit/>
          </a:bodyPr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20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17954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DFAD6FB5-C4EB-4F3E-AB45-0BB9CED91470}" type="slidenum">
              <a:t>19</a:t>
            </a:fld>
            <a:endParaRPr lang="it-IT"/>
          </a:p>
        </p:txBody>
      </p:sp>
      <p:sp>
        <p:nvSpPr>
          <p:cNvPr id="2" name="Segnaposto immagine diapositiva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063625" y="762000"/>
            <a:ext cx="5426075" cy="4068763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Segnaposto note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160"/>
            <a:ext cx="6047640" cy="4811040"/>
          </a:xfrm>
        </p:spPr>
        <p:txBody>
          <a:bodyPr compatLnSpc="1">
            <a:spAutoFit/>
          </a:bodyPr>
          <a:lstStyle/>
          <a:p>
            <a:pPr marL="0" algn="l" hangingPunct="1"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1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0E1A691-47CE-4BDF-B98D-76B01EB8BA5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2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30C29A6-80CB-4F73-A50A-75B5794635D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8049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645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64516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44117-FAD5-4001-AB0A-7DC5D385F31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256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772FC8-A14A-4E43-89A7-F348E2FC004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0691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04EBC0C-FA08-414D-8E0F-E58C8600FA2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661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03238" y="1763713"/>
            <a:ext cx="4459287" cy="498951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14925" y="1763713"/>
            <a:ext cx="4459288" cy="498951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7E849A-16E1-45E2-A66D-4DFEF276EFF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790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8FD0CD-E7E9-481A-9BE0-81B01DC5E90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04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4EDC471-FF2A-425C-9986-123C754C0D0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5708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E18E647-972D-4927-82A9-EDEF3A7EDD1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20402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C14237-8FE6-48CE-BF7A-09E72FD34CE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82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1F8E217-10C9-4288-B750-5F338E55272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9867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 txBox="1">
            <a:spLocks noGrp="1"/>
          </p:cNvSpPr>
          <p:nvPr>
            <p:ph type="title"/>
          </p:nvPr>
        </p:nvSpPr>
        <p:spPr>
          <a:xfrm>
            <a:off x="503640" y="302400"/>
            <a:ext cx="9070200" cy="1260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0" compatLnSpc="1"/>
          <a:lstStyle/>
          <a:p>
            <a:endParaRPr lang="it-IT"/>
          </a:p>
        </p:txBody>
      </p:sp>
      <p:sp>
        <p:nvSpPr>
          <p:cNvPr id="3" name="Segnaposto testo 2"/>
          <p:cNvSpPr txBox="1">
            <a:spLocks noGrp="1"/>
          </p:cNvSpPr>
          <p:nvPr>
            <p:ph type="body" idx="1"/>
          </p:nvPr>
        </p:nvSpPr>
        <p:spPr>
          <a:xfrm>
            <a:off x="503640" y="1764000"/>
            <a:ext cx="9070200" cy="49892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t" anchorCtr="0" compatLnSpc="1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 txBox="1">
            <a:spLocks noGrp="1"/>
          </p:cNvSpPr>
          <p:nvPr>
            <p:ph type="dt" sz="half" idx="2"/>
          </p:nvPr>
        </p:nvSpPr>
        <p:spPr>
          <a:xfrm>
            <a:off x="503640" y="6883920"/>
            <a:ext cx="2351520" cy="524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Autofit/>
          </a:bodyPr>
          <a:lstStyle>
            <a:lvl1pPr marL="0" marR="0" lvl="0" indent="0" rtl="0" hangingPunct="1">
              <a:lnSpc>
                <a:spcPct val="100000"/>
              </a:lnSpc>
              <a:buNone/>
              <a:tabLst/>
              <a:defRPr lang="en-US" sz="1400" kern="1200">
                <a:latin typeface="Arial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Segnaposto piè di pagina 4"/>
          <p:cNvSpPr txBox="1">
            <a:spLocks noGrp="1"/>
          </p:cNvSpPr>
          <p:nvPr>
            <p:ph type="ftr" sz="quarter" idx="3"/>
          </p:nvPr>
        </p:nvSpPr>
        <p:spPr>
          <a:xfrm>
            <a:off x="3442680" y="6883920"/>
            <a:ext cx="3191400" cy="524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Autofit/>
          </a:bodyPr>
          <a:lstStyle>
            <a:lvl1pPr marL="0" marR="0" lvl="0" indent="0" algn="ctr" rtl="0" hangingPunct="1">
              <a:lnSpc>
                <a:spcPct val="100000"/>
              </a:lnSpc>
              <a:buNone/>
              <a:tabLst/>
              <a:defRPr lang="it-IT" sz="1400" kern="1200">
                <a:latin typeface="Arial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/>
          <p:cNvSpPr txBox="1">
            <a:spLocks noGrp="1"/>
          </p:cNvSpPr>
          <p:nvPr>
            <p:ph type="sldNum" sz="quarter" idx="4"/>
          </p:nvPr>
        </p:nvSpPr>
        <p:spPr>
          <a:xfrm>
            <a:off x="7222319" y="6883920"/>
            <a:ext cx="2351520" cy="524880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buNone/>
              <a:tabLst/>
              <a:defRPr lang="it-IT" sz="1400" kern="1200">
                <a:latin typeface="Arial" pitchFamily="2"/>
                <a:ea typeface="DejaVu Sans" pitchFamily="2"/>
                <a:cs typeface="DejaVu Sans" pitchFamily="2"/>
              </a:defRPr>
            </a:lvl1pPr>
          </a:lstStyle>
          <a:p>
            <a:pPr lvl="0"/>
            <a:fld id="{DFCE157B-BA6F-4DB9-89A9-3A220A7F2279}" type="slidenum"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0" marR="0" indent="0" algn="ctr" hangingPunct="1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it-IT" sz="5390" b="0" i="0" u="none" strike="noStrike" kern="1200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Arial" pitchFamily="2"/>
          <a:ea typeface="Microsoft YaHei" pitchFamily="2"/>
          <a:cs typeface="Arial" pitchFamily="2"/>
        </a:defRPr>
      </a:lvl1pPr>
    </p:titleStyle>
    <p:bodyStyle>
      <a:lvl1pPr marL="0" marR="0" indent="0" algn="l" hangingPunct="1">
        <a:lnSpc>
          <a:spcPct val="100000"/>
        </a:lnSpc>
        <a:spcBef>
          <a:spcPts val="879"/>
        </a:spcBef>
        <a:spcAft>
          <a:spcPts val="0"/>
        </a:spcAft>
        <a:tabLst>
          <a:tab pos="571320" algn="l"/>
          <a:tab pos="1485719" algn="l"/>
          <a:tab pos="2400119" algn="l"/>
          <a:tab pos="3314519" algn="l"/>
          <a:tab pos="4228919" algn="l"/>
          <a:tab pos="5143320" algn="l"/>
          <a:tab pos="6057720" algn="l"/>
          <a:tab pos="6972120" algn="l"/>
          <a:tab pos="7886520" algn="l"/>
          <a:tab pos="8800920" algn="l"/>
          <a:tab pos="9715320" algn="l"/>
        </a:tabLst>
        <a:defRPr lang="it-IT" sz="3530" b="0" i="0" u="none" strike="noStrike" kern="1200" cap="none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Arial" pitchFamily="2"/>
          <a:ea typeface="Microsoft YaHei" pitchFamily="2"/>
          <a:cs typeface="Ari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>
          <a:xfrm>
            <a:off x="503640" y="302399"/>
            <a:ext cx="9070200" cy="1388287"/>
          </a:xfrm>
          <a:noFill/>
          <a:ln>
            <a:noFill/>
          </a:ln>
        </p:spPr>
        <p:txBody>
          <a:bodyPr wrap="square" lIns="90000" tIns="45000" rIns="90000" bIns="45000">
            <a:noAutofit/>
          </a:bodyPr>
          <a:lstStyle/>
          <a:p>
            <a:pPr lvl="0">
              <a:lnSpc>
                <a:spcPct val="100000"/>
              </a:lnSpc>
            </a:pPr>
            <a:r>
              <a:rPr lang="it-IT" sz="3200" b="1" dirty="0">
                <a:solidFill>
                  <a:srgbClr val="0000FF"/>
                </a:solidFill>
                <a:highlight>
                  <a:scrgbClr r="0" g="0" b="0">
                    <a:alpha val="0"/>
                  </a:scrgbClr>
                </a:highlight>
                <a:latin typeface="Calibri"/>
                <a:ea typeface="Microsoft YaHei" pitchFamily="2"/>
                <a:cs typeface="Arial" pitchFamily="2"/>
              </a:rPr>
              <a:t>                        </a:t>
            </a:r>
            <a:endParaRPr lang="it-IT" sz="2800" b="1" dirty="0">
              <a:solidFill>
                <a:srgbClr val="0000FF"/>
              </a:solidFill>
              <a:highlight>
                <a:scrgbClr r="0" g="0" b="0">
                  <a:alpha val="0"/>
                </a:scrgbClr>
              </a:highlight>
              <a:latin typeface="Calibri"/>
              <a:ea typeface="Microsoft YaHei" pitchFamily="2"/>
              <a:cs typeface="Arial" pitchFamily="2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444392" y="3493008"/>
            <a:ext cx="7383600" cy="896112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990" b="0" i="0" u="none" strike="noStrike" kern="1200" cap="none" dirty="0">
                <a:ln>
                  <a:noFill/>
                </a:ln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      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980244" y="2535381"/>
            <a:ext cx="8311896" cy="4214553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800" b="0" i="0" u="none" strike="noStrike" kern="1200" cap="none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latin typeface="Arial Black" pitchFamily="34"/>
                <a:ea typeface="Microsoft YaHei" pitchFamily="2"/>
                <a:cs typeface="Arial" pitchFamily="2"/>
              </a:rPr>
              <a:t>        </a:t>
            </a:r>
            <a:r>
              <a:rPr lang="it-IT" sz="2800" b="0" i="0" u="none" strike="noStrike" kern="1200" cap="none" dirty="0">
                <a:ln>
                  <a:noFill/>
                </a:ln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IL   RUOLO DEL GINECOLOGO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800" dirty="0"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  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800" dirty="0"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  </a:t>
            </a:r>
            <a:r>
              <a:rPr lang="it-IT" sz="2400" dirty="0"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Dr.ssa LAURA LESCA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400" b="0" i="0" u="none" strike="noStrike" kern="1200" cap="none" dirty="0">
                <a:ln>
                  <a:noFill/>
                </a:ln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       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400" dirty="0"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       </a:t>
            </a:r>
            <a:r>
              <a:rPr lang="it-IT" sz="2400" b="0" i="0" u="none" strike="noStrike" kern="1200" cap="none" dirty="0">
                <a:ln>
                  <a:noFill/>
                </a:ln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Centro Amenorree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400" dirty="0"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Ginecologia e Ostetricia 1 U 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400" dirty="0">
                <a:solidFill>
                  <a:srgbClr val="0000FF"/>
                </a:solidFill>
                <a:latin typeface="Arial Black" pitchFamily="34"/>
                <a:ea typeface="Microsoft YaHei" pitchFamily="2"/>
                <a:cs typeface="Arial" pitchFamily="2"/>
              </a:rPr>
              <a:t>               (Prof.ssa Chiara Benedetto)</a:t>
            </a:r>
            <a:endParaRPr lang="it-IT" sz="2400" b="0" i="0" u="none" strike="noStrike" kern="1200" cap="none" dirty="0">
              <a:ln>
                <a:noFill/>
              </a:ln>
              <a:solidFill>
                <a:srgbClr val="0000FF"/>
              </a:solidFill>
              <a:latin typeface="Arial Black" pitchFamily="34"/>
              <a:ea typeface="Microsoft YaHei" pitchFamily="2"/>
              <a:cs typeface="Arial" pitchFamily="2"/>
            </a:endParaRP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2800" b="0" i="0" u="none" strike="noStrike" kern="1200" cap="none" dirty="0">
              <a:ln>
                <a:noFill/>
              </a:ln>
              <a:solidFill>
                <a:srgbClr val="0000FF"/>
              </a:solidFill>
              <a:latin typeface="Arial Black" pitchFamily="34"/>
              <a:ea typeface="Microsoft YaHei" pitchFamily="2"/>
              <a:cs typeface="Arial" pitchFamily="2"/>
            </a:endParaRPr>
          </a:p>
        </p:txBody>
      </p:sp>
      <p:pic>
        <p:nvPicPr>
          <p:cNvPr id="1026" name="Picture 2" descr="https://lh7-us.googleusercontent.com/aA7pdgHVMRr96VRjsAdNiCL_FvQGMkY0FaXZS9cPiDYTEQ_w-ukXjJW5jDB0NjwjufWM0yDzwWd7UjjXOaBVC9WX8HHOs-YFN6f4gtmDrBNyDCK_rV-tLvaHLfIbs_cTLnNJ-Y6cU2ywQIwykdGQHH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382" y="576262"/>
            <a:ext cx="7905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7-us.googleusercontent.com/GwNWK2dO0QGFhdHudgkIirCEkgEkWjoC_NtG3oJiLdWhqJtJRgz7L2lHNLGLkjKjBtiNQ9YSji8Ugwfo7qmsWlnGWcgR5g7IRDHOWkudTolbFIu-V3mtgNYtHrrbesuUuGZdgYTPlRs8cIX6aPfcdS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545" y="579204"/>
            <a:ext cx="155257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7-us.googleusercontent.com/_cJKyqiDpP4TGCU8Y17E7MsvlLG3Ipqaqa_wwIMbSpMnhWzadQSQ0oUg4Hjc1xQPSmiXy_Q_JKJN6Bk5NtiUFEBxSiCeQXZ8tZIYULuYAh6_yfZk5psS0gzor2R8VxuuQFv5je3zJrv10Hh_RzhlRk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473" y="579205"/>
            <a:ext cx="9048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h7-us.googleusercontent.com/L3cHBD8ZFCWOlv1M9NxbIRpYL4diISwkuvnF1cawuzbelPxKRdtk3ZXj9HbUJ_d18Oq7U5bIyL3Z-WajuutTS6elrVE8Ata3ujYHyKmD5cJ0U5D7T3ruLJTUTGeLL-7EVtFBeYyRcw8NBSdRAUYCVX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464" y="576262"/>
            <a:ext cx="752475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3640" y="302400"/>
            <a:ext cx="9070200" cy="977760"/>
          </a:xfrm>
        </p:spPr>
        <p:txBody>
          <a:bodyPr/>
          <a:lstStyle/>
          <a:p>
            <a:r>
              <a:rPr lang="it-IT" sz="2800" b="1" dirty="0"/>
              <a:t>DEFICIT ENERGETICO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67064" y="1562400"/>
            <a:ext cx="9070200" cy="4989240"/>
          </a:xfrm>
        </p:spPr>
        <p:txBody>
          <a:bodyPr/>
          <a:lstStyle/>
          <a:p>
            <a:r>
              <a:rPr lang="it-IT" dirty="0"/>
              <a:t>        </a:t>
            </a:r>
            <a:r>
              <a:rPr lang="it-IT" sz="2800" dirty="0">
                <a:solidFill>
                  <a:srgbClr val="0000FF"/>
                </a:solidFill>
              </a:rPr>
              <a:t>LEPTINA</a:t>
            </a:r>
            <a:r>
              <a:rPr lang="it-IT" dirty="0"/>
              <a:t>                            </a:t>
            </a:r>
            <a:r>
              <a:rPr lang="it-IT" sz="2800" dirty="0">
                <a:solidFill>
                  <a:srgbClr val="0000FF"/>
                </a:solidFill>
              </a:rPr>
              <a:t>GHRELINA</a:t>
            </a:r>
          </a:p>
          <a:p>
            <a:r>
              <a:rPr lang="it-IT" sz="1800" b="1" dirty="0">
                <a:solidFill>
                  <a:srgbClr val="0000FF"/>
                </a:solidFill>
              </a:rPr>
              <a:t>per riduzione del tessuto adiposo</a:t>
            </a:r>
            <a:r>
              <a:rPr lang="it-IT" sz="1800" dirty="0">
                <a:solidFill>
                  <a:srgbClr val="0000FF"/>
                </a:solidFill>
              </a:rPr>
              <a:t>            </a:t>
            </a:r>
            <a:r>
              <a:rPr lang="it-IT" sz="1800" b="1" dirty="0">
                <a:solidFill>
                  <a:srgbClr val="0000FF"/>
                </a:solidFill>
              </a:rPr>
              <a:t>prodotta dal tratto  gastrointestinale a 				                 compensazione del deficit energetico</a:t>
            </a:r>
          </a:p>
          <a:p>
            <a:endParaRPr lang="it-IT" sz="1800" b="1" dirty="0"/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b="1" dirty="0"/>
              <a:t>                                  </a:t>
            </a:r>
            <a:r>
              <a:rPr lang="it-IT" sz="2000" b="1" dirty="0">
                <a:solidFill>
                  <a:srgbClr val="0000FF"/>
                </a:solidFill>
              </a:rPr>
              <a:t>soppressione pulsatilità del </a:t>
            </a:r>
            <a:r>
              <a:rPr lang="it-IT" sz="2000" b="1" dirty="0" err="1">
                <a:solidFill>
                  <a:srgbClr val="0000FF"/>
                </a:solidFill>
              </a:rPr>
              <a:t>GnRH</a:t>
            </a:r>
            <a:endParaRPr lang="it-IT" sz="2000" b="1" dirty="0">
              <a:solidFill>
                <a:srgbClr val="0000FF"/>
              </a:solidFill>
            </a:endParaRPr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dirty="0"/>
              <a:t>                      </a:t>
            </a:r>
            <a:r>
              <a:rPr lang="it-IT" sz="2000" b="1" dirty="0">
                <a:solidFill>
                  <a:srgbClr val="0000FF"/>
                </a:solidFill>
              </a:rPr>
              <a:t>effetto inibitorio  sulla secrezione delle gonadotropine</a:t>
            </a:r>
          </a:p>
        </p:txBody>
      </p:sp>
      <p:sp>
        <p:nvSpPr>
          <p:cNvPr id="6" name="Freccia in giù 5"/>
          <p:cNvSpPr/>
          <p:nvPr/>
        </p:nvSpPr>
        <p:spPr>
          <a:xfrm flipH="1">
            <a:off x="1256885" y="1671735"/>
            <a:ext cx="265176" cy="585216"/>
          </a:xfrm>
          <a:prstGeom prst="downArrow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 rot="10800000">
            <a:off x="6201294" y="1562400"/>
            <a:ext cx="263925" cy="6134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Freccia a destra 7"/>
          <p:cNvSpPr/>
          <p:nvPr/>
        </p:nvSpPr>
        <p:spPr>
          <a:xfrm rot="3039542">
            <a:off x="3713295" y="3203826"/>
            <a:ext cx="804672" cy="301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/>
          <p:cNvSpPr/>
          <p:nvPr/>
        </p:nvSpPr>
        <p:spPr>
          <a:xfrm rot="12516970" flipV="1">
            <a:off x="5623369" y="2875318"/>
            <a:ext cx="274320" cy="7667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giù 9"/>
          <p:cNvSpPr/>
          <p:nvPr/>
        </p:nvSpPr>
        <p:spPr>
          <a:xfrm>
            <a:off x="4878720" y="4699186"/>
            <a:ext cx="246888" cy="6217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664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>
                <a:solidFill>
                  <a:schemeClr val="tx1"/>
                </a:solidFill>
              </a:rPr>
              <a:t>DEFICIT ENERGETICO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Attivazione dell’asse CRH-ACTH-Cortisolo che innesca la risposta da stress e riduzione della produzione di </a:t>
            </a:r>
            <a:r>
              <a:rPr lang="it-IT" sz="2800" b="1" dirty="0" err="1">
                <a:solidFill>
                  <a:srgbClr val="0000FF"/>
                </a:solidFill>
              </a:rPr>
              <a:t>GnRH</a:t>
            </a:r>
            <a:r>
              <a:rPr lang="it-IT" sz="2800" b="1" dirty="0">
                <a:solidFill>
                  <a:srgbClr val="0000FF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L’aumento del CRH accentua alcune caratteristiche comportamentali come l’ansia, l’ossessività, la ripetitività, i disturbi del sonno.</a:t>
            </a:r>
          </a:p>
        </p:txBody>
      </p:sp>
    </p:spTree>
    <p:extLst>
      <p:ext uri="{BB962C8B-B14F-4D97-AF65-F5344CB8AC3E}">
        <p14:creationId xmlns:p14="http://schemas.microsoft.com/office/powerpoint/2010/main" val="345785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3170520" y="1714680"/>
            <a:ext cx="3257279" cy="3569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4169E1"/>
          </a:solidFill>
          <a:ln w="9360" cap="sq">
            <a:solidFill>
              <a:srgbClr val="000000"/>
            </a:solidFill>
            <a:prstDash val="solid"/>
            <a:miter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  <a:t>BILANCIO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br>
              <a:rPr lang="en-US" sz="24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</a:br>
            <a:r>
              <a:rPr lang="en-US" sz="24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  <a:t>ENERGETICO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400" b="1" i="0" u="none" strike="noStrike" kern="1200">
              <a:ln>
                <a:noFill/>
              </a:ln>
              <a:solidFill>
                <a:srgbClr val="FFFFFF"/>
              </a:solidFill>
              <a:effectLst>
                <a:outerShdw dist="17961" dir="2700000">
                  <a:scrgbClr r="0" g="0" b="0"/>
                </a:outerShdw>
              </a:effectLst>
              <a:latin typeface="Verdana" pitchFamily="34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kern="1200">
                <a:ln>
                  <a:noFill/>
                </a:ln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  <a:t>NEGATIVO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356760" y="1240200"/>
            <a:ext cx="2573640" cy="4538880"/>
            <a:chOff x="356760" y="1240200"/>
            <a:chExt cx="2573640" cy="4538880"/>
          </a:xfrm>
        </p:grpSpPr>
        <p:sp>
          <p:nvSpPr>
            <p:cNvPr id="4" name="Rectangle 4"/>
            <p:cNvSpPr/>
            <p:nvPr/>
          </p:nvSpPr>
          <p:spPr>
            <a:xfrm>
              <a:off x="356760" y="1240200"/>
              <a:ext cx="2573640" cy="10749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640FA">
                <a:alpha val="71000"/>
              </a:srgbClr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285480" marR="0" lvl="0" indent="0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Nutrizione</a:t>
              </a:r>
            </a:p>
          </p:txBody>
        </p:sp>
        <p:sp>
          <p:nvSpPr>
            <p:cNvPr id="5" name="Rectangle 5"/>
            <p:cNvSpPr/>
            <p:nvPr/>
          </p:nvSpPr>
          <p:spPr>
            <a:xfrm>
              <a:off x="356760" y="2972160"/>
              <a:ext cx="2573640" cy="1074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640FA">
                <a:alpha val="71000"/>
              </a:srgbClr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285480" marR="0" lvl="0" indent="0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Adipe</a:t>
              </a:r>
              <a:b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</a:b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addominale</a:t>
              </a:r>
            </a:p>
          </p:txBody>
        </p:sp>
        <p:sp>
          <p:nvSpPr>
            <p:cNvPr id="6" name="Rectangle 6"/>
            <p:cNvSpPr/>
            <p:nvPr/>
          </p:nvSpPr>
          <p:spPr>
            <a:xfrm>
              <a:off x="356760" y="4704480"/>
              <a:ext cx="2573640" cy="1074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640FA">
                <a:alpha val="71000"/>
              </a:srgbClr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285480" marR="0" lvl="0" indent="0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Attività </a:t>
              </a:r>
              <a:b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</a:b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fisica</a:t>
              </a:r>
            </a:p>
          </p:txBody>
        </p:sp>
      </p:grpSp>
      <p:sp>
        <p:nvSpPr>
          <p:cNvPr id="7" name="Line 7"/>
          <p:cNvSpPr/>
          <p:nvPr/>
        </p:nvSpPr>
        <p:spPr>
          <a:xfrm flipH="1">
            <a:off x="1506239" y="2271600"/>
            <a:ext cx="6841" cy="484560"/>
          </a:xfrm>
          <a:prstGeom prst="line">
            <a:avLst/>
          </a:prstGeom>
          <a:noFill/>
          <a:ln w="38160" cap="sq">
            <a:solidFill>
              <a:srgbClr val="000000"/>
            </a:solidFill>
            <a:prstDash val="solid"/>
            <a:miter/>
            <a:tail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8" name="Line 8"/>
          <p:cNvSpPr/>
          <p:nvPr/>
        </p:nvSpPr>
        <p:spPr>
          <a:xfrm>
            <a:off x="594720" y="4969800"/>
            <a:ext cx="0" cy="558000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9" name="Line 9"/>
          <p:cNvSpPr/>
          <p:nvPr/>
        </p:nvSpPr>
        <p:spPr>
          <a:xfrm flipH="1" flipV="1">
            <a:off x="1545120" y="4228919"/>
            <a:ext cx="1440" cy="464041"/>
          </a:xfrm>
          <a:prstGeom prst="line">
            <a:avLst/>
          </a:prstGeom>
          <a:noFill/>
          <a:ln w="38160" cap="sq">
            <a:solidFill>
              <a:srgbClr val="000000"/>
            </a:solidFill>
            <a:prstDash val="solid"/>
            <a:miter/>
            <a:tail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10" name="Line 10"/>
          <p:cNvSpPr/>
          <p:nvPr/>
        </p:nvSpPr>
        <p:spPr>
          <a:xfrm flipV="1">
            <a:off x="594720" y="3144239"/>
            <a:ext cx="0" cy="537480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11" name="Line 11"/>
          <p:cNvSpPr/>
          <p:nvPr/>
        </p:nvSpPr>
        <p:spPr>
          <a:xfrm flipV="1">
            <a:off x="594720" y="1478160"/>
            <a:ext cx="0" cy="484920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grpSp>
        <p:nvGrpSpPr>
          <p:cNvPr id="12" name="Group 28"/>
          <p:cNvGrpSpPr/>
          <p:nvPr/>
        </p:nvGrpSpPr>
        <p:grpSpPr>
          <a:xfrm>
            <a:off x="6616800" y="856800"/>
            <a:ext cx="3117599" cy="5528880"/>
            <a:chOff x="6616800" y="856800"/>
            <a:chExt cx="3117599" cy="5528880"/>
          </a:xfrm>
        </p:grpSpPr>
        <p:sp>
          <p:nvSpPr>
            <p:cNvPr id="13" name="Rectangle 13"/>
            <p:cNvSpPr/>
            <p:nvPr/>
          </p:nvSpPr>
          <p:spPr>
            <a:xfrm>
              <a:off x="6616800" y="856800"/>
              <a:ext cx="3087360" cy="149111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4169E1"/>
            </a:solidFill>
            <a:ln w="38160" cap="sq">
              <a:solidFill>
                <a:srgbClr val="FFFFFF"/>
              </a:solidFill>
              <a:prstDash val="solid"/>
              <a:miter/>
            </a:ln>
          </p:spPr>
          <p:txBody>
            <a:bodyPr wrap="none" lIns="104400" tIns="61200" rIns="104400" bIns="61200" anchor="ctr" anchorCtr="0" compatLnSpc="0">
              <a:noAutofit/>
            </a:bodyPr>
            <a:lstStyle/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Ac. grassi liberi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Glucosio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Aminoacidi</a:t>
              </a:r>
            </a:p>
          </p:txBody>
        </p:sp>
        <p:sp>
          <p:nvSpPr>
            <p:cNvPr id="14" name="Rectangle 14"/>
            <p:cNvSpPr/>
            <p:nvPr/>
          </p:nvSpPr>
          <p:spPr>
            <a:xfrm>
              <a:off x="6647039" y="3769920"/>
              <a:ext cx="3087360" cy="261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4169E1"/>
            </a:solidFill>
            <a:ln w="9360" cap="sq">
              <a:solidFill>
                <a:srgbClr val="FFFFFF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 dirty="0" err="1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Insulina</a:t>
              </a:r>
              <a:endParaRPr lang="en-US" sz="2000" b="1" i="0" u="none" strike="noStrike" kern="1200" dirty="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endParaRPr lang="en-US" sz="2000" b="1" i="0" u="none" strike="noStrike" kern="1200" dirty="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 dirty="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IGF-I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endParaRPr lang="en-US" sz="2000" b="1" i="0" u="none" strike="noStrike" kern="1200" dirty="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 dirty="0" err="1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Leptina</a:t>
              </a:r>
              <a:endParaRPr lang="en-US" sz="2000" b="1" i="0" u="none" strike="noStrike" kern="1200" dirty="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endParaRPr lang="en-US" sz="2000" b="1" i="0" u="none" strike="noStrike" kern="1200" dirty="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5" name="Rectangle 15"/>
            <p:cNvSpPr/>
            <p:nvPr/>
          </p:nvSpPr>
          <p:spPr>
            <a:xfrm>
              <a:off x="6647039" y="2525039"/>
              <a:ext cx="3087360" cy="11224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4169E1"/>
            </a:solidFill>
            <a:ln w="9360" cap="sq">
              <a:solidFill>
                <a:srgbClr val="FFFFFF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Termogenesi</a:t>
              </a:r>
            </a:p>
          </p:txBody>
        </p:sp>
        <p:sp>
          <p:nvSpPr>
            <p:cNvPr id="16" name="Line 18"/>
            <p:cNvSpPr/>
            <p:nvPr/>
          </p:nvSpPr>
          <p:spPr>
            <a:xfrm flipV="1">
              <a:off x="6897240" y="2796480"/>
              <a:ext cx="0" cy="4644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7" name="Line 19"/>
            <p:cNvSpPr/>
            <p:nvPr/>
          </p:nvSpPr>
          <p:spPr>
            <a:xfrm flipH="1" flipV="1">
              <a:off x="6904800" y="3993120"/>
              <a:ext cx="11880" cy="31932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8" name="Line 21"/>
            <p:cNvSpPr/>
            <p:nvPr/>
          </p:nvSpPr>
          <p:spPr>
            <a:xfrm flipH="1" flipV="1">
              <a:off x="6857279" y="5394600"/>
              <a:ext cx="10801" cy="2880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9" name="Line 23"/>
            <p:cNvSpPr/>
            <p:nvPr/>
          </p:nvSpPr>
          <p:spPr>
            <a:xfrm flipV="1">
              <a:off x="6967800" y="1822680"/>
              <a:ext cx="1800" cy="288359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20" name="Line 24"/>
            <p:cNvSpPr/>
            <p:nvPr/>
          </p:nvSpPr>
          <p:spPr>
            <a:xfrm flipV="1">
              <a:off x="6962040" y="1420200"/>
              <a:ext cx="0" cy="2880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21" name="Line 26"/>
            <p:cNvSpPr/>
            <p:nvPr/>
          </p:nvSpPr>
          <p:spPr>
            <a:xfrm flipV="1">
              <a:off x="6912000" y="4683600"/>
              <a:ext cx="0" cy="28404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22" name="Connettore diritto 21"/>
            <p:cNvSpPr/>
            <p:nvPr/>
          </p:nvSpPr>
          <p:spPr>
            <a:xfrm flipV="1">
              <a:off x="6976800" y="1000800"/>
              <a:ext cx="0" cy="288000"/>
            </a:xfrm>
            <a:prstGeom prst="line">
              <a:avLst/>
            </a:prstGeom>
            <a:noFill/>
            <a:ln w="38160">
              <a:solidFill>
                <a:srgbClr val="FFFFFF"/>
              </a:solidFill>
              <a:prstDash val="solid"/>
              <a:headEnd type="arrow"/>
            </a:ln>
          </p:spPr>
          <p:txBody>
            <a:bodyPr wrap="none" lIns="109080" tIns="64080" rIns="109080" bIns="6408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891359" y="397080"/>
            <a:ext cx="1800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Figura a mano libera 2"/>
          <p:cNvSpPr/>
          <p:nvPr/>
        </p:nvSpPr>
        <p:spPr>
          <a:xfrm>
            <a:off x="1018439" y="206280"/>
            <a:ext cx="8314920" cy="5205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749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FF9933"/>
                </a:solidFill>
                <a:latin typeface="Times New Roman" pitchFamily="18"/>
                <a:ea typeface="Microsoft YaHei" pitchFamily="2"/>
                <a:cs typeface="Arial" pitchFamily="2"/>
              </a:rPr>
              <a:t>     </a:t>
            </a:r>
            <a:r>
              <a:rPr lang="it-IT" sz="2800" b="1" i="0" u="none" strike="noStrike" cap="none" baseline="0" dirty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Times New Roman" pitchFamily="18"/>
                <a:ea typeface="Microsoft YaHei" pitchFamily="2"/>
                <a:cs typeface="Arial" pitchFamily="2"/>
              </a:rPr>
              <a:t>Quadro</a:t>
            </a:r>
            <a:r>
              <a:rPr lang="it-IT" sz="2800" b="0" i="0" u="none" strike="noStrike" cap="none" baseline="0" dirty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Times New Roman" pitchFamily="18"/>
                <a:ea typeface="Microsoft YaHei" pitchFamily="2"/>
                <a:cs typeface="Arial" pitchFamily="2"/>
              </a:rPr>
              <a:t>  </a:t>
            </a:r>
            <a:r>
              <a:rPr lang="it-IT" sz="2800" b="1" i="0" u="none" strike="noStrike" cap="none" baseline="0" dirty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Times New Roman" pitchFamily="18"/>
                <a:ea typeface="Microsoft YaHei" pitchFamily="2"/>
                <a:cs typeface="Arial" pitchFamily="2"/>
              </a:rPr>
              <a:t>ormonale nelle amenorree ipotalamiche</a:t>
            </a:r>
          </a:p>
        </p:txBody>
      </p:sp>
      <p:sp>
        <p:nvSpPr>
          <p:cNvPr id="4" name="Figura a mano libera 3"/>
          <p:cNvSpPr/>
          <p:nvPr/>
        </p:nvSpPr>
        <p:spPr>
          <a:xfrm>
            <a:off x="867959" y="1536480"/>
            <a:ext cx="850428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Figura a mano libera 4"/>
          <p:cNvSpPr/>
          <p:nvPr/>
        </p:nvSpPr>
        <p:spPr>
          <a:xfrm>
            <a:off x="1134000" y="1821960"/>
            <a:ext cx="72054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6" name="Figura a mano libera 5"/>
          <p:cNvSpPr/>
          <p:nvPr/>
        </p:nvSpPr>
        <p:spPr>
          <a:xfrm>
            <a:off x="503999" y="807012"/>
            <a:ext cx="3689355" cy="104230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29160">
            <a:solidFill>
              <a:srgbClr val="0000FF"/>
            </a:solidFill>
            <a:prstDash val="solid"/>
          </a:ln>
        </p:spPr>
        <p:txBody>
          <a:bodyPr wrap="none" lIns="104400" tIns="61200" rIns="104400" bIns="612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FF0000"/>
                </a:solidFill>
                <a:latin typeface="Times New Roman" pitchFamily="18"/>
                <a:ea typeface="Microsoft YaHei" pitchFamily="2"/>
                <a:cs typeface="Arial" pitchFamily="2"/>
              </a:rPr>
              <a:t>FSH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            ridotto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FF0000"/>
                </a:solidFill>
                <a:latin typeface="Times New Roman" pitchFamily="18"/>
                <a:ea typeface="Microsoft YaHei" pitchFamily="2"/>
                <a:cs typeface="Arial" pitchFamily="2"/>
              </a:rPr>
              <a:t>LH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              molto ridotto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FF0000"/>
                </a:solidFill>
                <a:latin typeface="Times New Roman" pitchFamily="18"/>
                <a:ea typeface="Microsoft YaHei" pitchFamily="2"/>
                <a:cs typeface="Arial" pitchFamily="2"/>
              </a:rPr>
              <a:t>E2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               molto ridotto</a:t>
            </a:r>
          </a:p>
        </p:txBody>
      </p:sp>
      <p:sp>
        <p:nvSpPr>
          <p:cNvPr id="7" name="Figura a mano libera 6"/>
          <p:cNvSpPr/>
          <p:nvPr/>
        </p:nvSpPr>
        <p:spPr>
          <a:xfrm>
            <a:off x="503999" y="1944000"/>
            <a:ext cx="9349200" cy="28936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29160">
            <a:solidFill>
              <a:srgbClr val="0000FF"/>
            </a:solidFill>
            <a:prstDash val="solid"/>
          </a:ln>
        </p:spPr>
        <p:txBody>
          <a:bodyPr wrap="square" lIns="104400" tIns="61200" rIns="104400" bIns="612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PRL                                            normale-ridotta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                                        ( leggermente elevata se forte impegno psico-fisico)     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Asse CRH-ACTH-Cortisolo     attivato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Cortisolo                                     normo-elevato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DHEAS /Cortisolo ratio            ridotta    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990" b="1" i="0" u="none" strike="noStrike" cap="none" baseline="0" dirty="0">
              <a:ln>
                <a:noFill/>
              </a:ln>
              <a:solidFill>
                <a:srgbClr val="FFFAFA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8" name="Figura a mano libera 7"/>
          <p:cNvSpPr/>
          <p:nvPr/>
        </p:nvSpPr>
        <p:spPr>
          <a:xfrm>
            <a:off x="4608000" y="792000"/>
            <a:ext cx="4869720" cy="103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29160">
            <a:solidFill>
              <a:srgbClr val="0000FF"/>
            </a:solidFill>
            <a:prstDash val="solid"/>
          </a:ln>
        </p:spPr>
        <p:txBody>
          <a:bodyPr wrap="square" lIns="104400" tIns="61200" rIns="104400" bIns="612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FF0000"/>
                </a:solidFill>
                <a:latin typeface="Times New Roman" pitchFamily="18"/>
                <a:ea typeface="Microsoft YaHei" pitchFamily="2"/>
                <a:cs typeface="Arial" pitchFamily="2"/>
              </a:rPr>
              <a:t>FT3</a:t>
            </a: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                </a:t>
            </a:r>
            <a:r>
              <a:rPr lang="it-IT" sz="1990" b="1" i="0" u="none" strike="noStrike" cap="none" baseline="0">
                <a:ln>
                  <a:noFill/>
                </a:ln>
                <a:solidFill>
                  <a:srgbClr val="FF0000"/>
                </a:solidFill>
                <a:latin typeface="Times New Roman" pitchFamily="18"/>
                <a:ea typeface="Microsoft YaHei" pitchFamily="2"/>
                <a:cs typeface="Arial" pitchFamily="2"/>
              </a:rPr>
              <a:t>ridotto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FT4		       normale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TSH	                     normale</a:t>
            </a:r>
          </a:p>
        </p:txBody>
      </p:sp>
      <p:sp>
        <p:nvSpPr>
          <p:cNvPr id="9" name="Figura a mano libera 8"/>
          <p:cNvSpPr/>
          <p:nvPr/>
        </p:nvSpPr>
        <p:spPr>
          <a:xfrm>
            <a:off x="266040" y="5176440"/>
            <a:ext cx="18036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10" name="Figura a mano libera 9"/>
          <p:cNvSpPr/>
          <p:nvPr/>
        </p:nvSpPr>
        <p:spPr>
          <a:xfrm>
            <a:off x="286560" y="5027040"/>
            <a:ext cx="4224960" cy="192562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29160">
            <a:solidFill>
              <a:srgbClr val="0000FF"/>
            </a:solidFill>
            <a:prstDash val="solid"/>
          </a:ln>
        </p:spPr>
        <p:txBody>
          <a:bodyPr wrap="square" lIns="104400" tIns="61200" rIns="104400" bIns="612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Insulina                 ridotta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C-peptide              ridotto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FF0000"/>
                </a:solidFill>
                <a:latin typeface="Times New Roman" pitchFamily="18"/>
                <a:ea typeface="Microsoft YaHei" pitchFamily="2"/>
                <a:cs typeface="Arial" pitchFamily="2"/>
              </a:rPr>
              <a:t>SHBG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        elevata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99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11" name="Figura a mano libera 10"/>
          <p:cNvSpPr/>
          <p:nvPr/>
        </p:nvSpPr>
        <p:spPr>
          <a:xfrm>
            <a:off x="4732200" y="4896000"/>
            <a:ext cx="5131800" cy="9194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29160">
            <a:solidFill>
              <a:srgbClr val="0000FF"/>
            </a:solidFill>
            <a:prstDash val="solid"/>
          </a:ln>
        </p:spPr>
        <p:txBody>
          <a:bodyPr wrap="square" lIns="104400" tIns="61200" rIns="104400" bIns="612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GH			elevato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IGF-1			ridotto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736960" y="5903999"/>
            <a:ext cx="2831039" cy="1521360"/>
          </a:xfrm>
          <a:prstGeom prst="rect">
            <a:avLst/>
          </a:prstGeom>
          <a:noFill/>
          <a:ln w="29160">
            <a:solidFill>
              <a:srgbClr val="0000FF"/>
            </a:solidFill>
            <a:prstDash val="solid"/>
          </a:ln>
        </p:spPr>
        <p:txBody>
          <a:bodyPr wrap="none" lIns="104400" tIns="59400" rIns="104400" bIns="59400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990" b="1" i="0" u="none" strike="noStrike" kern="1200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Leptina            ridotta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990" b="1" i="0" u="none" strike="noStrike" kern="1200" cap="none" baseline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990" b="1" i="0" u="none" strike="noStrike" kern="1200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Ghrelina          elevata</a:t>
            </a: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990" b="1" i="0" u="none" strike="noStrike" kern="1200" cap="none" baseline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990" b="1" i="0" u="none" strike="noStrike" kern="1200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PYY                 elevato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CasellaDiTesto 1"/>
          <p:cNvSpPr txBox="1">
            <a:spLocks noChangeArrowheads="1"/>
          </p:cNvSpPr>
          <p:nvPr/>
        </p:nvSpPr>
        <p:spPr bwMode="auto">
          <a:xfrm>
            <a:off x="722663" y="1398573"/>
            <a:ext cx="8635298" cy="131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91C7F6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91C7F6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SzPct val="100000"/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defTabSz="1007943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it-IT" altLang="it-IT" sz="3968" b="1" dirty="0">
              <a:solidFill>
                <a:srgbClr val="0000FF"/>
              </a:solidFill>
              <a:latin typeface="Arial" pitchFamily="34" charset="0"/>
            </a:endParaRPr>
          </a:p>
          <a:p>
            <a:pPr algn="just" defTabSz="1007943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it-IT" altLang="it-IT" sz="3968" b="1" dirty="0">
                <a:solidFill>
                  <a:srgbClr val="0000FF"/>
                </a:solidFill>
                <a:latin typeface="Arial" pitchFamily="34" charset="0"/>
              </a:rPr>
              <a:t>  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3640" y="668160"/>
            <a:ext cx="9070200" cy="1260000"/>
          </a:xfrm>
        </p:spPr>
        <p:txBody>
          <a:bodyPr/>
          <a:lstStyle/>
          <a:p>
            <a:pPr defTabSz="100794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800" b="1" dirty="0">
                <a:solidFill>
                  <a:schemeClr val="tx1"/>
                </a:solidFill>
                <a:latin typeface="Arial" pitchFamily="34" charset="0"/>
              </a:rPr>
              <a:t>INDICATORI DI CARENZA NUTRIZIONALE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it-IT" sz="28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Ormoni tiroidei ( soprattutto FT3)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SHBG</a:t>
            </a:r>
          </a:p>
        </p:txBody>
      </p:sp>
    </p:spTree>
    <p:extLst>
      <p:ext uri="{BB962C8B-B14F-4D97-AF65-F5344CB8AC3E}">
        <p14:creationId xmlns:p14="http://schemas.microsoft.com/office/powerpoint/2010/main" val="3705505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56087" y="1188553"/>
            <a:ext cx="7474008" cy="1687651"/>
            <a:chOff x="270" y="711"/>
            <a:chExt cx="4335" cy="947"/>
          </a:xfrm>
        </p:grpSpPr>
        <p:sp>
          <p:nvSpPr>
            <p:cNvPr id="67599" name="Text Box 3"/>
            <p:cNvSpPr txBox="1">
              <a:spLocks noChangeArrowheads="1"/>
            </p:cNvSpPr>
            <p:nvPr/>
          </p:nvSpPr>
          <p:spPr bwMode="auto">
            <a:xfrm>
              <a:off x="270" y="920"/>
              <a:ext cx="516" cy="6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1007943">
                <a:defRPr/>
              </a:pPr>
              <a:r>
                <a:rPr lang="it-IT" altLang="it-IT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TSH</a:t>
              </a:r>
            </a:p>
            <a:p>
              <a:pPr defTabSz="1007943">
                <a:defRPr/>
              </a:pPr>
              <a:endParaRPr lang="it-IT" altLang="it-IT" sz="3527" b="1" dirty="0">
                <a:solidFill>
                  <a:srgbClr val="7030A0"/>
                </a:solidFill>
              </a:endParaRPr>
            </a:p>
          </p:txBody>
        </p:sp>
        <p:sp>
          <p:nvSpPr>
            <p:cNvPr id="67600" name="Text Box 4"/>
            <p:cNvSpPr txBox="1">
              <a:spLocks noChangeArrowheads="1"/>
            </p:cNvSpPr>
            <p:nvPr/>
          </p:nvSpPr>
          <p:spPr bwMode="auto">
            <a:xfrm>
              <a:off x="2338" y="993"/>
              <a:ext cx="937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1007943">
                <a:defRPr/>
              </a:pPr>
              <a:r>
                <a:rPr lang="it-IT" altLang="it-IT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TIROIDE</a:t>
              </a:r>
            </a:p>
          </p:txBody>
        </p:sp>
        <p:sp>
          <p:nvSpPr>
            <p:cNvPr id="67601" name="AutoShape 5"/>
            <p:cNvSpPr>
              <a:spLocks noChangeArrowheads="1"/>
            </p:cNvSpPr>
            <p:nvPr/>
          </p:nvSpPr>
          <p:spPr bwMode="auto">
            <a:xfrm>
              <a:off x="1069" y="993"/>
              <a:ext cx="864" cy="192"/>
            </a:xfrm>
            <a:prstGeom prst="rightArrow">
              <a:avLst>
                <a:gd name="adj1" fmla="val 50000"/>
                <a:gd name="adj2" fmla="val 1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67602" name="Text Box 6"/>
            <p:cNvSpPr txBox="1">
              <a:spLocks noChangeArrowheads="1"/>
            </p:cNvSpPr>
            <p:nvPr/>
          </p:nvSpPr>
          <p:spPr bwMode="auto">
            <a:xfrm>
              <a:off x="3959" y="711"/>
              <a:ext cx="646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1007943">
                <a:defRPr/>
              </a:pPr>
              <a:r>
                <a:rPr lang="it-IT" altLang="it-IT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T4</a:t>
              </a:r>
              <a:endParaRPr lang="it-IT" altLang="it-IT" sz="1543" dirty="0">
                <a:solidFill>
                  <a:srgbClr val="7030A0"/>
                </a:solidFill>
              </a:endParaRPr>
            </a:p>
            <a:p>
              <a:pPr defTabSz="1007943">
                <a:defRPr/>
              </a:pPr>
              <a:endParaRPr lang="it-IT" altLang="it-IT" sz="1543" dirty="0">
                <a:solidFill>
                  <a:srgbClr val="7030A0"/>
                </a:solidFill>
              </a:endParaRPr>
            </a:p>
            <a:p>
              <a:pPr defTabSz="1007943">
                <a:defRPr/>
              </a:pPr>
              <a:endParaRPr lang="it-IT" altLang="it-IT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1007943">
                <a:defRPr/>
              </a:pPr>
              <a:r>
                <a:rPr lang="it-IT" altLang="it-IT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T3</a:t>
              </a:r>
              <a:endParaRPr lang="it-IT" altLang="it-IT" sz="1764" dirty="0">
                <a:solidFill>
                  <a:srgbClr val="0000FF"/>
                </a:solidFill>
              </a:endParaRPr>
            </a:p>
          </p:txBody>
        </p:sp>
        <p:sp>
          <p:nvSpPr>
            <p:cNvPr id="67603" name="AutoShape 7"/>
            <p:cNvSpPr>
              <a:spLocks noChangeArrowheads="1"/>
            </p:cNvSpPr>
            <p:nvPr/>
          </p:nvSpPr>
          <p:spPr bwMode="auto">
            <a:xfrm>
              <a:off x="3581" y="849"/>
              <a:ext cx="378" cy="144"/>
            </a:xfrm>
            <a:prstGeom prst="rightArrow">
              <a:avLst>
                <a:gd name="adj1" fmla="val 50000"/>
                <a:gd name="adj2" fmla="val 65625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67604" name="AutoShape 8"/>
            <p:cNvSpPr>
              <a:spLocks noChangeArrowheads="1"/>
            </p:cNvSpPr>
            <p:nvPr/>
          </p:nvSpPr>
          <p:spPr bwMode="auto">
            <a:xfrm>
              <a:off x="3581" y="1312"/>
              <a:ext cx="378" cy="77"/>
            </a:xfrm>
            <a:prstGeom prst="rightArrow">
              <a:avLst>
                <a:gd name="adj1" fmla="val 50000"/>
                <a:gd name="adj2" fmla="val 12272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67605" name="Rectangle 9"/>
            <p:cNvSpPr>
              <a:spLocks noChangeArrowheads="1"/>
            </p:cNvSpPr>
            <p:nvPr/>
          </p:nvSpPr>
          <p:spPr bwMode="auto">
            <a:xfrm>
              <a:off x="2059" y="810"/>
              <a:ext cx="1458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FFFF99"/>
                </a:solidFill>
                <a:latin typeface="Verdana"/>
              </a:endParaRPr>
            </a:p>
          </p:txBody>
        </p:sp>
        <p:sp>
          <p:nvSpPr>
            <p:cNvPr id="67606" name="AutoShape 10"/>
            <p:cNvSpPr>
              <a:spLocks noChangeArrowheads="1"/>
            </p:cNvSpPr>
            <p:nvPr/>
          </p:nvSpPr>
          <p:spPr bwMode="auto">
            <a:xfrm>
              <a:off x="4042" y="993"/>
              <a:ext cx="162" cy="298"/>
            </a:xfrm>
            <a:prstGeom prst="downArrow">
              <a:avLst>
                <a:gd name="adj1" fmla="val 50000"/>
                <a:gd name="adj2" fmla="val 51852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000000"/>
                </a:solidFill>
                <a:latin typeface="Verdana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56087" y="4637859"/>
            <a:ext cx="8471387" cy="1361441"/>
            <a:chOff x="629" y="2467"/>
            <a:chExt cx="4841" cy="778"/>
          </a:xfrm>
        </p:grpSpPr>
        <p:sp>
          <p:nvSpPr>
            <p:cNvPr id="67590" name="Text Box 12"/>
            <p:cNvSpPr txBox="1">
              <a:spLocks noChangeArrowheads="1"/>
            </p:cNvSpPr>
            <p:nvPr/>
          </p:nvSpPr>
          <p:spPr bwMode="auto">
            <a:xfrm>
              <a:off x="629" y="2688"/>
              <a:ext cx="516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1007943">
                <a:defRPr/>
              </a:pPr>
              <a:r>
                <a:rPr lang="it-IT" altLang="it-IT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TSH</a:t>
              </a:r>
            </a:p>
          </p:txBody>
        </p:sp>
        <p:sp>
          <p:nvSpPr>
            <p:cNvPr id="67591" name="Text Box 13"/>
            <p:cNvSpPr txBox="1">
              <a:spLocks noChangeArrowheads="1"/>
            </p:cNvSpPr>
            <p:nvPr/>
          </p:nvSpPr>
          <p:spPr bwMode="auto">
            <a:xfrm>
              <a:off x="2497" y="2692"/>
              <a:ext cx="1164" cy="2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1007943">
                <a:defRPr/>
              </a:pPr>
              <a:r>
                <a:rPr lang="it-IT" altLang="it-IT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TIROIDE</a:t>
              </a:r>
            </a:p>
          </p:txBody>
        </p:sp>
        <p:sp>
          <p:nvSpPr>
            <p:cNvPr id="67592" name="AutoShape 14"/>
            <p:cNvSpPr>
              <a:spLocks noChangeArrowheads="1"/>
            </p:cNvSpPr>
            <p:nvPr/>
          </p:nvSpPr>
          <p:spPr bwMode="auto">
            <a:xfrm>
              <a:off x="1512" y="2784"/>
              <a:ext cx="864" cy="96"/>
            </a:xfrm>
            <a:prstGeom prst="rightArrow">
              <a:avLst>
                <a:gd name="adj1" fmla="val 50000"/>
                <a:gd name="adj2" fmla="val 2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67593" name="Rectangle 15"/>
            <p:cNvSpPr>
              <a:spLocks noChangeArrowheads="1"/>
            </p:cNvSpPr>
            <p:nvPr/>
          </p:nvSpPr>
          <p:spPr bwMode="auto">
            <a:xfrm>
              <a:off x="2430" y="2544"/>
              <a:ext cx="1458" cy="6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FFFF99"/>
                </a:solidFill>
                <a:latin typeface="Verdana"/>
              </a:endParaRPr>
            </a:p>
          </p:txBody>
        </p:sp>
        <p:sp>
          <p:nvSpPr>
            <p:cNvPr id="67594" name="Text Box 16"/>
            <p:cNvSpPr txBox="1">
              <a:spLocks noChangeArrowheads="1"/>
            </p:cNvSpPr>
            <p:nvPr/>
          </p:nvSpPr>
          <p:spPr bwMode="auto">
            <a:xfrm>
              <a:off x="4417" y="2467"/>
              <a:ext cx="1053" cy="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2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19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buChar char=""/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ts val="250"/>
                </a:spcBef>
                <a:spcAft>
                  <a:spcPct val="0"/>
                </a:spcAft>
                <a:buClr>
                  <a:srgbClr val="FFFF5A"/>
                </a:buClr>
                <a:buFont typeface="Wingdings 2" pitchFamily="18" charset="2"/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1007943">
                <a:defRPr/>
              </a:pPr>
              <a:r>
                <a:rPr lang="it-IT" altLang="it-IT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T4</a:t>
              </a:r>
              <a:endParaRPr lang="it-IT" alt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1007943">
                <a:defRPr/>
              </a:pPr>
              <a:r>
                <a:rPr lang="it-IT" altLang="it-IT" sz="1543" dirty="0">
                  <a:solidFill>
                    <a:srgbClr val="7030A0"/>
                  </a:solidFill>
                </a:rPr>
                <a:t>	</a:t>
              </a:r>
              <a:r>
                <a:rPr lang="it-IT" altLang="it-IT" sz="2646" b="1" dirty="0">
                  <a:solidFill>
                    <a:srgbClr val="FF0000"/>
                  </a:solidFill>
                </a:rPr>
                <a:t>rT3</a:t>
              </a:r>
            </a:p>
            <a:p>
              <a:pPr defTabSz="1007943">
                <a:defRPr/>
              </a:pPr>
              <a:r>
                <a:rPr lang="it-IT" altLang="it-IT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T3</a:t>
              </a:r>
              <a:endParaRPr lang="it-IT" altLang="it-IT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595" name="AutoShape 17"/>
            <p:cNvSpPr>
              <a:spLocks noChangeArrowheads="1"/>
            </p:cNvSpPr>
            <p:nvPr/>
          </p:nvSpPr>
          <p:spPr bwMode="auto">
            <a:xfrm>
              <a:off x="3996" y="2592"/>
              <a:ext cx="378" cy="79"/>
            </a:xfrm>
            <a:prstGeom prst="rightArrow">
              <a:avLst>
                <a:gd name="adj1" fmla="val 50000"/>
                <a:gd name="adj2" fmla="val 11962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1007943">
                <a:defRPr/>
              </a:pPr>
              <a:endParaRPr lang="it-IT" altLang="it-IT" sz="1764">
                <a:solidFill>
                  <a:srgbClr val="000000"/>
                </a:solidFill>
                <a:latin typeface="Verdana"/>
              </a:endParaRPr>
            </a:p>
          </p:txBody>
        </p:sp>
        <p:sp>
          <p:nvSpPr>
            <p:cNvPr id="67596" name="Line 18"/>
            <p:cNvSpPr>
              <a:spLocks noChangeShapeType="1"/>
            </p:cNvSpPr>
            <p:nvPr/>
          </p:nvSpPr>
          <p:spPr bwMode="auto">
            <a:xfrm>
              <a:off x="4704" y="2880"/>
              <a:ext cx="321" cy="0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007943">
                <a:defRPr/>
              </a:pPr>
              <a:endParaRPr lang="it-IT" sz="1984">
                <a:solidFill>
                  <a:prstClr val="black"/>
                </a:solidFill>
                <a:latin typeface="Verdana"/>
              </a:endParaRPr>
            </a:p>
          </p:txBody>
        </p:sp>
        <p:sp>
          <p:nvSpPr>
            <p:cNvPr id="67597" name="Line 19"/>
            <p:cNvSpPr>
              <a:spLocks noChangeShapeType="1"/>
            </p:cNvSpPr>
            <p:nvPr/>
          </p:nvSpPr>
          <p:spPr bwMode="auto">
            <a:xfrm>
              <a:off x="4032" y="3120"/>
              <a:ext cx="336" cy="1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007943">
                <a:defRPr/>
              </a:pPr>
              <a:endParaRPr lang="it-IT" sz="1984">
                <a:solidFill>
                  <a:prstClr val="black"/>
                </a:solidFill>
                <a:latin typeface="Verdana"/>
              </a:endParaRPr>
            </a:p>
          </p:txBody>
        </p:sp>
        <p:sp>
          <p:nvSpPr>
            <p:cNvPr id="67598" name="Line 20"/>
            <p:cNvSpPr>
              <a:spLocks noChangeShapeType="1"/>
            </p:cNvSpPr>
            <p:nvPr/>
          </p:nvSpPr>
          <p:spPr bwMode="auto">
            <a:xfrm>
              <a:off x="4560" y="2736"/>
              <a:ext cx="1" cy="24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defTabSz="1007943">
                <a:defRPr/>
              </a:pPr>
              <a:endParaRPr lang="it-IT" sz="1984">
                <a:solidFill>
                  <a:prstClr val="black"/>
                </a:solidFill>
                <a:latin typeface="Verdana"/>
              </a:endParaRPr>
            </a:p>
          </p:txBody>
        </p:sp>
      </p:grpSp>
      <p:sp>
        <p:nvSpPr>
          <p:cNvPr id="67589" name="CasellaDiTesto 21"/>
          <p:cNvSpPr txBox="1">
            <a:spLocks noChangeArrowheads="1"/>
          </p:cNvSpPr>
          <p:nvPr/>
        </p:nvSpPr>
        <p:spPr bwMode="auto">
          <a:xfrm>
            <a:off x="667251" y="3779837"/>
            <a:ext cx="8347141" cy="635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FFFF5A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buChar char="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FFFF5A"/>
              </a:buClr>
              <a:buFont typeface="Wingdings 2" pitchFamily="18" charset="2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defTabSz="1007943">
              <a:defRPr/>
            </a:pPr>
            <a:r>
              <a:rPr lang="it-IT" altLang="it-IT" sz="3527" b="1" u="sng" dirty="0">
                <a:solidFill>
                  <a:prstClr val="black"/>
                </a:solidFill>
                <a:latin typeface="Arial" pitchFamily="34" charset="0"/>
              </a:rPr>
              <a:t>Bilancio energetico negativo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667251" y="308088"/>
            <a:ext cx="7362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u="sng" dirty="0">
                <a:latin typeface="Arial" panose="020B0604020202020204" pitchFamily="34" charset="0"/>
                <a:cs typeface="Arial" panose="020B0604020202020204" pitchFamily="34" charset="0"/>
              </a:rPr>
              <a:t>Bilancio energetico adeguato</a:t>
            </a:r>
          </a:p>
        </p:txBody>
      </p:sp>
    </p:spTree>
    <p:extLst>
      <p:ext uri="{BB962C8B-B14F-4D97-AF65-F5344CB8AC3E}">
        <p14:creationId xmlns:p14="http://schemas.microsoft.com/office/powerpoint/2010/main" val="24109902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ext Box 2"/>
          <p:cNvSpPr txBox="1">
            <a:spLocks noChangeArrowheads="1"/>
          </p:cNvSpPr>
          <p:nvPr/>
        </p:nvSpPr>
        <p:spPr bwMode="auto">
          <a:xfrm>
            <a:off x="638279" y="318493"/>
            <a:ext cx="8942505" cy="687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14982" indent="-314982" algn="ctr" defTabSz="1007943" eaLnBrk="0" fontAlgn="base" hangingPunct="0">
              <a:lnSpc>
                <a:spcPct val="85000"/>
              </a:lnSpc>
              <a:spcBef>
                <a:spcPct val="0"/>
              </a:spcBef>
              <a:spcAft>
                <a:spcPts val="2205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307" b="1" dirty="0">
                <a:solidFill>
                  <a:srgbClr val="0000FF"/>
                </a:solidFill>
                <a:latin typeface="Calibri" panose="020F0502020204030204"/>
              </a:rPr>
              <a:t>Il valore dell'SHBG come raccordo tra bilancio energetico e asse ipotalamo-</a:t>
            </a:r>
            <a:r>
              <a:rPr lang="it-IT" sz="3307" b="1" dirty="0" err="1">
                <a:solidFill>
                  <a:srgbClr val="0000FF"/>
                </a:solidFill>
                <a:latin typeface="Calibri" panose="020F0502020204030204"/>
              </a:rPr>
              <a:t>ipofiso</a:t>
            </a:r>
            <a:r>
              <a:rPr lang="it-IT" sz="3307" b="1" dirty="0">
                <a:solidFill>
                  <a:srgbClr val="0000FF"/>
                </a:solidFill>
                <a:latin typeface="Calibri" panose="020F0502020204030204"/>
              </a:rPr>
              <a:t>-ovarico nel singolo soggetto</a:t>
            </a:r>
            <a:endParaRPr lang="it-IT" sz="3527" b="1" dirty="0">
              <a:solidFill>
                <a:srgbClr val="0000FF"/>
              </a:solidFill>
              <a:latin typeface="Calibri" panose="020F0502020204030204"/>
            </a:endParaRP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1323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SHBG (</a:t>
            </a:r>
            <a:r>
              <a:rPr lang="it-IT" sz="3527" b="1" dirty="0" err="1">
                <a:solidFill>
                  <a:srgbClr val="0000FF"/>
                </a:solidFill>
                <a:latin typeface="Calibri" panose="020F0502020204030204"/>
              </a:rPr>
              <a:t>nmol</a:t>
            </a: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/l)	Bilancio energetico</a:t>
            </a: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1323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&lt;20	positivo</a:t>
            </a: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1323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&gt;20 &lt;40*	tendente al positivo</a:t>
            </a: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1323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&gt;40 &lt;70	equilibrato</a:t>
            </a: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1323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</a:t>
            </a:r>
            <a:r>
              <a:rPr lang="it-IT" sz="3527" b="1" dirty="0">
                <a:solidFill>
                  <a:srgbClr val="FF0000"/>
                </a:solidFill>
                <a:latin typeface="Calibri" panose="020F0502020204030204"/>
              </a:rPr>
              <a:t>&gt;70 &lt;100</a:t>
            </a: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tendente al negativo</a:t>
            </a: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1323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</a:t>
            </a:r>
            <a:r>
              <a:rPr lang="it-IT" sz="3527" b="1" dirty="0">
                <a:solidFill>
                  <a:srgbClr val="FF0000"/>
                </a:solidFill>
                <a:latin typeface="Calibri" panose="020F0502020204030204"/>
              </a:rPr>
              <a:t>&gt;100</a:t>
            </a:r>
            <a:r>
              <a:rPr lang="it-IT" sz="3527" b="1" dirty="0">
                <a:solidFill>
                  <a:srgbClr val="0000FF"/>
                </a:solidFill>
                <a:latin typeface="Calibri" panose="020F0502020204030204"/>
              </a:rPr>
              <a:t>	negativo</a:t>
            </a:r>
          </a:p>
          <a:p>
            <a:pPr marL="314982" indent="-314982" defTabSz="1007943" eaLnBrk="0" fontAlgn="base" hangingPunct="0">
              <a:spcBef>
                <a:spcPct val="0"/>
              </a:spcBef>
              <a:spcAft>
                <a:spcPts val="661"/>
              </a:spcAft>
              <a:tabLst>
                <a:tab pos="629964" algn="l"/>
                <a:tab pos="4724733" algn="l"/>
              </a:tabLst>
              <a:defRPr/>
            </a:pPr>
            <a:r>
              <a:rPr lang="it-IT" sz="3086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* </a:t>
            </a:r>
            <a:r>
              <a:rPr lang="it-IT" sz="3086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anche con bilancio energetico tendente al negativo quando vi sia </a:t>
            </a:r>
            <a:r>
              <a:rPr lang="it-IT" sz="3086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iperinsulinismo</a:t>
            </a:r>
            <a:r>
              <a:rPr lang="it-IT" sz="3086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anose="020F0502020204030204"/>
              </a:rPr>
              <a:t> su base genetica</a:t>
            </a:r>
            <a:endParaRPr lang="it-IT" sz="3527" dirty="0">
              <a:solidFill>
                <a:srgbClr val="0000FF"/>
              </a:solidFill>
              <a:latin typeface="Calibri" panose="020F0502020204030204"/>
            </a:endParaRPr>
          </a:p>
        </p:txBody>
      </p:sp>
      <p:sp>
        <p:nvSpPr>
          <p:cNvPr id="40963" name="Line 3"/>
          <p:cNvSpPr>
            <a:spLocks noChangeShapeType="1"/>
          </p:cNvSpPr>
          <p:nvPr/>
        </p:nvSpPr>
        <p:spPr bwMode="auto">
          <a:xfrm>
            <a:off x="523173" y="2561889"/>
            <a:ext cx="8828954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0964" name="Line 4"/>
          <p:cNvSpPr>
            <a:spLocks noChangeShapeType="1"/>
          </p:cNvSpPr>
          <p:nvPr/>
        </p:nvSpPr>
        <p:spPr bwMode="auto">
          <a:xfrm>
            <a:off x="523173" y="3275859"/>
            <a:ext cx="8828954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0965" name="Line 5"/>
          <p:cNvSpPr>
            <a:spLocks noChangeShapeType="1"/>
          </p:cNvSpPr>
          <p:nvPr/>
        </p:nvSpPr>
        <p:spPr bwMode="auto">
          <a:xfrm>
            <a:off x="523173" y="3989828"/>
            <a:ext cx="8828954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523173" y="4703797"/>
            <a:ext cx="8828954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523173" y="5417767"/>
            <a:ext cx="8828954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523173" y="6131736"/>
            <a:ext cx="8828954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4200348" y="1889918"/>
            <a:ext cx="0" cy="4241818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100794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it-IT" sz="2646">
              <a:solidFill>
                <a:srgbClr val="FFFFFF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1011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PARAMETRI CLINICI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RILEVAZIONE PESO, ENTITA’ E RAPIDITA’ DEL CALO PONDERALE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b="1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RILEVAZIONE DELLA PRESSIONE SANGUIGNA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b="1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RILEVAZIONE DELLA FREQUENZA CARDIACA</a:t>
            </a:r>
          </a:p>
        </p:txBody>
      </p:sp>
    </p:spTree>
    <p:extLst>
      <p:ext uri="{BB962C8B-B14F-4D97-AF65-F5344CB8AC3E}">
        <p14:creationId xmlns:p14="http://schemas.microsoft.com/office/powerpoint/2010/main" val="326666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49" y="-116783"/>
            <a:ext cx="6638925" cy="2736678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45" y="2174632"/>
            <a:ext cx="9870079" cy="5385044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2518756" y="532014"/>
            <a:ext cx="4397433" cy="947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671156" y="684414"/>
            <a:ext cx="4397433" cy="947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2356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47640" y="827640"/>
            <a:ext cx="5615640" cy="399960"/>
          </a:xfrm>
          <a:prstGeom prst="rect">
            <a:avLst/>
          </a:prstGeom>
          <a:noFill/>
          <a:ln w="38160">
            <a:solidFill>
              <a:srgbClr val="B7DEE8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Arial" pitchFamily="34"/>
                <a:ea typeface="Microsoft YaHei" pitchFamily="2"/>
                <a:cs typeface="Arial" pitchFamily="34"/>
              </a:rPr>
              <a:t>POSSIBILI MODIFICAZIONI EMATOLOGICHE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151640" y="1907640"/>
            <a:ext cx="1868760" cy="64620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34"/>
              </a:rPr>
              <a:t>LEUCOPENIA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PIASTRINOPENIA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4248000" y="2195640"/>
            <a:ext cx="1224000" cy="72000"/>
          </a:xfrm>
          <a:custGeom>
            <a:avLst>
              <a:gd name="f0" fmla="val 2096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831640" y="2051640"/>
            <a:ext cx="3297600" cy="3999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Riduzione funzione midollare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151640" y="2843640"/>
            <a:ext cx="3103199" cy="36936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GLICEMIA</a:t>
            </a:r>
            <a:r>
              <a:rPr lang="it-IT" sz="18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Arial" pitchFamily="2"/>
              </a:rPr>
              <a:t>  </a:t>
            </a: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AI LIMITI INFERIORI</a:t>
            </a:r>
          </a:p>
        </p:txBody>
      </p:sp>
      <p:sp>
        <p:nvSpPr>
          <p:cNvPr id="7" name="Freccia a destra 6"/>
          <p:cNvSpPr/>
          <p:nvPr/>
        </p:nvSpPr>
        <p:spPr>
          <a:xfrm>
            <a:off x="4536000" y="2987640"/>
            <a:ext cx="936000" cy="72000"/>
          </a:xfrm>
          <a:custGeom>
            <a:avLst>
              <a:gd name="f0" fmla="val 2076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5831640" y="2843640"/>
            <a:ext cx="2948759" cy="3999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Riduzione neoglucogenesi</a:t>
            </a:r>
          </a:p>
        </p:txBody>
      </p:sp>
      <p:sp>
        <p:nvSpPr>
          <p:cNvPr id="9" name="CasellaDiTesto 9"/>
          <p:cNvSpPr txBox="1"/>
          <p:nvPr/>
        </p:nvSpPr>
        <p:spPr>
          <a:xfrm>
            <a:off x="1151640" y="3635640"/>
            <a:ext cx="2604240" cy="36936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CREATININA AUMENTATA</a:t>
            </a:r>
          </a:p>
        </p:txBody>
      </p:sp>
      <p:sp>
        <p:nvSpPr>
          <p:cNvPr id="10" name="Freccia a destra 10"/>
          <p:cNvSpPr/>
          <p:nvPr/>
        </p:nvSpPr>
        <p:spPr>
          <a:xfrm flipV="1">
            <a:off x="4320000" y="3772080"/>
            <a:ext cx="1152000" cy="45720"/>
          </a:xfrm>
          <a:custGeom>
            <a:avLst>
              <a:gd name="f0" fmla="val 21171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11" name="CasellaDiTesto 11"/>
          <p:cNvSpPr txBox="1"/>
          <p:nvPr/>
        </p:nvSpPr>
        <p:spPr>
          <a:xfrm>
            <a:off x="5831640" y="3491640"/>
            <a:ext cx="3235320" cy="7077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Riduzione massa muscolare  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e/o disidratazione</a:t>
            </a:r>
          </a:p>
        </p:txBody>
      </p:sp>
      <p:sp>
        <p:nvSpPr>
          <p:cNvPr id="12" name="CasellaDiTesto 12"/>
          <p:cNvSpPr txBox="1"/>
          <p:nvPr/>
        </p:nvSpPr>
        <p:spPr>
          <a:xfrm>
            <a:off x="1151640" y="4356000"/>
            <a:ext cx="2500560" cy="36936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FERRITINA  AUMENTATA</a:t>
            </a:r>
          </a:p>
        </p:txBody>
      </p:sp>
      <p:sp>
        <p:nvSpPr>
          <p:cNvPr id="13" name="Freccia a destra 13"/>
          <p:cNvSpPr/>
          <p:nvPr/>
        </p:nvSpPr>
        <p:spPr>
          <a:xfrm>
            <a:off x="4320000" y="4500000"/>
            <a:ext cx="1152000" cy="72000"/>
          </a:xfrm>
          <a:custGeom>
            <a:avLst>
              <a:gd name="f0" fmla="val 2092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14" name="CasellaDiTesto 14"/>
          <p:cNvSpPr txBox="1"/>
          <p:nvPr/>
        </p:nvSpPr>
        <p:spPr>
          <a:xfrm>
            <a:off x="5831640" y="4356000"/>
            <a:ext cx="2323800" cy="3999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Stato infiammatorio</a:t>
            </a:r>
          </a:p>
        </p:txBody>
      </p:sp>
      <p:sp>
        <p:nvSpPr>
          <p:cNvPr id="15" name="CasellaDiTesto 15"/>
          <p:cNvSpPr txBox="1"/>
          <p:nvPr/>
        </p:nvSpPr>
        <p:spPr>
          <a:xfrm>
            <a:off x="1151640" y="5076000"/>
            <a:ext cx="2567520" cy="36936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ALBUMINA  AUMENTATA</a:t>
            </a:r>
          </a:p>
        </p:txBody>
      </p:sp>
      <p:sp>
        <p:nvSpPr>
          <p:cNvPr id="16" name="Freccia a destra 16"/>
          <p:cNvSpPr/>
          <p:nvPr/>
        </p:nvSpPr>
        <p:spPr>
          <a:xfrm>
            <a:off x="4320000" y="5220000"/>
            <a:ext cx="1224000" cy="72000"/>
          </a:xfrm>
          <a:custGeom>
            <a:avLst>
              <a:gd name="f0" fmla="val 20965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17" name="CasellaDiTesto 17"/>
          <p:cNvSpPr txBox="1"/>
          <p:nvPr/>
        </p:nvSpPr>
        <p:spPr>
          <a:xfrm>
            <a:off x="5831640" y="5004000"/>
            <a:ext cx="3966479" cy="3999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Catabolismo della massa muscolare</a:t>
            </a:r>
          </a:p>
        </p:txBody>
      </p:sp>
      <p:sp>
        <p:nvSpPr>
          <p:cNvPr id="18" name="CasellaDiTesto 18"/>
          <p:cNvSpPr txBox="1"/>
          <p:nvPr/>
        </p:nvSpPr>
        <p:spPr>
          <a:xfrm>
            <a:off x="1151640" y="5796000"/>
            <a:ext cx="3285000" cy="36936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COLESTEROLO TOT. AUMENTATO</a:t>
            </a:r>
          </a:p>
        </p:txBody>
      </p:sp>
      <p:sp>
        <p:nvSpPr>
          <p:cNvPr id="19" name="Freccia a destra 19"/>
          <p:cNvSpPr/>
          <p:nvPr/>
        </p:nvSpPr>
        <p:spPr>
          <a:xfrm>
            <a:off x="4680000" y="5940000"/>
            <a:ext cx="864000" cy="72000"/>
          </a:xfrm>
          <a:custGeom>
            <a:avLst>
              <a:gd name="f0" fmla="val 2070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20" name="CasellaDiTesto 20"/>
          <p:cNvSpPr txBox="1"/>
          <p:nvPr/>
        </p:nvSpPr>
        <p:spPr>
          <a:xfrm>
            <a:off x="5903640" y="5796000"/>
            <a:ext cx="3901679" cy="3999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Mobilizzazione dei depositi adiposi</a:t>
            </a:r>
          </a:p>
        </p:txBody>
      </p:sp>
      <p:sp>
        <p:nvSpPr>
          <p:cNvPr id="21" name="CasellaDiTesto 21"/>
          <p:cNvSpPr txBox="1"/>
          <p:nvPr/>
        </p:nvSpPr>
        <p:spPr>
          <a:xfrm>
            <a:off x="1151640" y="6588000"/>
            <a:ext cx="2938680" cy="369360"/>
          </a:xfrm>
          <a:prstGeom prst="rect">
            <a:avLst/>
          </a:prstGeom>
          <a:noFill/>
          <a:ln w="9360">
            <a:solidFill>
              <a:srgbClr val="31859C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TRANSAMINASI AUMENTATE</a:t>
            </a:r>
          </a:p>
        </p:txBody>
      </p:sp>
      <p:sp>
        <p:nvSpPr>
          <p:cNvPr id="22" name="Freccia a destra 22"/>
          <p:cNvSpPr/>
          <p:nvPr/>
        </p:nvSpPr>
        <p:spPr>
          <a:xfrm>
            <a:off x="4464000" y="6732000"/>
            <a:ext cx="1080000" cy="72000"/>
          </a:xfrm>
          <a:custGeom>
            <a:avLst>
              <a:gd name="f0" fmla="val 2088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*/ f5 1 21600"/>
              <a:gd name="f12" fmla="*/ f6 1 21600"/>
              <a:gd name="f13" fmla="pin 0 f0 21600"/>
              <a:gd name="f14" fmla="pin 0 f1 10800"/>
              <a:gd name="f15" fmla="*/ f10 f2 1"/>
              <a:gd name="f16" fmla="val f14"/>
              <a:gd name="f17" fmla="val f13"/>
              <a:gd name="f18" fmla="+- 21600 0 f14"/>
              <a:gd name="f19" fmla="*/ f13 f11 1"/>
              <a:gd name="f20" fmla="*/ f14 f12 1"/>
              <a:gd name="f21" fmla="*/ 0 f11 1"/>
              <a:gd name="f22" fmla="*/ 0 f12 1"/>
              <a:gd name="f23" fmla="*/ f15 1 f4"/>
              <a:gd name="f24" fmla="*/ 21600 f12 1"/>
              <a:gd name="f25" fmla="+- 21600 0 f17"/>
              <a:gd name="f26" fmla="*/ f18 f12 1"/>
              <a:gd name="f27" fmla="*/ f16 f12 1"/>
              <a:gd name="f28" fmla="*/ f17 f11 1"/>
              <a:gd name="f29" fmla="+- f23 0 f3"/>
              <a:gd name="f30" fmla="*/ f25 f16 1"/>
              <a:gd name="f31" fmla="*/ f30 1 10800"/>
              <a:gd name="f32" fmla="+- f17 f31 0"/>
              <a:gd name="f33" fmla="*/ f32 f11 1"/>
            </a:gdLst>
            <a:ahLst>
              <a:ahXY gdRefX="f0" minX="f7" maxX="f8" gdRefY="f1" minY="f7" maxY="f9">
                <a:pos x="f19" y="f20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8" y="f22"/>
              </a:cxn>
              <a:cxn ang="f29">
                <a:pos x="f28" y="f24"/>
              </a:cxn>
            </a:cxnLst>
            <a:rect l="f21" t="f27" r="f33" b="f26"/>
            <a:pathLst>
              <a:path w="21600" h="21600">
                <a:moveTo>
                  <a:pt x="f7" y="f16"/>
                </a:moveTo>
                <a:lnTo>
                  <a:pt x="f17" y="f16"/>
                </a:lnTo>
                <a:lnTo>
                  <a:pt x="f17" y="f7"/>
                </a:lnTo>
                <a:lnTo>
                  <a:pt x="f8" y="f9"/>
                </a:lnTo>
                <a:lnTo>
                  <a:pt x="f17" y="f8"/>
                </a:lnTo>
                <a:lnTo>
                  <a:pt x="f17" y="f18"/>
                </a:lnTo>
                <a:lnTo>
                  <a:pt x="f7" y="f18"/>
                </a:lnTo>
                <a:close/>
              </a:path>
            </a:pathLst>
          </a:custGeom>
          <a:solidFill>
            <a:srgbClr val="4F81BD"/>
          </a:solidFill>
          <a:ln w="25560">
            <a:solidFill>
              <a:srgbClr val="385D8A"/>
            </a:solidFill>
            <a:prstDash val="solid"/>
          </a:ln>
        </p:spPr>
        <p:txBody>
          <a:bodyPr wrap="square" lIns="91440" tIns="45720" rIns="91440" bIns="45720" anchor="ctr" anchorCtr="1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23" name="CasellaDiTesto 24"/>
          <p:cNvSpPr txBox="1"/>
          <p:nvPr/>
        </p:nvSpPr>
        <p:spPr>
          <a:xfrm>
            <a:off x="5677200" y="6236280"/>
            <a:ext cx="4402440" cy="13233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Rallentamento metabolismo ossidativo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(soprattutto AST)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Sovraccarico epatico – steatosi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0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( AST e ALT)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1041210" y="1793113"/>
            <a:ext cx="8693150" cy="146050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it-IT" sz="28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ginecologo ha  un ruolo  nella gestione dei disturbi alimentari ?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402" y="3253613"/>
            <a:ext cx="1790700" cy="218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937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>
                <a:solidFill>
                  <a:schemeClr val="tx1"/>
                </a:solidFill>
              </a:rPr>
              <a:t>DENSITOMETRIA OSSEA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dirty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Si esegue tramite DEXA alle vertebre lombari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Il parametro da considerare è lo Z score:</a:t>
            </a:r>
          </a:p>
          <a:p>
            <a:r>
              <a:rPr lang="it-IT" sz="2400" b="1" dirty="0">
                <a:solidFill>
                  <a:srgbClr val="0000FF"/>
                </a:solidFill>
              </a:rPr>
              <a:t>      </a:t>
            </a:r>
            <a:r>
              <a:rPr lang="it-IT" sz="2400" b="1" dirty="0" err="1">
                <a:solidFill>
                  <a:srgbClr val="0000FF"/>
                </a:solidFill>
              </a:rPr>
              <a:t>Osteopenia</a:t>
            </a:r>
            <a:r>
              <a:rPr lang="it-IT" sz="2400" b="1" dirty="0">
                <a:solidFill>
                  <a:srgbClr val="0000FF"/>
                </a:solidFill>
              </a:rPr>
              <a:t> : se Z score &lt; -1.0 (in presenza dei fattori di      	rischio)</a:t>
            </a:r>
          </a:p>
          <a:p>
            <a:r>
              <a:rPr lang="it-IT" sz="2400" b="1" dirty="0">
                <a:solidFill>
                  <a:srgbClr val="0000FF"/>
                </a:solidFill>
              </a:rPr>
              <a:t>      Osteoporosi : se Z score &lt;-2.0 (in presenza dei fattori di      	rischio)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dirty="0">
              <a:solidFill>
                <a:srgbClr val="0000FF"/>
              </a:solidFill>
            </a:endParaRPr>
          </a:p>
          <a:p>
            <a:r>
              <a:rPr lang="it-IT" sz="2400" dirty="0">
                <a:solidFill>
                  <a:srgbClr val="0000FF"/>
                </a:solidFill>
              </a:rPr>
              <a:t>   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6533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b="1" dirty="0"/>
              <a:t>QUANDO E’ INDICATO ESEGUIRE LA DENSITOMETRIA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DCA di tipo restrittivo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Carenza nutrizionale &gt;6 mesi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BMI&lt; 18,5 kg/m2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Perdita di peso&gt; 10%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0000FF"/>
                </a:solidFill>
              </a:rPr>
              <a:t>Pregressa frattura da stress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b="1" dirty="0" err="1">
                <a:solidFill>
                  <a:srgbClr val="0000FF"/>
                </a:solidFill>
              </a:rPr>
              <a:t>Oligo</a:t>
            </a:r>
            <a:r>
              <a:rPr lang="it-IT" sz="2400" b="1" dirty="0">
                <a:solidFill>
                  <a:srgbClr val="0000FF"/>
                </a:solidFill>
              </a:rPr>
              <a:t>-amenorrea &gt; 6 mesi in presenza di sottopeso</a:t>
            </a:r>
          </a:p>
          <a:p>
            <a:pPr marL="342900" lvl="0" indent="-342900" rtl="0">
              <a:buFont typeface="Wingdings" panose="05000000000000000000" pitchFamily="2" charset="2"/>
              <a:buChar char="§"/>
            </a:pPr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Impiego di contraccettivi ormonali in pregressa </a:t>
            </a:r>
            <a:r>
              <a:rPr lang="it-IT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oligo</a:t>
            </a:r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-amenorrea da sottopeso o quando vi sia stato calo ponderale nel corso del trattamento</a:t>
            </a:r>
            <a:endParaRPr lang="it-IT" sz="2400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it-IT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384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436534" y="842949"/>
            <a:ext cx="9207556" cy="1322645"/>
          </a:xfrm>
          <a:prstGeom prst="rect">
            <a:avLst/>
          </a:prstGeom>
        </p:spPr>
        <p:txBody>
          <a:bodyPr wrap="square" lIns="100426" tIns="50216" rIns="100426" bIns="50216">
            <a:spAutoFit/>
          </a:bodyPr>
          <a:lstStyle/>
          <a:p>
            <a:pPr algn="just" defTabSz="1004397">
              <a:defRPr/>
            </a:pPr>
            <a:r>
              <a:rPr lang="en-US" sz="3968" b="1" dirty="0">
                <a:latin typeface="Calibri"/>
              </a:rPr>
              <a:t>WHO – Medical eligibility criteria for contraceptive use - 5</a:t>
            </a:r>
            <a:r>
              <a:rPr lang="en-US" sz="3968" b="1" baseline="30000" dirty="0">
                <a:latin typeface="Calibri"/>
              </a:rPr>
              <a:t>th</a:t>
            </a:r>
            <a:r>
              <a:rPr lang="en-US" sz="3968" b="1" dirty="0">
                <a:latin typeface="Calibri"/>
              </a:rPr>
              <a:t> Edition, 2015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833411" y="2906707"/>
            <a:ext cx="8572552" cy="1730064"/>
          </a:xfrm>
          <a:prstGeom prst="rect">
            <a:avLst/>
          </a:prstGeom>
          <a:noFill/>
        </p:spPr>
        <p:txBody>
          <a:bodyPr wrap="square" lIns="100426" tIns="50216" rIns="100426" bIns="50216" rtlCol="0">
            <a:spAutoFit/>
          </a:bodyPr>
          <a:lstStyle/>
          <a:p>
            <a:pPr algn="just" defTabSz="1004397">
              <a:defRPr/>
            </a:pP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Combined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Hormonal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Contraceptive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(CHC) use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may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decrease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BMD in </a:t>
            </a:r>
            <a:r>
              <a:rPr lang="it-IT" sz="2646" b="1" u="sng" dirty="0" err="1">
                <a:solidFill>
                  <a:srgbClr val="0000FF"/>
                </a:solidFill>
                <a:latin typeface="Calibri"/>
              </a:rPr>
              <a:t>adolescents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,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especially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in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those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choosing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</a:t>
            </a:r>
          </a:p>
          <a:p>
            <a:pPr algn="just" defTabSz="1004397">
              <a:defRPr/>
            </a:pP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very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-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low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-dose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formulations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(&lt; 30 µg </a:t>
            </a: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ethinylestradiol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).</a:t>
            </a:r>
          </a:p>
          <a:p>
            <a:pPr algn="just" defTabSz="1004397">
              <a:defRPr/>
            </a:pPr>
            <a:endParaRPr lang="it-IT" sz="2646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Ovale 5"/>
          <p:cNvSpPr/>
          <p:nvPr/>
        </p:nvSpPr>
        <p:spPr>
          <a:xfrm>
            <a:off x="79344" y="2589205"/>
            <a:ext cx="9604434" cy="19050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426" tIns="50216" rIns="100426" bIns="50216" anchor="ctr"/>
          <a:lstStyle/>
          <a:p>
            <a:pPr algn="ctr" defTabSz="1004397">
              <a:defRPr/>
            </a:pPr>
            <a:endParaRPr lang="it-IT" sz="1984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7AF349B-8912-4BE3-A886-BBA6D3C60B70}"/>
              </a:ext>
            </a:extLst>
          </p:cNvPr>
          <p:cNvSpPr txBox="1"/>
          <p:nvPr/>
        </p:nvSpPr>
        <p:spPr>
          <a:xfrm>
            <a:off x="833411" y="5208596"/>
            <a:ext cx="6508790" cy="2128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4982" indent="-314982" defTabSz="1007943">
              <a:buFontTx/>
              <a:buChar char="-"/>
              <a:defRPr/>
            </a:pPr>
            <a:r>
              <a:rPr lang="it-IT" sz="2646" b="1" dirty="0">
                <a:solidFill>
                  <a:srgbClr val="0000FF"/>
                </a:solidFill>
                <a:latin typeface="Calibri"/>
              </a:rPr>
              <a:t>Gordon, 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J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Clin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Endocrinol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Metab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2017;</a:t>
            </a:r>
          </a:p>
          <a:p>
            <a:pPr marL="314982" indent="-314982" defTabSz="1007943">
              <a:buFontTx/>
              <a:buChar char="-"/>
              <a:defRPr/>
            </a:pP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Goshtasebi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,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Clin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Endocrinol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2019;</a:t>
            </a:r>
          </a:p>
          <a:p>
            <a:pPr marL="314982" indent="-314982" defTabSz="1007943">
              <a:buFontTx/>
              <a:buChar char="-"/>
              <a:defRPr/>
            </a:pPr>
            <a:r>
              <a:rPr lang="it-IT" sz="2646" b="1" dirty="0" err="1">
                <a:solidFill>
                  <a:srgbClr val="0000FF"/>
                </a:solidFill>
                <a:latin typeface="Calibri"/>
              </a:rPr>
              <a:t>Brachrach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, 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Front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Endocrinol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2020;</a:t>
            </a:r>
          </a:p>
          <a:p>
            <a:pPr marL="314982" indent="-314982" defTabSz="1007943">
              <a:buFontTx/>
              <a:buChar char="-"/>
              <a:defRPr/>
            </a:pPr>
            <a:r>
              <a:rPr lang="it-IT" sz="2646" b="1" dirty="0">
                <a:solidFill>
                  <a:srgbClr val="0000FF"/>
                </a:solidFill>
                <a:latin typeface="Calibri"/>
              </a:rPr>
              <a:t>Golden, 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J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Pediatr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Adolesc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Gynecol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2020</a:t>
            </a:r>
            <a:r>
              <a:rPr lang="it-IT" sz="2646" dirty="0">
                <a:solidFill>
                  <a:srgbClr val="0000FF"/>
                </a:solidFill>
                <a:latin typeface="Calibri"/>
              </a:rPr>
              <a:t>;</a:t>
            </a:r>
          </a:p>
          <a:p>
            <a:pPr marL="314982" indent="-314982" defTabSz="1007943">
              <a:buFontTx/>
              <a:buChar char="-"/>
              <a:defRPr/>
            </a:pPr>
            <a:r>
              <a:rPr lang="it-IT" sz="2646" b="1" dirty="0">
                <a:solidFill>
                  <a:srgbClr val="0000FF"/>
                </a:solidFill>
                <a:latin typeface="Calibri"/>
              </a:rPr>
              <a:t>Rocca, 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Minerva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Obstet</a:t>
            </a:r>
            <a:r>
              <a:rPr lang="it-IT" sz="2646" b="1" i="1" dirty="0">
                <a:solidFill>
                  <a:srgbClr val="0000FF"/>
                </a:solidFill>
                <a:latin typeface="Calibri"/>
              </a:rPr>
              <a:t> </a:t>
            </a:r>
            <a:r>
              <a:rPr lang="it-IT" sz="2646" b="1" i="1" dirty="0" err="1">
                <a:solidFill>
                  <a:srgbClr val="0000FF"/>
                </a:solidFill>
                <a:latin typeface="Calibri"/>
              </a:rPr>
              <a:t>Gynecol</a:t>
            </a:r>
            <a:r>
              <a:rPr lang="it-IT" sz="2646" b="1" dirty="0">
                <a:solidFill>
                  <a:srgbClr val="0000FF"/>
                </a:solidFill>
                <a:latin typeface="Calibri"/>
              </a:rPr>
              <a:t> 2021. 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827B45BD-D699-4A43-A2C9-202BE018EEA7}"/>
              </a:ext>
            </a:extLst>
          </p:cNvPr>
          <p:cNvCxnSpPr/>
          <p:nvPr/>
        </p:nvCxnSpPr>
        <p:spPr>
          <a:xfrm>
            <a:off x="833411" y="5049845"/>
            <a:ext cx="857255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0548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520265" y="1281862"/>
            <a:ext cx="9070200" cy="4989240"/>
          </a:xfrm>
        </p:spPr>
        <p:txBody>
          <a:bodyPr>
            <a:normAutofit/>
          </a:bodyPr>
          <a:lstStyle/>
          <a:p>
            <a:r>
              <a:rPr lang="it-IT" sz="2800" b="1" dirty="0">
                <a:solidFill>
                  <a:srgbClr val="0000FF"/>
                </a:solidFill>
              </a:rPr>
              <a:t>Effetto negativo correlato all’azione </a:t>
            </a:r>
            <a:r>
              <a:rPr lang="it-IT" sz="2800" b="1" dirty="0" err="1">
                <a:solidFill>
                  <a:srgbClr val="0000FF"/>
                </a:solidFill>
              </a:rPr>
              <a:t>epatocellulare</a:t>
            </a:r>
            <a:r>
              <a:rPr lang="it-IT" sz="2800" b="1" dirty="0">
                <a:solidFill>
                  <a:srgbClr val="0000FF"/>
                </a:solidFill>
              </a:rPr>
              <a:t> dell’</a:t>
            </a:r>
            <a:r>
              <a:rPr lang="it-IT" sz="2800" b="1" dirty="0" err="1">
                <a:solidFill>
                  <a:srgbClr val="0000FF"/>
                </a:solidFill>
              </a:rPr>
              <a:t>etinilestradiolo</a:t>
            </a:r>
            <a:r>
              <a:rPr lang="it-IT" sz="2800" b="1" dirty="0">
                <a:solidFill>
                  <a:srgbClr val="0000FF"/>
                </a:solidFill>
              </a:rPr>
              <a:t> , contenuto nella maggior parte delle pillole: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Aumento della SHBG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Riduzione dei livelli e della biodisponibilità dell’IGF1, fattore indispensabile nelle adolescenti per la strutturazione dell’osso</a:t>
            </a:r>
          </a:p>
          <a:p>
            <a:r>
              <a:rPr lang="it-IT" sz="2800" b="1" dirty="0">
                <a:solidFill>
                  <a:srgbClr val="0000FF"/>
                </a:solidFill>
              </a:rPr>
              <a:t>Effetto praticamente assente con l’estradiolo per via transdermica o percutanea </a:t>
            </a:r>
          </a:p>
        </p:txBody>
      </p:sp>
    </p:spTree>
    <p:extLst>
      <p:ext uri="{BB962C8B-B14F-4D97-AF65-F5344CB8AC3E}">
        <p14:creationId xmlns:p14="http://schemas.microsoft.com/office/powerpoint/2010/main" val="39258229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 noGrp="1"/>
          </p:cNvSpPr>
          <p:nvPr>
            <p:ph type="title"/>
          </p:nvPr>
        </p:nvSpPr>
        <p:spPr/>
        <p:txBody>
          <a:bodyPr wrap="square">
            <a:noAutofit/>
          </a:bodyPr>
          <a:lstStyle/>
          <a:p>
            <a:pPr lvl="0"/>
            <a:br>
              <a:rPr lang="it-IT" sz="3200" dirty="0">
                <a:solidFill>
                  <a:srgbClr val="0000FF"/>
                </a:solidFill>
              </a:rPr>
            </a:br>
            <a:r>
              <a:rPr lang="it-IT" sz="3200" b="1" dirty="0">
                <a:solidFill>
                  <a:schemeClr val="tx1"/>
                </a:solidFill>
              </a:rPr>
              <a:t>RECUPERO DEL PESO</a:t>
            </a:r>
          </a:p>
        </p:txBody>
      </p:sp>
      <p:sp>
        <p:nvSpPr>
          <p:cNvPr id="3" name="Segnaposto testo 2"/>
          <p:cNvSpPr txBox="1">
            <a:spLocks noGrp="1"/>
          </p:cNvSpPr>
          <p:nvPr>
            <p:ph idx="1"/>
          </p:nvPr>
        </p:nvSpPr>
        <p:spPr>
          <a:xfrm>
            <a:off x="503640" y="1881000"/>
            <a:ext cx="9070200" cy="4989240"/>
          </a:xfrm>
        </p:spPr>
        <p:txBody>
          <a:bodyPr wrap="square">
            <a:normAutofit/>
          </a:bodyPr>
          <a:lstStyle/>
          <a:p>
            <a:pPr marL="342720" lvl="0" indent="-342720">
              <a:spcBef>
                <a:spcPts val="899"/>
              </a:spcBef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it-IT" sz="3600" dirty="0"/>
              <a:t>   </a:t>
            </a:r>
            <a:r>
              <a:rPr lang="it-IT" sz="2800" b="1" dirty="0">
                <a:solidFill>
                  <a:srgbClr val="0000FF"/>
                </a:solidFill>
              </a:rPr>
              <a:t>Il recupero del peso adeguato è manifestato dal recupero del flusso ed è accompagnato dal recupero funzionale da discreto a buono di</a:t>
            </a:r>
            <a:r>
              <a:rPr lang="it-IT" sz="2800" dirty="0">
                <a:solidFill>
                  <a:srgbClr val="FFFFCC"/>
                </a:solidFill>
              </a:rPr>
              <a:t> </a:t>
            </a:r>
            <a:r>
              <a:rPr lang="it-IT" sz="2800" b="1" dirty="0">
                <a:solidFill>
                  <a:srgbClr val="0640FA"/>
                </a:solidFill>
              </a:rPr>
              <a:t>tutti </a:t>
            </a:r>
            <a:r>
              <a:rPr lang="it-IT" sz="2800" b="1" dirty="0">
                <a:solidFill>
                  <a:srgbClr val="0000FF"/>
                </a:solidFill>
              </a:rPr>
              <a:t>gli organi ed apparati</a:t>
            </a:r>
            <a:r>
              <a:rPr lang="it-IT" sz="2800" dirty="0">
                <a:solidFill>
                  <a:srgbClr val="0000FF"/>
                </a:solidFill>
              </a:rPr>
              <a:t>, </a:t>
            </a:r>
            <a:r>
              <a:rPr lang="it-IT" sz="2800" b="1" dirty="0">
                <a:solidFill>
                  <a:srgbClr val="0000FF"/>
                </a:solidFill>
              </a:rPr>
              <a:t>almeno se il recupero avviene in epoca adolescenziale</a:t>
            </a:r>
          </a:p>
          <a:p>
            <a:pPr marL="342720" lvl="0" indent="-342720" algn="ctr">
              <a:spcBef>
                <a:spcPts val="697"/>
              </a:spcBef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endParaRPr lang="it-IT" dirty="0"/>
          </a:p>
          <a:p>
            <a:pPr marL="342720" lvl="0" indent="-342720" algn="ctr">
              <a:spcBef>
                <a:spcPts val="499"/>
              </a:spcBef>
              <a:tabLst>
                <a:tab pos="914040" algn="l"/>
                <a:tab pos="1828439" algn="l"/>
                <a:tab pos="2742839" algn="l"/>
                <a:tab pos="3657239" algn="l"/>
                <a:tab pos="4571639" algn="l"/>
                <a:tab pos="5486040" algn="l"/>
                <a:tab pos="6400440" algn="l"/>
                <a:tab pos="7314840" algn="l"/>
                <a:tab pos="8229240" algn="l"/>
                <a:tab pos="9143640" algn="l"/>
                <a:tab pos="10058040" algn="l"/>
              </a:tabLst>
            </a:pPr>
            <a:r>
              <a:rPr lang="it-IT" sz="2800" dirty="0">
                <a:solidFill>
                  <a:srgbClr val="FFFFCC"/>
                </a:solidFill>
              </a:rPr>
              <a:t>        </a:t>
            </a:r>
            <a:r>
              <a:rPr lang="it-IT" sz="2000" b="1" dirty="0">
                <a:solidFill>
                  <a:srgbClr val="0000FF"/>
                </a:solidFill>
              </a:rPr>
              <a:t>(</a:t>
            </a:r>
            <a:r>
              <a:rPr lang="it-IT" sz="2000" b="1" dirty="0" err="1">
                <a:solidFill>
                  <a:srgbClr val="0000FF"/>
                </a:solidFill>
              </a:rPr>
              <a:t>Olivares</a:t>
            </a:r>
            <a:r>
              <a:rPr lang="it-IT" sz="2000" b="1" dirty="0">
                <a:solidFill>
                  <a:srgbClr val="0000FF"/>
                </a:solidFill>
              </a:rPr>
              <a:t>, 2005; </a:t>
            </a:r>
            <a:r>
              <a:rPr lang="it-IT" sz="2000" b="1" dirty="0" err="1">
                <a:solidFill>
                  <a:srgbClr val="0000FF"/>
                </a:solidFill>
              </a:rPr>
              <a:t>Zipfel</a:t>
            </a:r>
            <a:r>
              <a:rPr lang="it-IT" sz="2000" b="1" dirty="0">
                <a:solidFill>
                  <a:srgbClr val="0000FF"/>
                </a:solidFill>
              </a:rPr>
              <a:t>, 2006; </a:t>
            </a:r>
            <a:r>
              <a:rPr lang="it-IT" sz="2000" b="1" dirty="0" err="1">
                <a:solidFill>
                  <a:srgbClr val="0000FF"/>
                </a:solidFill>
              </a:rPr>
              <a:t>Dominguez</a:t>
            </a:r>
            <a:r>
              <a:rPr lang="it-IT" sz="2000" b="1" dirty="0">
                <a:solidFill>
                  <a:srgbClr val="0000FF"/>
                </a:solidFill>
              </a:rPr>
              <a:t>, 2007; Castro-</a:t>
            </a:r>
            <a:r>
              <a:rPr lang="it-IT" sz="2000" b="1" dirty="0" err="1">
                <a:solidFill>
                  <a:srgbClr val="0000FF"/>
                </a:solidFill>
              </a:rPr>
              <a:t>Fornieles</a:t>
            </a:r>
            <a:r>
              <a:rPr lang="it-IT" sz="2000" b="1" dirty="0">
                <a:solidFill>
                  <a:srgbClr val="0000FF"/>
                </a:solidFill>
              </a:rPr>
              <a:t>, 2009)</a:t>
            </a:r>
          </a:p>
        </p:txBody>
      </p:sp>
      <p:sp>
        <p:nvSpPr>
          <p:cNvPr id="4" name="Figura a mano libera 3"/>
          <p:cNvSpPr/>
          <p:nvPr/>
        </p:nvSpPr>
        <p:spPr>
          <a:xfrm>
            <a:off x="2198880" y="621000"/>
            <a:ext cx="6025320" cy="1272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3170520" y="1714680"/>
            <a:ext cx="3257279" cy="35697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4169E1"/>
          </a:solidFill>
          <a:ln w="9360" cap="sq">
            <a:solidFill>
              <a:srgbClr val="000000"/>
            </a:solidFill>
            <a:prstDash val="solid"/>
            <a:miter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  <a:t>BILANCIO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br>
              <a:rPr lang="en-US" sz="24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</a:br>
            <a:r>
              <a:rPr lang="en-US" sz="24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  <a:t>ENERGETICO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400" b="1" i="0" u="none" strike="noStrike" kern="1200">
              <a:ln>
                <a:noFill/>
              </a:ln>
              <a:solidFill>
                <a:srgbClr val="FFFFFF"/>
              </a:solidFill>
              <a:effectLst>
                <a:outerShdw dist="17961" dir="2700000">
                  <a:scrgbClr r="0" g="0" b="0"/>
                </a:outerShdw>
              </a:effectLst>
              <a:latin typeface="Verdana" pitchFamily="34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kern="1200">
                <a:ln>
                  <a:noFill/>
                </a:ln>
                <a:solidFill>
                  <a:srgbClr val="FFFF00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rPr>
              <a:t>POSITIVO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356760" y="1240200"/>
            <a:ext cx="2573640" cy="4538880"/>
            <a:chOff x="356760" y="1240200"/>
            <a:chExt cx="2573640" cy="4538880"/>
          </a:xfrm>
        </p:grpSpPr>
        <p:sp>
          <p:nvSpPr>
            <p:cNvPr id="4" name="Rectangle 4"/>
            <p:cNvSpPr/>
            <p:nvPr/>
          </p:nvSpPr>
          <p:spPr>
            <a:xfrm>
              <a:off x="356760" y="1240200"/>
              <a:ext cx="2573640" cy="10749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640FA">
                <a:alpha val="71000"/>
              </a:srgbClr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285480" marR="0" lvl="0" indent="0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Nutrizione</a:t>
              </a:r>
            </a:p>
          </p:txBody>
        </p:sp>
        <p:sp>
          <p:nvSpPr>
            <p:cNvPr id="5" name="Rectangle 5"/>
            <p:cNvSpPr/>
            <p:nvPr/>
          </p:nvSpPr>
          <p:spPr>
            <a:xfrm>
              <a:off x="356760" y="2972160"/>
              <a:ext cx="2573640" cy="1074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640FA">
                <a:alpha val="71000"/>
              </a:srgbClr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285480" marR="0" lvl="0" indent="0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Adipe</a:t>
              </a:r>
              <a:b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</a:b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addominale</a:t>
              </a:r>
            </a:p>
          </p:txBody>
        </p:sp>
        <p:sp>
          <p:nvSpPr>
            <p:cNvPr id="6" name="Rectangle 6"/>
            <p:cNvSpPr/>
            <p:nvPr/>
          </p:nvSpPr>
          <p:spPr>
            <a:xfrm>
              <a:off x="356760" y="4704480"/>
              <a:ext cx="2573640" cy="1074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0640FA">
                <a:alpha val="71000"/>
              </a:srgbClr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285480" marR="0" lvl="0" indent="0" rtl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Attività </a:t>
              </a:r>
              <a:b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</a:b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fisica</a:t>
              </a:r>
            </a:p>
          </p:txBody>
        </p:sp>
      </p:grpSp>
      <p:sp>
        <p:nvSpPr>
          <p:cNvPr id="7" name="Line 7"/>
          <p:cNvSpPr/>
          <p:nvPr/>
        </p:nvSpPr>
        <p:spPr>
          <a:xfrm flipH="1">
            <a:off x="1506239" y="2271600"/>
            <a:ext cx="6841" cy="484560"/>
          </a:xfrm>
          <a:prstGeom prst="line">
            <a:avLst/>
          </a:prstGeom>
          <a:noFill/>
          <a:ln w="38160" cap="sq">
            <a:solidFill>
              <a:srgbClr val="000000"/>
            </a:solidFill>
            <a:prstDash val="solid"/>
            <a:miter/>
            <a:tail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8" name="Line 8"/>
          <p:cNvSpPr/>
          <p:nvPr/>
        </p:nvSpPr>
        <p:spPr>
          <a:xfrm flipV="1">
            <a:off x="594720" y="4969800"/>
            <a:ext cx="0" cy="558000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9" name="Line 9"/>
          <p:cNvSpPr/>
          <p:nvPr/>
        </p:nvSpPr>
        <p:spPr>
          <a:xfrm flipH="1" flipV="1">
            <a:off x="1545120" y="4228919"/>
            <a:ext cx="1440" cy="464041"/>
          </a:xfrm>
          <a:prstGeom prst="line">
            <a:avLst/>
          </a:prstGeom>
          <a:noFill/>
          <a:ln w="38160" cap="sq">
            <a:solidFill>
              <a:srgbClr val="000000"/>
            </a:solidFill>
            <a:prstDash val="solid"/>
            <a:miter/>
            <a:tail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10" name="Line 10"/>
          <p:cNvSpPr/>
          <p:nvPr/>
        </p:nvSpPr>
        <p:spPr>
          <a:xfrm>
            <a:off x="594000" y="3144239"/>
            <a:ext cx="0" cy="537480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11" name="Line 11"/>
          <p:cNvSpPr/>
          <p:nvPr/>
        </p:nvSpPr>
        <p:spPr>
          <a:xfrm>
            <a:off x="594360" y="1475999"/>
            <a:ext cx="0" cy="484921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grpSp>
        <p:nvGrpSpPr>
          <p:cNvPr id="12" name="Group 28"/>
          <p:cNvGrpSpPr/>
          <p:nvPr/>
        </p:nvGrpSpPr>
        <p:grpSpPr>
          <a:xfrm>
            <a:off x="6623999" y="864000"/>
            <a:ext cx="3117600" cy="5528880"/>
            <a:chOff x="6623999" y="864000"/>
            <a:chExt cx="3117600" cy="5528880"/>
          </a:xfrm>
        </p:grpSpPr>
        <p:sp>
          <p:nvSpPr>
            <p:cNvPr id="13" name="Rectangle 13"/>
            <p:cNvSpPr/>
            <p:nvPr/>
          </p:nvSpPr>
          <p:spPr>
            <a:xfrm>
              <a:off x="6623999" y="864000"/>
              <a:ext cx="3087360" cy="149111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4169E1"/>
            </a:solidFill>
            <a:ln w="38160" cap="sq">
              <a:solidFill>
                <a:srgbClr val="FFFFFF"/>
              </a:solidFill>
              <a:prstDash val="solid"/>
              <a:miter/>
            </a:ln>
          </p:spPr>
          <p:txBody>
            <a:bodyPr wrap="none" lIns="104400" tIns="61200" rIns="104400" bIns="61200" anchor="ctr" anchorCtr="0" compatLnSpc="0">
              <a:noAutofit/>
            </a:bodyPr>
            <a:lstStyle/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Ac. grassi liberi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Glucosio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Aminoacidi</a:t>
              </a:r>
            </a:p>
          </p:txBody>
        </p:sp>
        <p:sp>
          <p:nvSpPr>
            <p:cNvPr id="14" name="Rectangle 14"/>
            <p:cNvSpPr/>
            <p:nvPr/>
          </p:nvSpPr>
          <p:spPr>
            <a:xfrm>
              <a:off x="6654239" y="3777120"/>
              <a:ext cx="3087360" cy="26157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4169E1"/>
            </a:solidFill>
            <a:ln w="9360" cap="sq">
              <a:solidFill>
                <a:srgbClr val="FFFFFF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Insulina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endParaRPr lang="en-US" sz="20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IGF-I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endParaRPr lang="en-US" sz="20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Leptina</a:t>
              </a:r>
            </a:p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endParaRPr lang="en-US" sz="2000" b="1" i="0" u="none" strike="noStrike" kern="1200">
                <a:ln>
                  <a:noFill/>
                </a:ln>
                <a:solidFill>
                  <a:srgbClr val="FFFFFF"/>
                </a:solidFill>
                <a:effectLst>
                  <a:outerShdw dist="17961" dir="2700000">
                    <a:scrgbClr r="0" g="0" b="0"/>
                  </a:outerShdw>
                </a:effectLst>
                <a:latin typeface="Verdana" pitchFamily="34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5" name="Rectangle 15"/>
            <p:cNvSpPr/>
            <p:nvPr/>
          </p:nvSpPr>
          <p:spPr>
            <a:xfrm>
              <a:off x="6654239" y="2532240"/>
              <a:ext cx="3087360" cy="11224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4169E1"/>
            </a:solidFill>
            <a:ln w="9360" cap="sq">
              <a:solidFill>
                <a:srgbClr val="FFFFFF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0">
              <a:noAutofit/>
            </a:bodyPr>
            <a:lstStyle/>
            <a:p>
              <a:pPr marL="475920" marR="0" lvl="0" indent="0" hangingPunct="1">
                <a:lnSpc>
                  <a:spcPct val="85000"/>
                </a:lnSpc>
                <a:spcBef>
                  <a:spcPts val="0"/>
                </a:spcBef>
                <a:spcAft>
                  <a:spcPts val="748"/>
                </a:spcAft>
                <a:buNone/>
                <a:tabLst/>
              </a:pPr>
              <a:r>
                <a:rPr lang="en-US" sz="2000" b="1" i="0" u="none" strike="noStrike" kern="1200">
                  <a:ln>
                    <a:noFill/>
                  </a:ln>
                  <a:solidFill>
                    <a:srgbClr val="FFFFFF"/>
                  </a:solidFill>
                  <a:effectLst>
                    <a:outerShdw dist="17961" dir="2700000">
                      <a:scrgbClr r="0" g="0" b="0"/>
                    </a:outerShdw>
                  </a:effectLst>
                  <a:latin typeface="Verdana" pitchFamily="34"/>
                  <a:ea typeface="WenQuanYi Zen Hei" pitchFamily="2"/>
                  <a:cs typeface="Lohit Hindi" pitchFamily="2"/>
                </a:rPr>
                <a:t>Termogenesi</a:t>
              </a:r>
            </a:p>
          </p:txBody>
        </p:sp>
        <p:sp>
          <p:nvSpPr>
            <p:cNvPr id="16" name="Line 18"/>
            <p:cNvSpPr/>
            <p:nvPr/>
          </p:nvSpPr>
          <p:spPr>
            <a:xfrm flipH="1">
              <a:off x="6897240" y="2803680"/>
              <a:ext cx="14400" cy="4644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7" name="Line 19"/>
            <p:cNvSpPr/>
            <p:nvPr/>
          </p:nvSpPr>
          <p:spPr>
            <a:xfrm>
              <a:off x="6918120" y="4000680"/>
              <a:ext cx="0" cy="31932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8" name="Line 21"/>
            <p:cNvSpPr/>
            <p:nvPr/>
          </p:nvSpPr>
          <p:spPr>
            <a:xfrm>
              <a:off x="6864479" y="5401800"/>
              <a:ext cx="10801" cy="2880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19" name="Line 23"/>
            <p:cNvSpPr/>
            <p:nvPr/>
          </p:nvSpPr>
          <p:spPr>
            <a:xfrm flipH="1">
              <a:off x="6970680" y="1830239"/>
              <a:ext cx="10800" cy="288361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20" name="Line 24"/>
            <p:cNvSpPr/>
            <p:nvPr/>
          </p:nvSpPr>
          <p:spPr>
            <a:xfrm>
              <a:off x="6969240" y="1427400"/>
              <a:ext cx="0" cy="2880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21" name="Line 26"/>
            <p:cNvSpPr/>
            <p:nvPr/>
          </p:nvSpPr>
          <p:spPr>
            <a:xfrm flipH="1">
              <a:off x="6886080" y="4680000"/>
              <a:ext cx="10800" cy="288000"/>
            </a:xfrm>
            <a:prstGeom prst="line">
              <a:avLst/>
            </a:prstGeom>
            <a:noFill/>
            <a:ln w="38160" cap="sq">
              <a:solidFill>
                <a:srgbClr val="FFFFFF"/>
              </a:solidFill>
              <a:prstDash val="solid"/>
              <a:miter/>
              <a:headEnd type="arrow"/>
            </a:ln>
          </p:spPr>
          <p:txBody>
            <a:bodyPr wrap="none" lIns="94680" tIns="51480" rIns="94680" bIns="51480" anchor="ctr" anchorCtr="0" compatLnSpc="0">
              <a:noAutofit/>
            </a:bodyPr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  <p:sp>
          <p:nvSpPr>
            <p:cNvPr id="22" name="Connettore diritto 21"/>
            <p:cNvSpPr/>
            <p:nvPr/>
          </p:nvSpPr>
          <p:spPr>
            <a:xfrm flipH="1">
              <a:off x="6976080" y="1008359"/>
              <a:ext cx="15480" cy="287641"/>
            </a:xfrm>
            <a:prstGeom prst="line">
              <a:avLst/>
            </a:prstGeom>
            <a:noFill/>
            <a:ln w="38160">
              <a:solidFill>
                <a:srgbClr val="FFFFFF"/>
              </a:solidFill>
              <a:prstDash val="solid"/>
              <a:headEnd type="arrow"/>
            </a:ln>
          </p:spPr>
          <p:txBody>
            <a:bodyPr wrap="none" lIns="109080" tIns="64080" rIns="109080" bIns="64080" anchor="ctr" anchorCtr="0" compatLnSpc="0"/>
            <a:lstStyle/>
            <a:p>
              <a:pPr marL="0" marR="0" lvl="0" indent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it-IT" sz="1800" b="0" i="0" u="none" strike="noStrike" kern="1200">
                <a:ln>
                  <a:noFill/>
                </a:ln>
                <a:latin typeface="Arial" pitchFamily="18"/>
                <a:ea typeface="WenQuanYi Zen Hei" pitchFamily="2"/>
                <a:cs typeface="Lohit Hindi" pitchFamily="2"/>
              </a:endParaRPr>
            </a:p>
          </p:txBody>
        </p:sp>
      </p:grpSp>
      <p:sp>
        <p:nvSpPr>
          <p:cNvPr id="23" name="Line 11"/>
          <p:cNvSpPr/>
          <p:nvPr/>
        </p:nvSpPr>
        <p:spPr>
          <a:xfrm>
            <a:off x="594720" y="1486079"/>
            <a:ext cx="0" cy="484921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24" name="Line 11"/>
          <p:cNvSpPr/>
          <p:nvPr/>
        </p:nvSpPr>
        <p:spPr>
          <a:xfrm>
            <a:off x="594720" y="1486079"/>
            <a:ext cx="0" cy="484921"/>
          </a:xfrm>
          <a:prstGeom prst="line">
            <a:avLst/>
          </a:prstGeom>
          <a:noFill/>
          <a:ln w="38160" cap="sq">
            <a:solidFill>
              <a:srgbClr val="FFFFFF"/>
            </a:solidFill>
            <a:prstDash val="solid"/>
            <a:miter/>
            <a:headEnd type="arrow"/>
          </a:ln>
        </p:spPr>
        <p:txBody>
          <a:bodyPr wrap="none" lIns="90000" tIns="46800" rIns="90000" bIns="46800" anchor="ctr" anchorCtr="0" compatLnSpc="0">
            <a:no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3411360" y="445680"/>
            <a:ext cx="3237840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0" i="0" u="none" strike="noStrike" cap="none" baseline="0">
                <a:ln>
                  <a:noFill/>
                </a:ln>
                <a:solidFill>
                  <a:srgbClr val="0000FF"/>
                </a:solidFill>
                <a:latin typeface="Impact" pitchFamily="34"/>
                <a:ea typeface="Microsoft YaHei" pitchFamily="2"/>
                <a:cs typeface="Arial" pitchFamily="2"/>
              </a:rPr>
              <a:t>RECUPERO DELLA MASSA OSSEA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353880" y="1397880"/>
            <a:ext cx="3243959" cy="429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>
                <a:ln>
                  <a:noFill/>
                </a:ln>
                <a:solidFill>
                  <a:srgbClr val="ED1C24"/>
                </a:solidFill>
                <a:latin typeface="Times New Roman" pitchFamily="18"/>
                <a:ea typeface="Microsoft YaHei" pitchFamily="2"/>
                <a:cs typeface="Arial" pitchFamily="2"/>
              </a:rPr>
              <a:t>Richiede molto più tempo</a:t>
            </a:r>
          </a:p>
        </p:txBody>
      </p:sp>
      <p:grpSp>
        <p:nvGrpSpPr>
          <p:cNvPr id="4" name="Gruppo 3"/>
          <p:cNvGrpSpPr/>
          <p:nvPr/>
        </p:nvGrpSpPr>
        <p:grpSpPr>
          <a:xfrm>
            <a:off x="353880" y="1339684"/>
            <a:ext cx="9673966" cy="3787833"/>
            <a:chOff x="353880" y="1716480"/>
            <a:chExt cx="9673966" cy="3787833"/>
          </a:xfrm>
        </p:grpSpPr>
        <p:sp>
          <p:nvSpPr>
            <p:cNvPr id="5" name="Figura a mano libera 4"/>
            <p:cNvSpPr/>
            <p:nvPr/>
          </p:nvSpPr>
          <p:spPr>
            <a:xfrm>
              <a:off x="353880" y="2625590"/>
              <a:ext cx="3897134" cy="2710615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wrap="none" lIns="90000" tIns="46800" rIns="90000" bIns="46800" anchor="t" anchorCtr="0" compatLnSpc="1">
              <a:spAutoFit/>
            </a:bodyPr>
            <a:lstStyle/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2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E’ più difficile da valutare per: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200" b="0" i="0" u="none" strike="noStrike" cap="none" baseline="0" dirty="0">
                <a:ln>
                  <a:noFill/>
                </a:ln>
                <a:solidFill>
                  <a:srgbClr val="CE181E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1600" b="0" i="0" u="none" strike="noStrike" cap="none" baseline="0" dirty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200" b="0" i="0" u="none" strike="noStrike" cap="none" baseline="0" dirty="0">
                  <a:ln>
                    <a:noFill/>
                  </a:ln>
                  <a:solidFill>
                    <a:srgbClr val="FFFF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</a:t>
              </a:r>
              <a:r>
                <a:rPr lang="it-IT" sz="2200" b="1" i="0" u="none" strike="noStrike" cap="none" baseline="0" dirty="0">
                  <a:ln>
                    <a:noFill/>
                  </a:ln>
                  <a:solidFill>
                    <a:srgbClr val="0000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200" b="1" dirty="0"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200" b="1" dirty="0"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200" b="1" i="0" u="none" strike="noStrike" cap="none" baseline="0" dirty="0">
                  <a:ln>
                    <a:noFill/>
                  </a:ln>
                  <a:solidFill>
                    <a:srgbClr val="0000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Limiti nella metodologia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200" b="1" i="0" u="none" strike="noStrike" cap="none" baseline="0" dirty="0">
                  <a:ln>
                    <a:noFill/>
                  </a:ln>
                  <a:solidFill>
                    <a:srgbClr val="0000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 della misura</a:t>
              </a:r>
            </a:p>
          </p:txBody>
        </p:sp>
        <p:sp>
          <p:nvSpPr>
            <p:cNvPr id="6" name="Figura a mano libera 5"/>
            <p:cNvSpPr/>
            <p:nvPr/>
          </p:nvSpPr>
          <p:spPr>
            <a:xfrm>
              <a:off x="5016240" y="1716480"/>
              <a:ext cx="5011606" cy="378783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wrap="none" lIns="90000" tIns="46800" rIns="90000" bIns="46800" anchor="t" anchorCtr="0" compatLnSpc="1">
              <a:spAutoFit/>
            </a:bodyPr>
            <a:lstStyle/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000" b="1" i="0" u="none" strike="noStrike" cap="none" baseline="0" dirty="0">
                <a:ln>
                  <a:noFill/>
                </a:ln>
                <a:solidFill>
                  <a:srgbClr val="CE181E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000" b="1" dirty="0">
                <a:solidFill>
                  <a:srgbClr val="CE181E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BMD tramite DEXA è dipendente da età e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da dimensione osso: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100000"/>
                <a:buFont typeface="Times New Roman" pitchFamily="18"/>
                <a:buChar char="-"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non è misura volumetrica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100000"/>
                <a:buFont typeface="Times New Roman" pitchFamily="18"/>
                <a:buChar char="-"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sottostima soggetti di bassa statura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100000"/>
                <a:buFont typeface="Times New Roman" pitchFamily="18"/>
                <a:buChar char="-"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sovrastima soggetti alti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100000"/>
                <a:buFont typeface="Times New Roman" pitchFamily="18"/>
                <a:buChar char="-"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000" b="0" i="0" u="none" strike="noStrike" cap="none" baseline="0" dirty="0">
                <a:ln>
                  <a:noFill/>
                </a:ln>
                <a:solidFill>
                  <a:srgbClr val="CE181E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100000"/>
                <a:buFont typeface="Times New Roman" pitchFamily="18"/>
                <a:buChar char="-"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000" b="0" i="0" u="none" strike="noStrike" cap="none" baseline="0" dirty="0">
                <a:ln>
                  <a:noFill/>
                </a:ln>
                <a:solidFill>
                  <a:srgbClr val="CE181E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100000"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dirty="0"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 </a:t>
              </a: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in soggetti anoressici: riduzione area totale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 di osso per minor apposizione a livello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 dirty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  di periostio, ad eccezione di osso vertebrale</a:t>
              </a:r>
            </a:p>
          </p:txBody>
        </p:sp>
        <p:sp>
          <p:nvSpPr>
            <p:cNvPr id="7" name="Figura a mano libera 6"/>
            <p:cNvSpPr/>
            <p:nvPr/>
          </p:nvSpPr>
          <p:spPr>
            <a:xfrm>
              <a:off x="3757274" y="4858480"/>
              <a:ext cx="987480" cy="309838"/>
            </a:xfrm>
            <a:custGeom>
              <a:avLst>
                <a:gd name="f0" fmla="val 16200"/>
                <a:gd name="f1" fmla="val 5400"/>
              </a:avLst>
              <a:gdLst>
                <a:gd name="f2" fmla="val w"/>
                <a:gd name="f3" fmla="val h"/>
                <a:gd name="f4" fmla="val 0"/>
                <a:gd name="f5" fmla="val 21600"/>
                <a:gd name="f6" fmla="val 10800"/>
                <a:gd name="f7" fmla="*/ f2 1 21600"/>
                <a:gd name="f8" fmla="*/ f3 1 21600"/>
                <a:gd name="f9" fmla="pin 0 f0 21600"/>
                <a:gd name="f10" fmla="pin 0 f1 10800"/>
                <a:gd name="f11" fmla="val f10"/>
                <a:gd name="f12" fmla="val f9"/>
                <a:gd name="f13" fmla="+- 21600 0 f10"/>
                <a:gd name="f14" fmla="*/ f9 f7 1"/>
                <a:gd name="f15" fmla="*/ f10 f8 1"/>
                <a:gd name="f16" fmla="*/ 0 f7 1"/>
                <a:gd name="f17" fmla="+- 21600 0 f12"/>
                <a:gd name="f18" fmla="*/ f13 f8 1"/>
                <a:gd name="f19" fmla="*/ f11 f8 1"/>
                <a:gd name="f20" fmla="*/ f17 f11 1"/>
                <a:gd name="f21" fmla="*/ f20 1 10800"/>
                <a:gd name="f22" fmla="+- f12 f21 0"/>
                <a:gd name="f23" fmla="*/ f22 f7 1"/>
              </a:gdLst>
              <a:ahLst>
                <a:ahXY gdRefX="f0" minX="f4" maxX="f5" gdRefY="f1" minY="f4" maxY="f6">
                  <a:pos x="f14" y="f15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6" t="f19" r="f23" b="f18"/>
              <a:pathLst>
                <a:path w="21600" h="21600">
                  <a:moveTo>
                    <a:pt x="f4" y="f11"/>
                  </a:moveTo>
                  <a:lnTo>
                    <a:pt x="f12" y="f11"/>
                  </a:lnTo>
                  <a:lnTo>
                    <a:pt x="f12" y="f4"/>
                  </a:lnTo>
                  <a:lnTo>
                    <a:pt x="f5" y="f6"/>
                  </a:lnTo>
                  <a:lnTo>
                    <a:pt x="f12" y="f5"/>
                  </a:lnTo>
                  <a:lnTo>
                    <a:pt x="f12" y="f13"/>
                  </a:lnTo>
                  <a:lnTo>
                    <a:pt x="f4" y="f13"/>
                  </a:lnTo>
                  <a:close/>
                </a:path>
              </a:pathLst>
            </a:custGeom>
            <a:solidFill>
              <a:srgbClr val="BBE0E3"/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1">
              <a:noAutofit/>
            </a:bodyPr>
            <a:lstStyle/>
            <a:p>
              <a:pPr marL="0" marR="0" lvl="0" indent="0" algn="l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4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</p:txBody>
        </p:sp>
      </p:grpSp>
      <p:grpSp>
        <p:nvGrpSpPr>
          <p:cNvPr id="8" name="Gruppo 7"/>
          <p:cNvGrpSpPr/>
          <p:nvPr/>
        </p:nvGrpSpPr>
        <p:grpSpPr>
          <a:xfrm>
            <a:off x="206912" y="5332787"/>
            <a:ext cx="6378732" cy="2001363"/>
            <a:chOff x="73908" y="4796747"/>
            <a:chExt cx="6378732" cy="1604413"/>
          </a:xfrm>
        </p:grpSpPr>
        <p:sp>
          <p:nvSpPr>
            <p:cNvPr id="9" name="Figura a mano libera 8"/>
            <p:cNvSpPr/>
            <p:nvPr/>
          </p:nvSpPr>
          <p:spPr>
            <a:xfrm>
              <a:off x="73908" y="4796747"/>
              <a:ext cx="3613788" cy="771623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wrap="none" lIns="90000" tIns="46800" rIns="90000" bIns="46800" anchor="t" anchorCtr="0" compatLnSpc="1">
              <a:spAutoFit/>
            </a:bodyPr>
            <a:lstStyle/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200" b="1" i="0" u="none" strike="noStrike" cap="none" baseline="0" dirty="0">
                  <a:ln>
                    <a:noFill/>
                  </a:ln>
                  <a:solidFill>
                    <a:srgbClr val="0000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Complessità dei fattori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200" b="1" i="0" u="none" strike="noStrike" cap="none" baseline="0" dirty="0">
                  <a:ln>
                    <a:noFill/>
                  </a:ln>
                  <a:solidFill>
                    <a:srgbClr val="0000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determinanti la massa ossea</a:t>
              </a:r>
            </a:p>
          </p:txBody>
        </p:sp>
        <p:sp>
          <p:nvSpPr>
            <p:cNvPr id="10" name="Figura a mano libera 9"/>
            <p:cNvSpPr/>
            <p:nvPr/>
          </p:nvSpPr>
          <p:spPr>
            <a:xfrm>
              <a:off x="1903614" y="5401969"/>
              <a:ext cx="291681" cy="664390"/>
            </a:xfrm>
            <a:custGeom>
              <a:avLst>
                <a:gd name="f0" fmla="val 16200"/>
                <a:gd name="f1" fmla="val 5400"/>
              </a:avLst>
              <a:gdLst>
                <a:gd name="f2" fmla="val w"/>
                <a:gd name="f3" fmla="val h"/>
                <a:gd name="f4" fmla="val 0"/>
                <a:gd name="f5" fmla="val 21600"/>
                <a:gd name="f6" fmla="val 10800"/>
                <a:gd name="f7" fmla="*/ f2 1 21600"/>
                <a:gd name="f8" fmla="*/ f3 1 21600"/>
                <a:gd name="f9" fmla="pin 0 f1 10800"/>
                <a:gd name="f10" fmla="pin 0 f0 21600"/>
                <a:gd name="f11" fmla="val f9"/>
                <a:gd name="f12" fmla="val f10"/>
                <a:gd name="f13" fmla="+- 21600 0 f9"/>
                <a:gd name="f14" fmla="*/ f9 f7 1"/>
                <a:gd name="f15" fmla="*/ f10 f8 1"/>
                <a:gd name="f16" fmla="*/ 0 f8 1"/>
                <a:gd name="f17" fmla="+- 21600 0 f12"/>
                <a:gd name="f18" fmla="*/ f11 f7 1"/>
                <a:gd name="f19" fmla="*/ f13 f7 1"/>
                <a:gd name="f20" fmla="*/ f17 f11 1"/>
                <a:gd name="f21" fmla="*/ f20 1 10800"/>
                <a:gd name="f22" fmla="+- f12 f21 0"/>
                <a:gd name="f23" fmla="*/ f22 f8 1"/>
              </a:gdLst>
              <a:ahLst>
                <a:ahXY gdRefX="f1" minX="f4" maxX="f6" gdRefY="f0" minY="f4" maxY="f5">
                  <a:pos x="f14" y="f15"/>
                </a:ahXY>
              </a:ahLst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18" t="f16" r="f19" b="f23"/>
              <a:pathLst>
                <a:path w="21600" h="21600">
                  <a:moveTo>
                    <a:pt x="f11" y="f4"/>
                  </a:moveTo>
                  <a:lnTo>
                    <a:pt x="f11" y="f12"/>
                  </a:lnTo>
                  <a:lnTo>
                    <a:pt x="f4" y="f12"/>
                  </a:lnTo>
                  <a:lnTo>
                    <a:pt x="f6" y="f5"/>
                  </a:lnTo>
                  <a:lnTo>
                    <a:pt x="f5" y="f12"/>
                  </a:lnTo>
                  <a:lnTo>
                    <a:pt x="f13" y="f12"/>
                  </a:lnTo>
                  <a:lnTo>
                    <a:pt x="f13" y="f4"/>
                  </a:lnTo>
                  <a:close/>
                </a:path>
              </a:pathLst>
            </a:custGeom>
            <a:solidFill>
              <a:srgbClr val="BBE0E3"/>
            </a:solidFill>
            <a:ln w="9360" cap="sq">
              <a:solidFill>
                <a:srgbClr val="000000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1">
              <a:noAutofit/>
            </a:bodyPr>
            <a:lstStyle/>
            <a:p>
              <a:pPr marL="0" marR="0" lvl="0" indent="0" algn="l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4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</p:txBody>
        </p:sp>
        <p:sp>
          <p:nvSpPr>
            <p:cNvPr id="11" name="Figura a mano libera 10"/>
            <p:cNvSpPr/>
            <p:nvPr/>
          </p:nvSpPr>
          <p:spPr>
            <a:xfrm>
              <a:off x="432000" y="6002280"/>
              <a:ext cx="6020640" cy="3988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wrap="none" lIns="90000" tIns="46800" rIns="90000" bIns="46800" anchor="t" anchorCtr="0" compatLnSpc="1">
              <a:spAutoFit/>
            </a:bodyPr>
            <a:lstStyle/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2000" b="1" i="0" u="none" strike="noStrike" cap="none" baseline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Genetica, età (picco di massa ossea), carico meccanico</a:t>
              </a: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1344960" y="524880"/>
            <a:ext cx="7604280" cy="429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0">
            <a:spAutoFit/>
          </a:bodyPr>
          <a:lstStyle/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2200" b="1" i="0" u="none" strike="noStrike" kern="1200">
                <a:ln>
                  <a:noFill/>
                </a:ln>
                <a:solidFill>
                  <a:srgbClr val="FF6347"/>
                </a:solidFill>
                <a:effectLst>
                  <a:outerShdw dist="17961" dir="2700000">
                    <a:scrgbClr r="0" g="0" b="0"/>
                  </a:outerShdw>
                </a:effectLst>
                <a:latin typeface="Arial" pitchFamily="18"/>
                <a:ea typeface="WenQuanYi Zen Hei" pitchFamily="2"/>
                <a:cs typeface="Lohit Hindi" pitchFamily="2"/>
              </a:rPr>
              <a:t>FATTORI CORRELATI AL RECUPERO DI MASSA OSSEA</a:t>
            </a:r>
          </a:p>
        </p:txBody>
      </p:sp>
      <p:sp>
        <p:nvSpPr>
          <p:cNvPr id="3" name="Figura a mano libera 2"/>
          <p:cNvSpPr/>
          <p:nvPr/>
        </p:nvSpPr>
        <p:spPr>
          <a:xfrm>
            <a:off x="1018439" y="1478519"/>
            <a:ext cx="8507370" cy="4733413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0">
            <a:spAutoFit/>
          </a:bodyPr>
          <a:lstStyle/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Zen Hei" pitchFamily="2"/>
                <a:cs typeface="Lohit Hindi" pitchFamily="2"/>
              </a:rPr>
              <a:t> 	</a:t>
            </a: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Mantenimento della massa magra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200" b="1" i="0" u="none" strike="noStrike" kern="1200" dirty="0">
              <a:ln>
                <a:noFill/>
              </a:ln>
              <a:solidFill>
                <a:srgbClr val="0000FF"/>
              </a:solidFill>
              <a:latin typeface="Arial" pitchFamily="18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	Normalizzazione del peso corporeo (maggior impatto su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0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	             </a:t>
            </a: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densità ossea femorale)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200" b="0" i="0" u="none" strike="noStrike" kern="1200" dirty="0">
              <a:ln>
                <a:noFill/>
              </a:ln>
              <a:solidFill>
                <a:srgbClr val="0000FF"/>
              </a:solidFill>
              <a:latin typeface="Arial" pitchFamily="18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	Recupero del flusso mestruale (maggior impatto su densità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0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	             </a:t>
            </a: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ossea lombare)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200" b="1" i="0" u="none" strike="noStrike" kern="1200" dirty="0">
              <a:ln>
                <a:noFill/>
              </a:ln>
              <a:solidFill>
                <a:srgbClr val="0000FF"/>
              </a:solidFill>
              <a:latin typeface="Arial" pitchFamily="18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	Normalizzazione degli ormoni peptidici gastrointestinali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/>
            </a:pPr>
            <a:endParaRPr lang="it-IT" sz="1990" b="1" i="0" u="none" strike="noStrike" kern="1200" dirty="0">
              <a:ln>
                <a:noFill/>
              </a:ln>
              <a:solidFill>
                <a:srgbClr val="0000FF"/>
              </a:solidFill>
              <a:latin typeface="Arial" pitchFamily="18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0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	</a:t>
            </a: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Ottimizzazione della quota proteica nella dieta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	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         Moderazione dell’attività fisica</a:t>
            </a:r>
            <a:r>
              <a:rPr lang="it-IT" sz="1990" b="0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 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990" b="0" i="0" u="none" strike="noStrike" kern="1200" dirty="0">
              <a:ln>
                <a:noFill/>
              </a:ln>
              <a:solidFill>
                <a:srgbClr val="0000FF"/>
              </a:solidFill>
              <a:latin typeface="Arial" pitchFamily="18"/>
              <a:ea typeface="WenQuanYi Zen Hei" pitchFamily="2"/>
              <a:cs typeface="Lohit Hindi" pitchFamily="2"/>
            </a:endParaRP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	Azione  di HRT ( via transdermica o percutanea)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         in sinergia  con la normalizzazione dell’apporto nutrizionale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Wingdings" pitchFamily="2"/>
              <a:buChar char=""/>
              <a:tabLst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kern="1200" dirty="0">
                <a:ln>
                  <a:noFill/>
                </a:ln>
                <a:solidFill>
                  <a:srgbClr val="0000FF"/>
                </a:solidFill>
                <a:latin typeface="Arial" pitchFamily="18"/>
                <a:ea typeface="WenQuanYi Zen Hei" pitchFamily="2"/>
                <a:cs typeface="Lohit Hindi" pitchFamily="2"/>
              </a:rPr>
              <a:t>          (durata dell’amenorrea e dato densitometrico)</a:t>
            </a:r>
          </a:p>
        </p:txBody>
      </p:sp>
      <p:sp>
        <p:nvSpPr>
          <p:cNvPr id="4" name="Figura a mano libera 3"/>
          <p:cNvSpPr/>
          <p:nvPr/>
        </p:nvSpPr>
        <p:spPr>
          <a:xfrm>
            <a:off x="22680" y="6687720"/>
            <a:ext cx="10130760" cy="642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0">
            <a:spAutoFit/>
          </a:bodyPr>
          <a:lstStyle/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1" u="none" strike="noStrike" kern="1200">
                <a:ln>
                  <a:noFill/>
                </a:ln>
                <a:solidFill>
                  <a:srgbClr val="C9211E"/>
                </a:solidFill>
                <a:latin typeface="Harlow Solid Italic" pitchFamily="82"/>
                <a:ea typeface="WenQuanYi Zen Hei" pitchFamily="2"/>
                <a:cs typeface="Lohit Hindi" pitchFamily="2"/>
              </a:rPr>
              <a:t>Bruni et al. 2006, Miller et al. 2006, Dominguez et al. 2007, Diamati et al. 2007,Misra et al. 2014-2017</a:t>
            </a:r>
          </a:p>
          <a:p>
            <a:pPr marL="0" marR="0" lvl="0" indent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1" u="none" strike="noStrike" kern="1200">
                <a:ln>
                  <a:noFill/>
                </a:ln>
                <a:solidFill>
                  <a:srgbClr val="C9211E"/>
                </a:solidFill>
                <a:latin typeface="Harlow Solid Italic" pitchFamily="82"/>
                <a:ea typeface="WenQuanYi Zen Hei" pitchFamily="2"/>
                <a:cs typeface="Lohit Hindi" pitchFamily="2"/>
              </a:rPr>
              <a:t>Akerman et al. 2020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676440" y="774544"/>
            <a:ext cx="8847949" cy="2679837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Le percentuali di recupero della funzionalità ovarica sono</a:t>
            </a:r>
            <a:r>
              <a:rPr lang="it-IT" sz="2800" b="1" i="0" u="none" strike="noStrike" cap="none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completamente riferibili</a:t>
            </a:r>
            <a:r>
              <a:rPr lang="it-IT" sz="2800" b="0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al recupero del peso ottenuto</a:t>
            </a:r>
            <a:r>
              <a:rPr lang="it-IT" sz="2800" b="1" i="0" u="none" strike="noStrike" cap="none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dalle pazienti come conseguenza del cambiamento positivo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dell’atteggiamento alimentare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Figura a mano libera 2"/>
          <p:cNvSpPr/>
          <p:nvPr/>
        </p:nvSpPr>
        <p:spPr>
          <a:xfrm>
            <a:off x="253440" y="4493880"/>
            <a:ext cx="94374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Figura a mano libera 3"/>
          <p:cNvSpPr/>
          <p:nvPr/>
        </p:nvSpPr>
        <p:spPr>
          <a:xfrm>
            <a:off x="676440" y="3280543"/>
            <a:ext cx="8264160" cy="1387176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L’amenorrea deve essere considerata il primo segno di allarme dell’organismo da cogliere con tempestività</a:t>
            </a:r>
          </a:p>
        </p:txBody>
      </p:sp>
      <p:sp>
        <p:nvSpPr>
          <p:cNvPr id="5" name="Figura a mano libera 4"/>
          <p:cNvSpPr/>
          <p:nvPr/>
        </p:nvSpPr>
        <p:spPr>
          <a:xfrm>
            <a:off x="676440" y="5344560"/>
            <a:ext cx="18072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6" name="Figura a mano libera 5"/>
          <p:cNvSpPr/>
          <p:nvPr/>
        </p:nvSpPr>
        <p:spPr>
          <a:xfrm>
            <a:off x="720000" y="4967640"/>
            <a:ext cx="8118000" cy="22489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749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La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riabilitazione nutrizionale, il recupero ponderale e il recupero dei flussi mestruali devono pertanto essere  il primo obiettivo nel trattamento dei disturbi del comportamento alimentare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177120" y="577440"/>
            <a:ext cx="9726480" cy="22489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E’ soprattutto nelle adolescenti che il partire dall’amenorrea da sottopeso si è rivelato di grande utilità :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Figura a mano libera 2"/>
          <p:cNvSpPr/>
          <p:nvPr/>
        </p:nvSpPr>
        <p:spPr>
          <a:xfrm>
            <a:off x="250200" y="1818000"/>
            <a:ext cx="9551160" cy="5265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in tali casi il precoce intervento terapeutico multidisciplinare nei confronti del disturbo psicopatologico porta a una evoluzione favorevole ed evita la cronicizzazione nella maggioranza dei casi, minimizzando pene e disagi per la paziente e i familiari,  riducendo nel contempo il rischio di osteoporosi (una delle conseguenze più importanti, particolarmente seria quando la patologia si presenti in età adolescenziale) e riducendo i costi assistenziali per degenze o </a:t>
            </a:r>
            <a:r>
              <a:rPr lang="it-IT" sz="2800" b="1" i="0" u="none" strike="noStrike" cap="none" baseline="0" dirty="0" err="1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Day</a:t>
            </a:r>
            <a:r>
              <a:rPr lang="it-IT" sz="28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-Hospital delle forme più gravi e/o cronicizzate.</a:t>
            </a:r>
          </a:p>
          <a:p>
            <a:pPr marL="0" marR="0" lvl="0" indent="0" algn="ctr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8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Figura a mano libera 3"/>
          <p:cNvSpPr/>
          <p:nvPr/>
        </p:nvSpPr>
        <p:spPr>
          <a:xfrm>
            <a:off x="349920" y="1737719"/>
            <a:ext cx="9168479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83520" y="197280"/>
            <a:ext cx="10159200" cy="6865598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2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2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Al fine della precocità della diagnosi e dell’intervento terapeutico la posizione</a:t>
            </a:r>
            <a:r>
              <a:rPr lang="it-IT" sz="2200" b="1" i="0" u="none" strike="noStrike" cap="none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del ginecologo è assolutamente preziosa, per non dire insostituibile.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200" b="1" i="0" u="none" strike="noStrike" cap="none" baseline="0" dirty="0">
              <a:ln>
                <a:noFill/>
              </a:ln>
              <a:solidFill>
                <a:srgbClr val="FFFFFF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Infatti il ginecologo è lo specialista cui i Pediatri o i Medici di Medicina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Generale possono indirizzare la paziente avendo come motivazione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non le problematiche d’ordine psicologico - </a:t>
            </a:r>
            <a:r>
              <a:rPr lang="it-IT" sz="2200" b="1" i="0" u="none" strike="noStrike" cap="none" baseline="0" dirty="0" err="1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nutrizionistico</a:t>
            </a: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bensì 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l’amenorrea.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200" b="1" dirty="0">
              <a:solidFill>
                <a:srgbClr val="0000FF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Spesso è anche il primo specialista a cui si rivolge la paziente per l’amenorrea avvertita come condizione</a:t>
            </a:r>
            <a:r>
              <a:rPr lang="it-IT" sz="2200" b="1" i="0" u="none" strike="noStrike" cap="none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anomala</a:t>
            </a:r>
            <a:endParaRPr lang="it-IT" sz="220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200" b="1" i="0" u="none" strike="noStrike" cap="none" baseline="0" dirty="0">
              <a:ln>
                <a:noFill/>
              </a:ln>
              <a:solidFill>
                <a:srgbClr val="FFFFFF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L’amenorrea è infatti una conseguenza precoce dell’Anoressia,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espressione di una reazione di difesa dell’organismo a fronte della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 err="1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sottonutrizione</a:t>
            </a: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e della tensione emotiva.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Anche in situazioni di</a:t>
            </a:r>
            <a:r>
              <a:rPr lang="it-IT" sz="2200" b="1" i="0" u="none" strike="noStrike" cap="none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it-IT" sz="220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sottopeso che spesso sono la premessa dell’Anoressia, quali  diete ,soprattutto autogestite, e/o un eccesso di impegno psicofisico.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          </a:t>
            </a:r>
            <a:r>
              <a:rPr lang="it-IT"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</a:t>
            </a:r>
          </a:p>
        </p:txBody>
      </p:sp>
      <p:pic>
        <p:nvPicPr>
          <p:cNvPr id="5" name="Picture 2" descr="https://lh7-us.googleusercontent.com/aA7pdgHVMRr96VRjsAdNiCL_FvQGMkY0FaXZS9cPiDYTEQ_w-ukXjJW5jDB0NjwjufWM0yDzwWd7UjjXOaBVC9WX8HHOs-YFN6f4gtmDrBNyDCK_rV-tLvaHLfIbs_cTLnNJ-Y6cU2ywQIwykdGQHH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382" y="576262"/>
            <a:ext cx="7905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s://lh7-us.googleusercontent.com/GwNWK2dO0QGFhdHudgkIirCEkgEkWjoC_NtG3oJiLdWhqJtJRgz7L2lHNLGLkjKjBtiNQ9YSji8Ugwfo7qmsWlnGWcgR5g7IRDHOWkudTolbFIu-V3mtgNYtHrrbesuUuGZdgYTPlRs8cIX6aPfcdS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545" y="579204"/>
            <a:ext cx="1552575" cy="77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h7-us.googleusercontent.com/_cJKyqiDpP4TGCU8Y17E7MsvlLG3Ipqaqa_wwIMbSpMnhWzadQSQ0oUg4Hjc1xQPSmiXy_Q_JKJN6Bk5NtiUFEBxSiCeQXZ8tZIYULuYAh6_yfZk5psS0gzor2R8VxuuQFv5je3zJrv10Hh_RzhlRk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473" y="579205"/>
            <a:ext cx="9048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lh7-us.googleusercontent.com/L3cHBD8ZFCWOlv1M9NxbIRpYL4diISwkuvnF1cawuzbelPxKRdtk3ZXj9HbUJ_d18Oq7U5bIyL3Z-WajuutTS6elrVE8Ata3ujYHyKmD5cJ0U5D7T3ruLJTUTGeLL-7EVtFBeYyRcw8NBSdRAUYCVX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464" y="576262"/>
            <a:ext cx="752475" cy="80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489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63639" y="1259639"/>
            <a:ext cx="2749320" cy="369360"/>
          </a:xfrm>
          <a:prstGeom prst="rect">
            <a:avLst/>
          </a:prstGeom>
          <a:solidFill>
            <a:srgbClr val="B7DEE8"/>
          </a:solidFill>
          <a:ln w="38160">
            <a:solidFill>
              <a:srgbClr val="93CDDD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VULNERABILITA’ GENETICA</a:t>
            </a:r>
          </a:p>
        </p:txBody>
      </p:sp>
      <p:cxnSp>
        <p:nvCxnSpPr>
          <p:cNvPr id="3" name="Connettore 1 5"/>
          <p:cNvCxnSpPr>
            <a:stCxn id="2" idx="2"/>
          </p:cNvCxnSpPr>
          <p:nvPr/>
        </p:nvCxnSpPr>
        <p:spPr>
          <a:xfrm>
            <a:off x="2238120" y="1628999"/>
            <a:ext cx="929880" cy="494641"/>
          </a:xfrm>
          <a:prstGeom prst="straightConnector1">
            <a:avLst/>
          </a:prstGeom>
          <a:noFill/>
          <a:ln w="9360">
            <a:solidFill>
              <a:srgbClr val="4F81BD"/>
            </a:solidFill>
            <a:prstDash val="solid"/>
          </a:ln>
        </p:spPr>
      </p:cxnSp>
      <p:sp>
        <p:nvSpPr>
          <p:cNvPr id="4" name="CasellaDiTesto 6"/>
          <p:cNvSpPr txBox="1"/>
          <p:nvPr/>
        </p:nvSpPr>
        <p:spPr>
          <a:xfrm>
            <a:off x="2663640" y="2123640"/>
            <a:ext cx="2200319" cy="369360"/>
          </a:xfrm>
          <a:prstGeom prst="rect">
            <a:avLst/>
          </a:prstGeom>
          <a:solidFill>
            <a:srgbClr val="B7DEE8"/>
          </a:solidFill>
          <a:ln w="57240">
            <a:solidFill>
              <a:srgbClr val="93CDDD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FATTORI EPIGENETICI</a:t>
            </a:r>
          </a:p>
        </p:txBody>
      </p:sp>
      <p:cxnSp>
        <p:nvCxnSpPr>
          <p:cNvPr id="5" name="Connettore 1 8"/>
          <p:cNvCxnSpPr/>
          <p:nvPr/>
        </p:nvCxnSpPr>
        <p:spPr>
          <a:xfrm>
            <a:off x="3960360" y="2555640"/>
            <a:ext cx="864000" cy="504000"/>
          </a:xfrm>
          <a:prstGeom prst="straightConnector1">
            <a:avLst/>
          </a:prstGeom>
          <a:noFill/>
          <a:ln w="9360">
            <a:solidFill>
              <a:srgbClr val="4A7EBB"/>
            </a:solidFill>
            <a:prstDash val="solid"/>
          </a:ln>
        </p:spPr>
      </p:cxnSp>
      <p:sp>
        <p:nvSpPr>
          <p:cNvPr id="6" name="CasellaDiTesto 9"/>
          <p:cNvSpPr txBox="1"/>
          <p:nvPr/>
        </p:nvSpPr>
        <p:spPr>
          <a:xfrm>
            <a:off x="4104000" y="3059640"/>
            <a:ext cx="2067120" cy="369360"/>
          </a:xfrm>
          <a:prstGeom prst="rect">
            <a:avLst/>
          </a:prstGeom>
          <a:solidFill>
            <a:srgbClr val="B7DEE8"/>
          </a:solidFill>
          <a:ln w="57240">
            <a:solidFill>
              <a:srgbClr val="93CDDD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STORIA PERSONALE</a:t>
            </a:r>
          </a:p>
        </p:txBody>
      </p:sp>
      <p:cxnSp>
        <p:nvCxnSpPr>
          <p:cNvPr id="7" name="Connettore 1 11"/>
          <p:cNvCxnSpPr/>
          <p:nvPr/>
        </p:nvCxnSpPr>
        <p:spPr>
          <a:xfrm>
            <a:off x="5112360" y="3491640"/>
            <a:ext cx="720000" cy="576360"/>
          </a:xfrm>
          <a:prstGeom prst="straightConnector1">
            <a:avLst/>
          </a:prstGeom>
          <a:noFill/>
          <a:ln w="9360">
            <a:solidFill>
              <a:srgbClr val="4A7EBB"/>
            </a:solidFill>
            <a:prstDash val="solid"/>
          </a:ln>
        </p:spPr>
      </p:cxnSp>
      <p:sp>
        <p:nvSpPr>
          <p:cNvPr id="8" name="CasellaDiTesto 12"/>
          <p:cNvSpPr txBox="1"/>
          <p:nvPr/>
        </p:nvSpPr>
        <p:spPr>
          <a:xfrm>
            <a:off x="5183640" y="4140000"/>
            <a:ext cx="2265120" cy="369360"/>
          </a:xfrm>
          <a:prstGeom prst="rect">
            <a:avLst/>
          </a:prstGeom>
          <a:solidFill>
            <a:srgbClr val="B7DEE8"/>
          </a:solidFill>
          <a:ln w="57240">
            <a:solidFill>
              <a:srgbClr val="93CDDD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TRATTI PERSONALITA</a:t>
            </a:r>
            <a:r>
              <a:rPr lang="it-IT" sz="18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Arial" pitchFamily="2"/>
              </a:rPr>
              <a:t>’</a:t>
            </a:r>
          </a:p>
        </p:txBody>
      </p:sp>
      <p:cxnSp>
        <p:nvCxnSpPr>
          <p:cNvPr id="9" name="Connettore 1 14"/>
          <p:cNvCxnSpPr/>
          <p:nvPr/>
        </p:nvCxnSpPr>
        <p:spPr>
          <a:xfrm>
            <a:off x="6408360" y="4572000"/>
            <a:ext cx="720360" cy="720000"/>
          </a:xfrm>
          <a:prstGeom prst="straightConnector1">
            <a:avLst/>
          </a:prstGeom>
          <a:noFill/>
          <a:ln w="9360">
            <a:solidFill>
              <a:srgbClr val="4A7EBB"/>
            </a:solidFill>
            <a:prstDash val="solid"/>
          </a:ln>
        </p:spPr>
      </p:cxnSp>
      <p:sp>
        <p:nvSpPr>
          <p:cNvPr id="10" name="CasellaDiTesto 15"/>
          <p:cNvSpPr txBox="1"/>
          <p:nvPr/>
        </p:nvSpPr>
        <p:spPr>
          <a:xfrm>
            <a:off x="6407640" y="5292000"/>
            <a:ext cx="2478600" cy="369360"/>
          </a:xfrm>
          <a:prstGeom prst="rect">
            <a:avLst/>
          </a:prstGeom>
          <a:solidFill>
            <a:srgbClr val="B7DEE8"/>
          </a:solidFill>
          <a:ln w="57240">
            <a:solidFill>
              <a:srgbClr val="93CDDD"/>
            </a:solidFill>
            <a:prstDash val="solid"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DETERMINANTI SOCIALI</a:t>
            </a:r>
          </a:p>
        </p:txBody>
      </p:sp>
      <p:sp>
        <p:nvSpPr>
          <p:cNvPr id="11" name="CasellaDiTesto 17"/>
          <p:cNvSpPr txBox="1"/>
          <p:nvPr/>
        </p:nvSpPr>
        <p:spPr>
          <a:xfrm>
            <a:off x="2447640" y="5868000"/>
            <a:ext cx="184680" cy="45755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 cap="none">
              <a:ln>
                <a:noFill/>
              </a:ln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12" name="CasellaDiTesto 18"/>
          <p:cNvSpPr txBox="1"/>
          <p:nvPr/>
        </p:nvSpPr>
        <p:spPr>
          <a:xfrm>
            <a:off x="2231640" y="4788000"/>
            <a:ext cx="2000880" cy="36936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800" b="1" i="0" u="none" strike="noStrike" kern="1200" cap="none" spc="0" baseline="0">
                <a:ln>
                  <a:noFill/>
                </a:ln>
                <a:solidFill>
                  <a:srgbClr val="0000FF"/>
                </a:solidFill>
                <a:latin typeface="Calibri" pitchFamily="18"/>
                <a:ea typeface="Microsoft YaHei" pitchFamily="2"/>
                <a:cs typeface="Arial" pitchFamily="2"/>
              </a:rPr>
              <a:t>STEROIDI SESSUALI</a:t>
            </a:r>
          </a:p>
        </p:txBody>
      </p:sp>
      <p:cxnSp>
        <p:nvCxnSpPr>
          <p:cNvPr id="13" name="Connettore 2 34"/>
          <p:cNvCxnSpPr/>
          <p:nvPr/>
        </p:nvCxnSpPr>
        <p:spPr>
          <a:xfrm>
            <a:off x="4464360" y="5004000"/>
            <a:ext cx="1800000" cy="0"/>
          </a:xfrm>
          <a:prstGeom prst="straightConnector1">
            <a:avLst/>
          </a:prstGeom>
          <a:noFill/>
          <a:ln w="9360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14" name="CasellaDiTesto 13"/>
          <p:cNvSpPr txBox="1"/>
          <p:nvPr/>
        </p:nvSpPr>
        <p:spPr>
          <a:xfrm>
            <a:off x="7703999" y="7020360"/>
            <a:ext cx="1317240" cy="33840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it-IT" sz="16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Arial" pitchFamily="2"/>
              </a:rPr>
              <a:t>M.Dei,V.Bruni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igura a mano libera 1"/>
          <p:cNvSpPr/>
          <p:nvPr/>
        </p:nvSpPr>
        <p:spPr>
          <a:xfrm>
            <a:off x="497520" y="659520"/>
            <a:ext cx="9227520" cy="1511825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2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FFFF99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BMI (Body Mass Index) =   peso (kg)/Ht</a:t>
            </a:r>
            <a:r>
              <a:rPr lang="it-IT" sz="1990" b="1" i="0" u="none" strike="noStrike" cap="none" baseline="3000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2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(m</a:t>
            </a:r>
            <a:r>
              <a:rPr lang="it-IT" sz="1990" b="1" i="0" u="none" strike="noStrike" cap="none" baseline="3000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2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)</a:t>
            </a:r>
            <a:endParaRPr lang="it-IT" sz="1990" b="1" dirty="0"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  <a:p>
            <a:pPr marL="0" marR="0" lvl="0" indent="0" algn="l" hangingPunct="0">
              <a:lnSpc>
                <a:spcPct val="2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1990" b="1" i="0" u="none" strike="noStrike" cap="none" baseline="0" dirty="0">
              <a:ln>
                <a:noFill/>
              </a:ln>
              <a:solidFill>
                <a:srgbClr val="0000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Figura a mano libera 3"/>
          <p:cNvSpPr/>
          <p:nvPr/>
        </p:nvSpPr>
        <p:spPr>
          <a:xfrm>
            <a:off x="433799" y="4439520"/>
            <a:ext cx="7166879" cy="214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4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F7B36F"/>
                </a:solidFill>
                <a:latin typeface="Times New Roman" pitchFamily="18"/>
                <a:ea typeface="Microsoft YaHei" pitchFamily="2"/>
                <a:cs typeface="Arial" pitchFamily="2"/>
              </a:rPr>
              <a:t>   </a:t>
            </a:r>
          </a:p>
        </p:txBody>
      </p:sp>
      <p:sp>
        <p:nvSpPr>
          <p:cNvPr id="5" name="Figura a mano libera 4"/>
          <p:cNvSpPr/>
          <p:nvPr/>
        </p:nvSpPr>
        <p:spPr>
          <a:xfrm>
            <a:off x="1891080" y="3742920"/>
            <a:ext cx="507672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6" name="Figura a mano libera 5"/>
          <p:cNvSpPr/>
          <p:nvPr/>
        </p:nvSpPr>
        <p:spPr>
          <a:xfrm>
            <a:off x="610920" y="1935000"/>
            <a:ext cx="6768720" cy="89935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BMI  normale :               </a:t>
            </a:r>
            <a:r>
              <a:rPr lang="it-IT" sz="1990" b="1" i="0" u="none" strike="noStrike" cap="none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18.5 – 24.9</a:t>
            </a:r>
          </a:p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FFFF99"/>
                </a:solidFill>
                <a:latin typeface="Times New Roman" pitchFamily="18"/>
                <a:ea typeface="Microsoft YaHei" pitchFamily="2"/>
                <a:cs typeface="Arial" pitchFamily="2"/>
              </a:rPr>
              <a:t>            </a:t>
            </a:r>
          </a:p>
        </p:txBody>
      </p:sp>
      <p:sp>
        <p:nvSpPr>
          <p:cNvPr id="7" name="Figura a mano libera 6"/>
          <p:cNvSpPr/>
          <p:nvPr/>
        </p:nvSpPr>
        <p:spPr>
          <a:xfrm>
            <a:off x="1645200" y="3150360"/>
            <a:ext cx="5002200" cy="50399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8" name="Figura a mano libera 7"/>
          <p:cNvSpPr/>
          <p:nvPr/>
        </p:nvSpPr>
        <p:spPr>
          <a:xfrm>
            <a:off x="952920" y="2655000"/>
            <a:ext cx="6015960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Microsoft YaHei" pitchFamily="2"/>
                <a:cs typeface="Arial" pitchFamily="2"/>
              </a:rPr>
              <a:t>     </a:t>
            </a: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sottopeso lieve:                 17 - 18.5</a:t>
            </a:r>
          </a:p>
        </p:txBody>
      </p:sp>
      <p:sp>
        <p:nvSpPr>
          <p:cNvPr id="9" name="Figura a mano libera 8"/>
          <p:cNvSpPr/>
          <p:nvPr/>
        </p:nvSpPr>
        <p:spPr>
          <a:xfrm>
            <a:off x="1276920" y="3274920"/>
            <a:ext cx="5347080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sottopeso moderato:        16 – 16.9</a:t>
            </a:r>
          </a:p>
        </p:txBody>
      </p:sp>
      <p:sp>
        <p:nvSpPr>
          <p:cNvPr id="10" name="Figura a mano libera 9"/>
          <p:cNvSpPr/>
          <p:nvPr/>
        </p:nvSpPr>
        <p:spPr>
          <a:xfrm>
            <a:off x="1296000" y="3960000"/>
            <a:ext cx="5132520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sottopeso severo:                 &lt; 16</a:t>
            </a:r>
          </a:p>
        </p:txBody>
      </p:sp>
      <p:sp>
        <p:nvSpPr>
          <p:cNvPr id="11" name="Figura a mano libera 10"/>
          <p:cNvSpPr/>
          <p:nvPr/>
        </p:nvSpPr>
        <p:spPr>
          <a:xfrm>
            <a:off x="767880" y="4799880"/>
            <a:ext cx="5860440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FF9900"/>
                </a:solidFill>
                <a:latin typeface="Times New Roman" pitchFamily="18"/>
                <a:ea typeface="Microsoft YaHei" pitchFamily="2"/>
                <a:cs typeface="Arial" pitchFamily="2"/>
              </a:rPr>
              <a:t> </a:t>
            </a: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PESO IDEALE</a:t>
            </a:r>
          </a:p>
        </p:txBody>
      </p:sp>
      <p:sp>
        <p:nvSpPr>
          <p:cNvPr id="12" name="Figura a mano libera 11"/>
          <p:cNvSpPr/>
          <p:nvPr/>
        </p:nvSpPr>
        <p:spPr>
          <a:xfrm>
            <a:off x="864000" y="5256000"/>
            <a:ext cx="6445799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FORMULA SEMPLICE: ht ( cm) -110</a:t>
            </a:r>
          </a:p>
        </p:txBody>
      </p:sp>
      <p:sp>
        <p:nvSpPr>
          <p:cNvPr id="13" name="Figura a mano libera 12"/>
          <p:cNvSpPr/>
          <p:nvPr/>
        </p:nvSpPr>
        <p:spPr>
          <a:xfrm>
            <a:off x="925559" y="6144120"/>
            <a:ext cx="8317440" cy="39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990" b="1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(es. 160 cm: peso ideale 50 kg, equivalente a un BMI di 19.5)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/>
          <p:cNvGrpSpPr/>
          <p:nvPr/>
        </p:nvGrpSpPr>
        <p:grpSpPr>
          <a:xfrm>
            <a:off x="802800" y="605160"/>
            <a:ext cx="8147158" cy="6337438"/>
            <a:chOff x="802800" y="605160"/>
            <a:chExt cx="8147158" cy="6337438"/>
          </a:xfrm>
        </p:grpSpPr>
        <p:grpSp>
          <p:nvGrpSpPr>
            <p:cNvPr id="3" name="Gruppo 2"/>
            <p:cNvGrpSpPr/>
            <p:nvPr/>
          </p:nvGrpSpPr>
          <p:grpSpPr>
            <a:xfrm>
              <a:off x="802800" y="605160"/>
              <a:ext cx="7905240" cy="5951880"/>
              <a:chOff x="802800" y="605160"/>
              <a:chExt cx="7905240" cy="5951880"/>
            </a:xfrm>
          </p:grpSpPr>
          <p:grpSp>
            <p:nvGrpSpPr>
              <p:cNvPr id="4" name="Gruppo 3"/>
              <p:cNvGrpSpPr/>
              <p:nvPr/>
            </p:nvGrpSpPr>
            <p:grpSpPr>
              <a:xfrm>
                <a:off x="802800" y="605160"/>
                <a:ext cx="7905240" cy="5795639"/>
                <a:chOff x="802800" y="605160"/>
                <a:chExt cx="7905240" cy="5795639"/>
              </a:xfrm>
            </p:grpSpPr>
            <p:grpSp>
              <p:nvGrpSpPr>
                <p:cNvPr id="5" name="Gruppo 4"/>
                <p:cNvGrpSpPr/>
                <p:nvPr/>
              </p:nvGrpSpPr>
              <p:grpSpPr>
                <a:xfrm>
                  <a:off x="1441800" y="605160"/>
                  <a:ext cx="7266240" cy="5795639"/>
                  <a:chOff x="1441800" y="605160"/>
                  <a:chExt cx="7266240" cy="5795639"/>
                </a:xfrm>
              </p:grpSpPr>
              <p:sp>
                <p:nvSpPr>
                  <p:cNvPr id="6" name="Connettore diritto 5"/>
                  <p:cNvSpPr/>
                  <p:nvPr/>
                </p:nvSpPr>
                <p:spPr>
                  <a:xfrm>
                    <a:off x="1441800" y="605160"/>
                    <a:ext cx="0" cy="5795639"/>
                  </a:xfrm>
                  <a:prstGeom prst="line">
                    <a:avLst/>
                  </a:prstGeom>
                  <a:noFill/>
                  <a:ln w="9360" cap="sq">
                    <a:solidFill>
                      <a:srgbClr val="FFFFCC"/>
                    </a:solidFill>
                    <a:prstDash val="solid"/>
                    <a:miter/>
                  </a:ln>
                </p:spPr>
                <p:txBody>
                  <a:bodyPr wrap="square" lIns="90000" tIns="46800" rIns="90000" bIns="46800" anchor="t" anchorCtr="0" compatLnSpc="1">
                    <a:noAutofit/>
                  </a:bodyPr>
                  <a:lstStyle/>
                  <a:p>
                    <a:pPr marL="0" marR="0" lvl="0" indent="0" algn="l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it-IT" sz="2400" b="0" i="0" u="none" strike="noStrike" cap="none" baseline="0">
                      <a:ln>
                        <a:noFill/>
                      </a:ln>
                      <a:solidFill>
                        <a:srgbClr val="FFFFFF"/>
                      </a:solidFill>
                      <a:latin typeface="Times New Roman" pitchFamily="18"/>
                      <a:ea typeface="Microsoft YaHei" pitchFamily="2"/>
                      <a:cs typeface="Arial" pitchFamily="2"/>
                    </a:endParaRPr>
                  </a:p>
                </p:txBody>
              </p:sp>
              <p:sp>
                <p:nvSpPr>
                  <p:cNvPr id="7" name="Connettore diritto 6"/>
                  <p:cNvSpPr/>
                  <p:nvPr/>
                </p:nvSpPr>
                <p:spPr>
                  <a:xfrm>
                    <a:off x="1441800" y="6400799"/>
                    <a:ext cx="7266240" cy="0"/>
                  </a:xfrm>
                  <a:prstGeom prst="line">
                    <a:avLst/>
                  </a:prstGeom>
                  <a:noFill/>
                  <a:ln w="9360" cap="sq">
                    <a:solidFill>
                      <a:srgbClr val="FFFFCC"/>
                    </a:solidFill>
                    <a:prstDash val="solid"/>
                    <a:miter/>
                  </a:ln>
                </p:spPr>
                <p:txBody>
                  <a:bodyPr wrap="square" lIns="90000" tIns="46800" rIns="90000" bIns="46800" anchor="t" anchorCtr="0" compatLnSpc="1">
                    <a:noAutofit/>
                  </a:bodyPr>
                  <a:lstStyle/>
                  <a:p>
                    <a:pPr marL="0" marR="0" lvl="0" indent="0" algn="l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  <a:tabLst>
                        <a:tab pos="0" algn="l"/>
                        <a:tab pos="914400" algn="l"/>
                        <a:tab pos="1828800" algn="l"/>
                        <a:tab pos="2743199" algn="l"/>
                        <a:tab pos="3657600" algn="l"/>
                        <a:tab pos="4572000" algn="l"/>
                        <a:tab pos="5486399" algn="l"/>
                        <a:tab pos="6400799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endParaRPr lang="it-IT" sz="2400" b="0" i="0" u="none" strike="noStrike" cap="none" baseline="0">
                      <a:ln>
                        <a:noFill/>
                      </a:ln>
                      <a:solidFill>
                        <a:srgbClr val="FFFFFF"/>
                      </a:solidFill>
                      <a:latin typeface="Times New Roman" pitchFamily="18"/>
                      <a:ea typeface="Microsoft YaHei" pitchFamily="2"/>
                      <a:cs typeface="Arial" pitchFamily="2"/>
                    </a:endParaRPr>
                  </a:p>
                </p:txBody>
              </p:sp>
            </p:grpSp>
            <p:sp>
              <p:nvSpPr>
                <p:cNvPr id="8" name="Figura a mano libera 7"/>
                <p:cNvSpPr/>
                <p:nvPr/>
              </p:nvSpPr>
              <p:spPr>
                <a:xfrm>
                  <a:off x="802800" y="1399320"/>
                  <a:ext cx="426240" cy="4649760"/>
                </a:xfrm>
                <a:custGeom>
                  <a:avLst/>
                  <a:gdLst>
                    <a:gd name="f0" fmla="val 0"/>
                    <a:gd name="f1" fmla="val 21600"/>
                  </a:gdLst>
                  <a:ahLst/>
                  <a:cxnLst>
                    <a:cxn ang="3cd4">
                      <a:pos x="hc" y="t"/>
                    </a:cxn>
                    <a:cxn ang="0">
                      <a:pos x="r" y="vc"/>
                    </a:cxn>
                    <a:cxn ang="cd4">
                      <a:pos x="hc" y="b"/>
                    </a:cxn>
                    <a:cxn ang="cd2">
                      <a:pos x="l" y="vc"/>
                    </a:cxn>
                  </a:cxnLst>
                  <a:rect l="l" t="t" r="r" b="b"/>
                  <a:pathLst>
                    <a:path w="21600" h="21600">
                      <a:moveTo>
                        <a:pt x="f0" y="f0"/>
                      </a:moveTo>
                      <a:lnTo>
                        <a:pt x="f1" y="f0"/>
                      </a:lnTo>
                      <a:lnTo>
                        <a:pt x="f1" y="f1"/>
                      </a:lnTo>
                      <a:lnTo>
                        <a:pt x="f0" y="f1"/>
                      </a:lnTo>
                      <a:lnTo>
                        <a:pt x="f0" y="f0"/>
                      </a:lnTo>
                      <a:close/>
                    </a:path>
                  </a:pathLst>
                </a:custGeom>
                <a:noFill/>
                <a:ln>
                  <a:noFill/>
                  <a:prstDash val="solid"/>
                </a:ln>
              </p:spPr>
              <p:txBody>
                <a:bodyPr wrap="none" lIns="90000" tIns="46800" rIns="90000" bIns="46800" anchor="t" anchorCtr="0" compatLnSpc="1">
                  <a:spAutoFit/>
                </a:bodyPr>
                <a:lstStyle/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60</a:t>
                  </a: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18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12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50</a:t>
                  </a: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32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40</a:t>
                  </a: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18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9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30</a:t>
                  </a: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8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20</a:t>
                  </a: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18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10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10</a:t>
                  </a: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800" b="0" i="0" u="none" strike="noStrike" cap="none" baseline="0">
                    <a:ln>
                      <a:noFill/>
                    </a:ln>
                    <a:solidFill>
                      <a:srgbClr val="0000FF"/>
                    </a:solidFill>
                    <a:latin typeface="Impact" pitchFamily="34"/>
                    <a:ea typeface="Microsoft YaHei" pitchFamily="2"/>
                    <a:cs typeface="Arial" pitchFamily="2"/>
                  </a:endParaRPr>
                </a:p>
                <a:p>
                  <a:pPr marL="0" marR="0" lvl="0" indent="0" algn="l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it-IT" sz="1800" b="0" i="0" u="none" strike="noStrike" cap="none" baseline="0">
                      <a:ln>
                        <a:noFill/>
                      </a:ln>
                      <a:solidFill>
                        <a:srgbClr val="0000FF"/>
                      </a:solidFill>
                      <a:latin typeface="Impact" pitchFamily="34"/>
                      <a:ea typeface="Microsoft YaHei" pitchFamily="2"/>
                      <a:cs typeface="Arial" pitchFamily="2"/>
                    </a:rPr>
                    <a:t>  0</a:t>
                  </a:r>
                </a:p>
              </p:txBody>
            </p:sp>
          </p:grpSp>
          <p:grpSp>
            <p:nvGrpSpPr>
              <p:cNvPr id="9" name="Gruppo 8"/>
              <p:cNvGrpSpPr/>
              <p:nvPr/>
            </p:nvGrpSpPr>
            <p:grpSpPr>
              <a:xfrm>
                <a:off x="1300319" y="1635839"/>
                <a:ext cx="5220721" cy="4921201"/>
                <a:chOff x="1300319" y="1635839"/>
                <a:chExt cx="5220721" cy="4921201"/>
              </a:xfrm>
            </p:grpSpPr>
            <p:sp>
              <p:nvSpPr>
                <p:cNvPr id="10" name="Connettore diritto 9"/>
                <p:cNvSpPr/>
                <p:nvPr/>
              </p:nvSpPr>
              <p:spPr>
                <a:xfrm>
                  <a:off x="1300319" y="5604840"/>
                  <a:ext cx="141481" cy="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1" name="Connettore diritto 10"/>
                <p:cNvSpPr/>
                <p:nvPr/>
              </p:nvSpPr>
              <p:spPr>
                <a:xfrm>
                  <a:off x="1300319" y="4810320"/>
                  <a:ext cx="141481" cy="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2" name="Connettore diritto 11"/>
                <p:cNvSpPr/>
                <p:nvPr/>
              </p:nvSpPr>
              <p:spPr>
                <a:xfrm>
                  <a:off x="1300319" y="4017960"/>
                  <a:ext cx="141481" cy="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3" name="Connettore diritto 12"/>
                <p:cNvSpPr/>
                <p:nvPr/>
              </p:nvSpPr>
              <p:spPr>
                <a:xfrm>
                  <a:off x="1300319" y="3223440"/>
                  <a:ext cx="141481" cy="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4" name="Connettore diritto 13"/>
                <p:cNvSpPr/>
                <p:nvPr/>
              </p:nvSpPr>
              <p:spPr>
                <a:xfrm>
                  <a:off x="1300319" y="2430360"/>
                  <a:ext cx="141481" cy="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5" name="Connettore diritto 14"/>
                <p:cNvSpPr/>
                <p:nvPr/>
              </p:nvSpPr>
              <p:spPr>
                <a:xfrm>
                  <a:off x="1300319" y="1635839"/>
                  <a:ext cx="141481" cy="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6" name="Connettore diritto 15"/>
                <p:cNvSpPr/>
                <p:nvPr/>
              </p:nvSpPr>
              <p:spPr>
                <a:xfrm>
                  <a:off x="2287800" y="6399360"/>
                  <a:ext cx="0" cy="15768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7" name="Connettore diritto 16"/>
                <p:cNvSpPr/>
                <p:nvPr/>
              </p:nvSpPr>
              <p:spPr>
                <a:xfrm>
                  <a:off x="3133800" y="6399360"/>
                  <a:ext cx="0" cy="15768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8" name="Connettore diritto 17"/>
                <p:cNvSpPr/>
                <p:nvPr/>
              </p:nvSpPr>
              <p:spPr>
                <a:xfrm>
                  <a:off x="3981240" y="6399360"/>
                  <a:ext cx="0" cy="15768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19" name="Connettore diritto 18"/>
                <p:cNvSpPr/>
                <p:nvPr/>
              </p:nvSpPr>
              <p:spPr>
                <a:xfrm>
                  <a:off x="4827600" y="6399360"/>
                  <a:ext cx="0" cy="15768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0" name="Connettore diritto 19"/>
                <p:cNvSpPr/>
                <p:nvPr/>
              </p:nvSpPr>
              <p:spPr>
                <a:xfrm>
                  <a:off x="5673600" y="6399360"/>
                  <a:ext cx="0" cy="15768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  <p:sp>
              <p:nvSpPr>
                <p:cNvPr id="21" name="Connettore diritto 20"/>
                <p:cNvSpPr/>
                <p:nvPr/>
              </p:nvSpPr>
              <p:spPr>
                <a:xfrm>
                  <a:off x="6521040" y="6399360"/>
                  <a:ext cx="0" cy="157680"/>
                </a:xfrm>
                <a:prstGeom prst="line">
                  <a:avLst/>
                </a:prstGeom>
                <a:noFill/>
                <a:ln w="9360" cap="sq">
                  <a:solidFill>
                    <a:srgbClr val="FFFFCC"/>
                  </a:solidFill>
                  <a:prstDash val="solid"/>
                  <a:miter/>
                </a:ln>
              </p:spPr>
              <p:txBody>
                <a:bodyPr wrap="square" lIns="90000" tIns="46800" rIns="90000" bIns="46800" anchor="t" anchorCtr="0" compatLnSpc="1">
                  <a:noAutofit/>
                </a:bodyPr>
                <a:lstStyle/>
                <a:p>
                  <a:pPr marL="0" marR="0" lvl="0" indent="0" algn="l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  <a:tabLst>
                      <a:tab pos="0" algn="l"/>
                      <a:tab pos="914400" algn="l"/>
                      <a:tab pos="1828800" algn="l"/>
                      <a:tab pos="2743199" algn="l"/>
                      <a:tab pos="3657600" algn="l"/>
                      <a:tab pos="4572000" algn="l"/>
                      <a:tab pos="5486399" algn="l"/>
                      <a:tab pos="6400799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endParaRPr lang="it-IT" sz="2400" b="0" i="0" u="none" strike="noStrike" cap="none" baseline="0">
                    <a:ln>
                      <a:noFill/>
                    </a:ln>
                    <a:solidFill>
                      <a:srgbClr val="FFFFFF"/>
                    </a:solidFill>
                    <a:latin typeface="Times New Roman" pitchFamily="18"/>
                    <a:ea typeface="Microsoft YaHei" pitchFamily="2"/>
                    <a:cs typeface="Arial" pitchFamily="2"/>
                  </a:endParaRPr>
                </a:p>
              </p:txBody>
            </p:sp>
          </p:grpSp>
        </p:grpSp>
        <p:sp>
          <p:nvSpPr>
            <p:cNvPr id="22" name="Figura a mano libera 21"/>
            <p:cNvSpPr/>
            <p:nvPr/>
          </p:nvSpPr>
          <p:spPr>
            <a:xfrm>
              <a:off x="1214639" y="6574319"/>
              <a:ext cx="7735319" cy="3682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wrap="none" lIns="90000" tIns="46800" rIns="90000" bIns="46800" anchor="t" anchorCtr="0" compatLnSpc="1">
              <a:spAutoFit/>
            </a:bodyPr>
            <a:lstStyle/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1800" b="0" i="0" u="none" strike="noStrike" cap="none" baseline="0">
                  <a:ln>
                    <a:noFill/>
                  </a:ln>
                  <a:solidFill>
                    <a:srgbClr val="0000FF"/>
                  </a:solidFill>
                  <a:latin typeface="Impact" pitchFamily="34"/>
                  <a:ea typeface="Microsoft YaHei" pitchFamily="2"/>
                  <a:cs typeface="Arial" pitchFamily="2"/>
                </a:rPr>
                <a:t>0                   9                 12                 14                16                  18                20                             età   (anni)</a:t>
              </a:r>
            </a:p>
          </p:txBody>
        </p:sp>
      </p:grpSp>
      <p:sp>
        <p:nvSpPr>
          <p:cNvPr id="23" name="Figura a mano libera 22"/>
          <p:cNvSpPr/>
          <p:nvPr/>
        </p:nvSpPr>
        <p:spPr>
          <a:xfrm>
            <a:off x="671040" y="537120"/>
            <a:ext cx="637920" cy="6426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0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Impact" pitchFamily="34"/>
                <a:ea typeface="Microsoft YaHei" pitchFamily="2"/>
                <a:cs typeface="Arial" pitchFamily="2"/>
              </a:rPr>
              <a:t>Peso</a:t>
            </a:r>
          </a:p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0" i="0" u="none" strike="noStrike" cap="none" baseline="0" dirty="0">
                <a:ln>
                  <a:noFill/>
                </a:ln>
                <a:solidFill>
                  <a:srgbClr val="0000FF"/>
                </a:solidFill>
                <a:latin typeface="Impact" pitchFamily="34"/>
                <a:ea typeface="Microsoft YaHei" pitchFamily="2"/>
                <a:cs typeface="Arial" pitchFamily="2"/>
              </a:rPr>
              <a:t>(Kg)</a:t>
            </a:r>
          </a:p>
        </p:txBody>
      </p:sp>
      <p:sp>
        <p:nvSpPr>
          <p:cNvPr id="24" name="Figura a mano libera 23"/>
          <p:cNvSpPr/>
          <p:nvPr/>
        </p:nvSpPr>
        <p:spPr>
          <a:xfrm>
            <a:off x="2145960" y="4098240"/>
            <a:ext cx="142920" cy="2379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9900"/>
          </a:solidFill>
          <a:ln w="9360" cap="sq">
            <a:solidFill>
              <a:srgbClr val="FFFFFF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25" name="Figura a mano libera 24"/>
          <p:cNvSpPr/>
          <p:nvPr/>
        </p:nvSpPr>
        <p:spPr>
          <a:xfrm>
            <a:off x="2994120" y="3144239"/>
            <a:ext cx="141480" cy="238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9900"/>
          </a:solidFill>
          <a:ln w="9360" cap="sq">
            <a:solidFill>
              <a:srgbClr val="FFFFFF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26" name="Figura a mano libera 25"/>
          <p:cNvSpPr/>
          <p:nvPr/>
        </p:nvSpPr>
        <p:spPr>
          <a:xfrm>
            <a:off x="4685760" y="2192400"/>
            <a:ext cx="141840" cy="2383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9900"/>
          </a:solidFill>
          <a:ln w="9360" cap="sq">
            <a:solidFill>
              <a:srgbClr val="FFFFFF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27" name="Connettore diritto 26"/>
          <p:cNvSpPr/>
          <p:nvPr/>
        </p:nvSpPr>
        <p:spPr>
          <a:xfrm flipV="1">
            <a:off x="2258280" y="3256560"/>
            <a:ext cx="766440" cy="887040"/>
          </a:xfrm>
          <a:prstGeom prst="line">
            <a:avLst/>
          </a:prstGeom>
          <a:noFill/>
          <a:ln w="28440" cap="sq">
            <a:solidFill>
              <a:srgbClr val="0000FF"/>
            </a:solidFill>
            <a:prstDash val="solid"/>
            <a:miter/>
          </a:ln>
        </p:spPr>
        <p:txBody>
          <a:bodyPr wrap="square" lIns="90000" tIns="46800" rIns="90000" bIns="46800" anchor="t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28" name="Connettore diritto 27"/>
          <p:cNvSpPr/>
          <p:nvPr/>
        </p:nvSpPr>
        <p:spPr>
          <a:xfrm flipV="1">
            <a:off x="3150360" y="2636999"/>
            <a:ext cx="743040" cy="538201"/>
          </a:xfrm>
          <a:prstGeom prst="line">
            <a:avLst/>
          </a:prstGeom>
          <a:noFill/>
          <a:ln w="28440" cap="sq">
            <a:solidFill>
              <a:srgbClr val="0000FF"/>
            </a:solidFill>
            <a:prstDash val="solid"/>
            <a:miter/>
          </a:ln>
        </p:spPr>
        <p:txBody>
          <a:bodyPr wrap="square" lIns="90000" tIns="46800" rIns="90000" bIns="46800" anchor="t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29" name="Connettore diritto 28"/>
          <p:cNvSpPr/>
          <p:nvPr/>
        </p:nvSpPr>
        <p:spPr>
          <a:xfrm flipV="1">
            <a:off x="3982680" y="2351520"/>
            <a:ext cx="703080" cy="237599"/>
          </a:xfrm>
          <a:prstGeom prst="line">
            <a:avLst/>
          </a:prstGeom>
          <a:noFill/>
          <a:ln w="28440" cap="sq">
            <a:solidFill>
              <a:srgbClr val="0000FF"/>
            </a:solidFill>
            <a:prstDash val="solid"/>
            <a:miter/>
          </a:ln>
        </p:spPr>
        <p:txBody>
          <a:bodyPr wrap="square" lIns="90000" tIns="46800" rIns="90000" bIns="46800" anchor="t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30" name="Figura a mano libera 29"/>
          <p:cNvSpPr/>
          <p:nvPr/>
        </p:nvSpPr>
        <p:spPr>
          <a:xfrm>
            <a:off x="3840120" y="2509200"/>
            <a:ext cx="142560" cy="23796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*/ 5419351 1 1725033"/>
              <a:gd name="f6" fmla="*/ 10800 10800 1"/>
              <a:gd name="f7" fmla="+- 0 0 0"/>
              <a:gd name="f8" fmla="+- 0 0 360"/>
              <a:gd name="f9" fmla="val 10800"/>
              <a:gd name="f10" fmla="*/ f3 1 21600"/>
              <a:gd name="f11" fmla="*/ f4 1 21600"/>
              <a:gd name="f12" fmla="*/ 0 f5 1"/>
              <a:gd name="f13" fmla="*/ f7 f0 1"/>
              <a:gd name="f14" fmla="*/ f8 f0 1"/>
              <a:gd name="f15" fmla="*/ 3163 f10 1"/>
              <a:gd name="f16" fmla="*/ 18437 f10 1"/>
              <a:gd name="f17" fmla="*/ 18437 f11 1"/>
              <a:gd name="f18" fmla="*/ 3163 f11 1"/>
              <a:gd name="f19" fmla="*/ f12 1 f2"/>
              <a:gd name="f20" fmla="*/ f13 1 f2"/>
              <a:gd name="f21" fmla="*/ f14 1 f2"/>
              <a:gd name="f22" fmla="*/ 10800 f10 1"/>
              <a:gd name="f23" fmla="*/ 0 f11 1"/>
              <a:gd name="f24" fmla="*/ 0 f10 1"/>
              <a:gd name="f25" fmla="*/ 10800 f11 1"/>
              <a:gd name="f26" fmla="*/ 21600 f11 1"/>
              <a:gd name="f27" fmla="*/ 21600 f10 1"/>
              <a:gd name="f28" fmla="+- 0 0 f19"/>
              <a:gd name="f29" fmla="+- f20 0 f1"/>
              <a:gd name="f30" fmla="+- f21 0 f1"/>
              <a:gd name="f31" fmla="*/ f28 f0 1"/>
              <a:gd name="f32" fmla="+- f30 0 f29"/>
              <a:gd name="f33" fmla="*/ f31 1 f5"/>
              <a:gd name="f34" fmla="+- f33 0 f1"/>
              <a:gd name="f35" fmla="cos 1 f34"/>
              <a:gd name="f36" fmla="sin 1 f34"/>
              <a:gd name="f37" fmla="+- 0 0 f35"/>
              <a:gd name="f38" fmla="+- 0 0 f36"/>
              <a:gd name="f39" fmla="*/ 10800 f37 1"/>
              <a:gd name="f40" fmla="*/ 10800 f38 1"/>
              <a:gd name="f41" fmla="*/ f39 f39 1"/>
              <a:gd name="f42" fmla="*/ f40 f40 1"/>
              <a:gd name="f43" fmla="+- f41 f42 0"/>
              <a:gd name="f44" fmla="sqrt f43"/>
              <a:gd name="f45" fmla="*/ f6 1 f44"/>
              <a:gd name="f46" fmla="*/ f37 f45 1"/>
              <a:gd name="f47" fmla="*/ f38 f45 1"/>
              <a:gd name="f48" fmla="+- 10800 0 f46"/>
              <a:gd name="f49" fmla="+- 10800 0 f4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22" y="f23"/>
              </a:cxn>
              <a:cxn ang="f29">
                <a:pos x="f15" y="f18"/>
              </a:cxn>
              <a:cxn ang="f29">
                <a:pos x="f24" y="f25"/>
              </a:cxn>
              <a:cxn ang="f29">
                <a:pos x="f15" y="f17"/>
              </a:cxn>
              <a:cxn ang="f29">
                <a:pos x="f22" y="f26"/>
              </a:cxn>
              <a:cxn ang="f29">
                <a:pos x="f16" y="f17"/>
              </a:cxn>
              <a:cxn ang="f29">
                <a:pos x="f27" y="f25"/>
              </a:cxn>
              <a:cxn ang="f29">
                <a:pos x="f16" y="f18"/>
              </a:cxn>
            </a:cxnLst>
            <a:rect l="f15" t="f18" r="f16" b="f17"/>
            <a:pathLst>
              <a:path w="21600" h="21600">
                <a:moveTo>
                  <a:pt x="f48" y="f49"/>
                </a:moveTo>
                <a:arcTo wR="f9" hR="f9" stAng="f29" swAng="f32"/>
                <a:close/>
              </a:path>
            </a:pathLst>
          </a:custGeom>
          <a:solidFill>
            <a:srgbClr val="FF9900"/>
          </a:solidFill>
          <a:ln w="9360" cap="sq">
            <a:solidFill>
              <a:srgbClr val="FFFFFF"/>
            </a:solidFill>
            <a:prstDash val="solid"/>
            <a:miter/>
          </a:ln>
        </p:spPr>
        <p:txBody>
          <a:bodyPr wrap="none" lIns="90000" tIns="46800" rIns="90000" bIns="46800" anchor="ctr" anchorCtr="0" compatLnSpc="1">
            <a:no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sz="2400" b="0" i="0" u="none" strike="noStrike" cap="none" baseline="0">
              <a:ln>
                <a:noFill/>
              </a:ln>
              <a:solidFill>
                <a:srgbClr val="FFFFFF"/>
              </a:solidFill>
              <a:latin typeface="Times New Roman" pitchFamily="18"/>
              <a:ea typeface="Microsoft YaHei" pitchFamily="2"/>
              <a:cs typeface="Arial" pitchFamily="2"/>
            </a:endParaRPr>
          </a:p>
        </p:txBody>
      </p:sp>
      <p:sp>
        <p:nvSpPr>
          <p:cNvPr id="31" name="Figura a mano libera 30"/>
          <p:cNvSpPr/>
          <p:nvPr/>
        </p:nvSpPr>
        <p:spPr>
          <a:xfrm>
            <a:off x="2033640" y="4476240"/>
            <a:ext cx="468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400" b="0" i="0" u="none" strike="noStrike" cap="none" baseline="0">
                <a:ln>
                  <a:noFill/>
                </a:ln>
                <a:solidFill>
                  <a:srgbClr val="FF0000"/>
                </a:solidFill>
                <a:latin typeface="Impact" pitchFamily="34"/>
                <a:ea typeface="Microsoft YaHei" pitchFamily="2"/>
                <a:cs typeface="Arial" pitchFamily="2"/>
              </a:rPr>
              <a:t>16%</a:t>
            </a:r>
          </a:p>
        </p:txBody>
      </p:sp>
      <p:sp>
        <p:nvSpPr>
          <p:cNvPr id="32" name="Figura a mano libera 31"/>
          <p:cNvSpPr/>
          <p:nvPr/>
        </p:nvSpPr>
        <p:spPr>
          <a:xfrm>
            <a:off x="2950560" y="3463199"/>
            <a:ext cx="46872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400" b="0" i="0" u="none" strike="noStrike" cap="none" baseline="0">
                <a:ln>
                  <a:noFill/>
                </a:ln>
                <a:solidFill>
                  <a:srgbClr val="CE181E"/>
                </a:solidFill>
                <a:latin typeface="Impact" pitchFamily="34"/>
                <a:ea typeface="Microsoft YaHei" pitchFamily="2"/>
                <a:cs typeface="Arial" pitchFamily="2"/>
              </a:rPr>
              <a:t>19%</a:t>
            </a:r>
          </a:p>
        </p:txBody>
      </p:sp>
      <p:sp>
        <p:nvSpPr>
          <p:cNvPr id="33" name="Figura a mano libera 32"/>
          <p:cNvSpPr/>
          <p:nvPr/>
        </p:nvSpPr>
        <p:spPr>
          <a:xfrm>
            <a:off x="3727440" y="2827800"/>
            <a:ext cx="48240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400" b="0" i="0" u="none" strike="noStrike" cap="none" baseline="0">
                <a:ln>
                  <a:noFill/>
                </a:ln>
                <a:solidFill>
                  <a:srgbClr val="CE181E"/>
                </a:solidFill>
                <a:latin typeface="Impact" pitchFamily="34"/>
                <a:ea typeface="Microsoft YaHei" pitchFamily="2"/>
                <a:cs typeface="Arial" pitchFamily="2"/>
              </a:rPr>
              <a:t>24%</a:t>
            </a:r>
          </a:p>
        </p:txBody>
      </p:sp>
      <p:sp>
        <p:nvSpPr>
          <p:cNvPr id="34" name="Figura a mano libera 33"/>
          <p:cNvSpPr/>
          <p:nvPr/>
        </p:nvSpPr>
        <p:spPr>
          <a:xfrm>
            <a:off x="4560120" y="2509560"/>
            <a:ext cx="489960" cy="307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400" b="0" i="0" u="none" strike="noStrike" cap="none" baseline="0">
                <a:ln>
                  <a:noFill/>
                </a:ln>
                <a:solidFill>
                  <a:srgbClr val="CE181E"/>
                </a:solidFill>
                <a:latin typeface="Impact" pitchFamily="34"/>
                <a:ea typeface="Microsoft YaHei" pitchFamily="2"/>
                <a:cs typeface="Arial" pitchFamily="2"/>
              </a:rPr>
              <a:t>28%</a:t>
            </a:r>
          </a:p>
        </p:txBody>
      </p:sp>
      <p:sp>
        <p:nvSpPr>
          <p:cNvPr id="35" name="Figura a mano libera 34"/>
          <p:cNvSpPr/>
          <p:nvPr/>
        </p:nvSpPr>
        <p:spPr>
          <a:xfrm>
            <a:off x="2514960" y="421560"/>
            <a:ext cx="7095240" cy="7038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0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Schema dell’incremento di peso corporeo e del grasso corporeo</a:t>
            </a:r>
          </a:p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20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in relazione alla funzionalità ovarica</a:t>
            </a:r>
          </a:p>
        </p:txBody>
      </p:sp>
      <p:sp>
        <p:nvSpPr>
          <p:cNvPr id="36" name="Figura a mano libera 35"/>
          <p:cNvSpPr/>
          <p:nvPr/>
        </p:nvSpPr>
        <p:spPr>
          <a:xfrm>
            <a:off x="1923119" y="4756680"/>
            <a:ext cx="388115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Inizio dell’accelerazione nella crescita</a:t>
            </a:r>
          </a:p>
        </p:txBody>
      </p:sp>
      <p:sp>
        <p:nvSpPr>
          <p:cNvPr id="37" name="Figura a mano libera 36"/>
          <p:cNvSpPr/>
          <p:nvPr/>
        </p:nvSpPr>
        <p:spPr>
          <a:xfrm>
            <a:off x="2950919" y="3858119"/>
            <a:ext cx="176111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Picco di velocità</a:t>
            </a:r>
          </a:p>
        </p:txBody>
      </p:sp>
      <p:sp>
        <p:nvSpPr>
          <p:cNvPr id="38" name="Figura a mano libera 37"/>
          <p:cNvSpPr/>
          <p:nvPr/>
        </p:nvSpPr>
        <p:spPr>
          <a:xfrm>
            <a:off x="3671640" y="3137759"/>
            <a:ext cx="105840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Menarca</a:t>
            </a:r>
          </a:p>
        </p:txBody>
      </p:sp>
      <p:sp>
        <p:nvSpPr>
          <p:cNvPr id="39" name="Figura a mano libera 38"/>
          <p:cNvSpPr/>
          <p:nvPr/>
        </p:nvSpPr>
        <p:spPr>
          <a:xfrm>
            <a:off x="5010480" y="2104920"/>
            <a:ext cx="2322000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none" lIns="90000" tIns="46800" rIns="90000" bIns="46800" anchor="t" anchorCtr="0" compatLnSpc="1">
            <a:spAutoFit/>
          </a:bodyPr>
          <a:lstStyle/>
          <a:p>
            <a:pPr marL="0" marR="0" lvl="0" indent="0" algn="l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Capacità riproduttiva</a:t>
            </a:r>
          </a:p>
        </p:txBody>
      </p:sp>
      <p:grpSp>
        <p:nvGrpSpPr>
          <p:cNvPr id="40" name="Gruppo 39"/>
          <p:cNvGrpSpPr/>
          <p:nvPr/>
        </p:nvGrpSpPr>
        <p:grpSpPr>
          <a:xfrm>
            <a:off x="4827600" y="2351880"/>
            <a:ext cx="2917080" cy="1459800"/>
            <a:chOff x="4827600" y="2351880"/>
            <a:chExt cx="2917080" cy="1459800"/>
          </a:xfrm>
        </p:grpSpPr>
        <p:sp>
          <p:nvSpPr>
            <p:cNvPr id="41" name="Figura a mano libera 40"/>
            <p:cNvSpPr/>
            <p:nvPr/>
          </p:nvSpPr>
          <p:spPr>
            <a:xfrm>
              <a:off x="6237720" y="3225240"/>
              <a:ext cx="141840" cy="23796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*/ 5419351 1 1725033"/>
                <a:gd name="f6" fmla="*/ 10800 10800 1"/>
                <a:gd name="f7" fmla="+- 0 0 0"/>
                <a:gd name="f8" fmla="+- 0 0 360"/>
                <a:gd name="f9" fmla="val 10800"/>
                <a:gd name="f10" fmla="*/ f3 1 21600"/>
                <a:gd name="f11" fmla="*/ f4 1 21600"/>
                <a:gd name="f12" fmla="*/ 0 f5 1"/>
                <a:gd name="f13" fmla="*/ f7 f0 1"/>
                <a:gd name="f14" fmla="*/ f8 f0 1"/>
                <a:gd name="f15" fmla="*/ 3163 f10 1"/>
                <a:gd name="f16" fmla="*/ 18437 f10 1"/>
                <a:gd name="f17" fmla="*/ 18437 f11 1"/>
                <a:gd name="f18" fmla="*/ 3163 f11 1"/>
                <a:gd name="f19" fmla="*/ f12 1 f2"/>
                <a:gd name="f20" fmla="*/ f13 1 f2"/>
                <a:gd name="f21" fmla="*/ f14 1 f2"/>
                <a:gd name="f22" fmla="*/ 10800 f10 1"/>
                <a:gd name="f23" fmla="*/ 0 f11 1"/>
                <a:gd name="f24" fmla="*/ 0 f10 1"/>
                <a:gd name="f25" fmla="*/ 10800 f11 1"/>
                <a:gd name="f26" fmla="*/ 21600 f11 1"/>
                <a:gd name="f27" fmla="*/ 21600 f10 1"/>
                <a:gd name="f28" fmla="+- 0 0 f19"/>
                <a:gd name="f29" fmla="+- f20 0 f1"/>
                <a:gd name="f30" fmla="+- f21 0 f1"/>
                <a:gd name="f31" fmla="*/ f28 f0 1"/>
                <a:gd name="f32" fmla="+- f30 0 f29"/>
                <a:gd name="f33" fmla="*/ f31 1 f5"/>
                <a:gd name="f34" fmla="+- f33 0 f1"/>
                <a:gd name="f35" fmla="cos 1 f34"/>
                <a:gd name="f36" fmla="sin 1 f34"/>
                <a:gd name="f37" fmla="+- 0 0 f35"/>
                <a:gd name="f38" fmla="+- 0 0 f36"/>
                <a:gd name="f39" fmla="*/ 10800 f37 1"/>
                <a:gd name="f40" fmla="*/ 10800 f38 1"/>
                <a:gd name="f41" fmla="*/ f39 f39 1"/>
                <a:gd name="f42" fmla="*/ f40 f40 1"/>
                <a:gd name="f43" fmla="+- f41 f42 0"/>
                <a:gd name="f44" fmla="sqrt f43"/>
                <a:gd name="f45" fmla="*/ f6 1 f44"/>
                <a:gd name="f46" fmla="*/ f37 f45 1"/>
                <a:gd name="f47" fmla="*/ f38 f45 1"/>
                <a:gd name="f48" fmla="+- 10800 0 f46"/>
                <a:gd name="f49" fmla="+- 10800 0 f47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22" y="f23"/>
                </a:cxn>
                <a:cxn ang="f29">
                  <a:pos x="f15" y="f18"/>
                </a:cxn>
                <a:cxn ang="f29">
                  <a:pos x="f24" y="f25"/>
                </a:cxn>
                <a:cxn ang="f29">
                  <a:pos x="f15" y="f17"/>
                </a:cxn>
                <a:cxn ang="f29">
                  <a:pos x="f22" y="f26"/>
                </a:cxn>
                <a:cxn ang="f29">
                  <a:pos x="f16" y="f17"/>
                </a:cxn>
                <a:cxn ang="f29">
                  <a:pos x="f27" y="f25"/>
                </a:cxn>
                <a:cxn ang="f29">
                  <a:pos x="f16" y="f18"/>
                </a:cxn>
              </a:cxnLst>
              <a:rect l="f15" t="f18" r="f16" b="f17"/>
              <a:pathLst>
                <a:path w="21600" h="21600">
                  <a:moveTo>
                    <a:pt x="f48" y="f49"/>
                  </a:moveTo>
                  <a:arcTo wR="f9" hR="f9" stAng="f29" swAng="f32"/>
                  <a:close/>
                </a:path>
              </a:pathLst>
            </a:custGeom>
            <a:solidFill>
              <a:srgbClr val="660033"/>
            </a:solidFill>
            <a:ln w="9360" cap="sq">
              <a:solidFill>
                <a:srgbClr val="FFFFFF"/>
              </a:solidFill>
              <a:prstDash val="solid"/>
              <a:miter/>
            </a:ln>
          </p:spPr>
          <p:txBody>
            <a:bodyPr wrap="none" lIns="90000" tIns="46800" rIns="90000" bIns="46800" anchor="ctr" anchorCtr="0" compatLnSpc="1">
              <a:noAutofit/>
            </a:bodyPr>
            <a:lstStyle/>
            <a:p>
              <a:pPr marL="0" marR="0" lvl="0" indent="0" algn="l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4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</p:txBody>
        </p:sp>
        <p:sp>
          <p:nvSpPr>
            <p:cNvPr id="42" name="Connettore diritto 41"/>
            <p:cNvSpPr/>
            <p:nvPr/>
          </p:nvSpPr>
          <p:spPr>
            <a:xfrm>
              <a:off x="4827600" y="2351880"/>
              <a:ext cx="1410480" cy="952199"/>
            </a:xfrm>
            <a:prstGeom prst="line">
              <a:avLst/>
            </a:prstGeom>
            <a:noFill/>
            <a:ln w="38160" cap="sq">
              <a:solidFill>
                <a:srgbClr val="660033"/>
              </a:solidFill>
              <a:prstDash val="solid"/>
              <a:miter/>
            </a:ln>
          </p:spPr>
          <p:txBody>
            <a:bodyPr wrap="square" lIns="90000" tIns="46800" rIns="90000" bIns="46800" anchor="t" anchorCtr="0" compatLnSpc="1">
              <a:noAutofit/>
            </a:bodyPr>
            <a:lstStyle/>
            <a:p>
              <a:pPr marL="0" marR="0" lvl="0" indent="0" algn="l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it-IT" sz="2400" b="0" i="0" u="none" strike="noStrike" cap="none" baseline="0">
                <a:ln>
                  <a:noFill/>
                </a:ln>
                <a:solidFill>
                  <a:srgbClr val="FFFFFF"/>
                </a:solidFill>
                <a:latin typeface="Times New Roman" pitchFamily="18"/>
                <a:ea typeface="Microsoft YaHei" pitchFamily="2"/>
                <a:cs typeface="Arial" pitchFamily="2"/>
              </a:endParaRPr>
            </a:p>
          </p:txBody>
        </p:sp>
        <p:sp>
          <p:nvSpPr>
            <p:cNvPr id="43" name="Figura a mano libera 42"/>
            <p:cNvSpPr/>
            <p:nvPr/>
          </p:nvSpPr>
          <p:spPr>
            <a:xfrm>
              <a:off x="6445440" y="3169080"/>
              <a:ext cx="1299240" cy="642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wrap="none" lIns="90000" tIns="46800" rIns="90000" bIns="46800" anchor="t" anchorCtr="0" compatLnSpc="1">
              <a:spAutoFit/>
            </a:bodyPr>
            <a:lstStyle/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1800" b="0" i="0" u="none" strike="noStrike" cap="none" baseline="0">
                  <a:ln>
                    <a:noFill/>
                  </a:ln>
                  <a:solidFill>
                    <a:srgbClr val="CE181E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-10/15%</a:t>
              </a:r>
            </a:p>
            <a:p>
              <a:pPr marL="0" marR="0" lvl="0" indent="0" algn="l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sz="1800" b="1" i="0" u="none" strike="noStrike" cap="none" baseline="0">
                  <a:ln>
                    <a:noFill/>
                  </a:ln>
                  <a:solidFill>
                    <a:srgbClr val="0000FF"/>
                  </a:solidFill>
                  <a:latin typeface="Times New Roman" pitchFamily="18"/>
                  <a:ea typeface="Microsoft YaHei" pitchFamily="2"/>
                  <a:cs typeface="Arial" pitchFamily="2"/>
                </a:rPr>
                <a:t>Amenorrea</a:t>
              </a:r>
            </a:p>
          </p:txBody>
        </p:sp>
      </p:grpSp>
      <p:sp>
        <p:nvSpPr>
          <p:cNvPr id="44" name="Figura a mano libera 43"/>
          <p:cNvSpPr/>
          <p:nvPr/>
        </p:nvSpPr>
        <p:spPr>
          <a:xfrm>
            <a:off x="7080840" y="5678640"/>
            <a:ext cx="2276999" cy="36827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wrap="square" lIns="90000" tIns="46800" rIns="90000" bIns="46800" anchor="t" anchorCtr="0" compatLnSpc="1">
            <a:spAutoFit/>
          </a:bodyPr>
          <a:lstStyle/>
          <a:p>
            <a:pPr marL="0" marR="0" lvl="0" indent="0" algn="l" hangingPunct="0">
              <a:lnSpc>
                <a:spcPct val="100000"/>
              </a:lnSpc>
              <a:spcBef>
                <a:spcPts val="1123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sz="1800" b="1" i="0" u="none" strike="noStrike" cap="none" baseline="0">
                <a:ln>
                  <a:noFill/>
                </a:ln>
                <a:solidFill>
                  <a:srgbClr val="0000FF"/>
                </a:solidFill>
                <a:latin typeface="Times New Roman" pitchFamily="18"/>
                <a:ea typeface="Microsoft YaHei" pitchFamily="2"/>
                <a:cs typeface="Arial" pitchFamily="2"/>
              </a:rPr>
              <a:t>Body fat  22.5-30.8%</a:t>
            </a:r>
          </a:p>
        </p:txBody>
      </p:sp>
      <p:sp>
        <p:nvSpPr>
          <p:cNvPr id="45" name="Connettore diritto 44"/>
          <p:cNvSpPr/>
          <p:nvPr/>
        </p:nvSpPr>
        <p:spPr>
          <a:xfrm>
            <a:off x="1441800" y="6400799"/>
            <a:ext cx="7774200" cy="7201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46" name="Connettore diritto 45"/>
          <p:cNvSpPr/>
          <p:nvPr/>
        </p:nvSpPr>
        <p:spPr>
          <a:xfrm>
            <a:off x="1441800" y="720000"/>
            <a:ext cx="0" cy="5688000"/>
          </a:xfrm>
          <a:prstGeom prst="line">
            <a:avLst/>
          </a:prstGeom>
          <a:noFill/>
          <a:ln w="0">
            <a:solidFill>
              <a:srgbClr val="0000FF"/>
            </a:solidFill>
            <a:prstDash val="solid"/>
          </a:ln>
        </p:spPr>
        <p:txBody>
          <a:bodyPr wrap="none" lIns="90000" tIns="45000" rIns="90000" bIns="45000" anchor="ctr" anchorCtr="0" compatLnSpc="0"/>
          <a:lstStyle/>
          <a:p>
            <a:pPr marL="0" marR="0" lvl="0" indent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it-IT" sz="1800" b="0" i="0" u="none" strike="noStrike" kern="1200">
              <a:ln>
                <a:noFill/>
              </a:ln>
              <a:latin typeface="Arial" pitchFamily="18"/>
              <a:ea typeface="WenQuanYi Zen Hei" pitchFamily="2"/>
              <a:cs typeface="Lohit Hindi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788" y="1403646"/>
            <a:ext cx="8419048" cy="4752381"/>
          </a:xfrm>
          <a:prstGeom prst="rect">
            <a:avLst/>
          </a:prstGeom>
        </p:spPr>
      </p:pic>
      <p:sp>
        <p:nvSpPr>
          <p:cNvPr id="3" name="CasellaDiTesto 2"/>
          <p:cNvSpPr txBox="1"/>
          <p:nvPr/>
        </p:nvSpPr>
        <p:spPr>
          <a:xfrm>
            <a:off x="8129846" y="7007629"/>
            <a:ext cx="1629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M. Dei, V. Bruni</a:t>
            </a:r>
          </a:p>
        </p:txBody>
      </p:sp>
    </p:spTree>
    <p:extLst>
      <p:ext uri="{BB962C8B-B14F-4D97-AF65-F5344CB8AC3E}">
        <p14:creationId xmlns:p14="http://schemas.microsoft.com/office/powerpoint/2010/main" val="8372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>
                <a:solidFill>
                  <a:schemeClr val="tx1"/>
                </a:solidFill>
              </a:rPr>
              <a:t>LEPTINA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Prodotta dal tessuto adiposo bianco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Stimola la pulsatilità del </a:t>
            </a:r>
            <a:r>
              <a:rPr lang="it-IT" sz="2800" b="1" dirty="0" err="1">
                <a:solidFill>
                  <a:srgbClr val="0000FF"/>
                </a:solidFill>
              </a:rPr>
              <a:t>GnRH</a:t>
            </a:r>
            <a:r>
              <a:rPr lang="it-IT" sz="2800" b="1" dirty="0">
                <a:solidFill>
                  <a:srgbClr val="0000FF"/>
                </a:solidFill>
              </a:rPr>
              <a:t> a livello dei neuroni del nucleo arcuato ipotalamico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Attiva la </a:t>
            </a:r>
            <a:r>
              <a:rPr lang="it-IT" sz="2800" b="1" dirty="0" err="1">
                <a:solidFill>
                  <a:srgbClr val="0000FF"/>
                </a:solidFill>
              </a:rPr>
              <a:t>Kisspeptina</a:t>
            </a:r>
            <a:r>
              <a:rPr lang="it-IT" sz="2800" b="1" dirty="0">
                <a:solidFill>
                  <a:srgbClr val="0000FF"/>
                </a:solidFill>
              </a:rPr>
              <a:t> 1 con conseguente aumento della secrezione di gonadotropine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881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600" b="1" dirty="0">
                <a:solidFill>
                  <a:schemeClr val="tx1"/>
                </a:solidFill>
              </a:rPr>
              <a:t>GHRELINA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Prodotta da specifiche cellule endocrine dello stomaco e del duodeno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it-IT" sz="2800" b="1" dirty="0">
                <a:solidFill>
                  <a:srgbClr val="0000FF"/>
                </a:solidFill>
              </a:rPr>
              <a:t>Potente stimolo all’assunzione del cibo con azione diretta sul nucleo arcuato ipotalamico tramite attivazione del neuro peptide Y (NPY)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it-IT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045159"/>
      </p:ext>
    </p:extLst>
  </p:cSld>
  <p:clrMapOvr>
    <a:masterClrMapping/>
  </p:clrMapOvr>
</p:sld>
</file>

<file path=ppt/theme/theme1.xml><?xml version="1.0" encoding="utf-8"?>
<a:theme xmlns:a="http://schemas.openxmlformats.org/drawingml/2006/main" name="Titolo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</TotalTime>
  <Words>1459</Words>
  <Application>Microsoft Office PowerPoint</Application>
  <PresentationFormat>Personalizzato</PresentationFormat>
  <Paragraphs>315</Paragraphs>
  <Slides>30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30</vt:i4>
      </vt:variant>
    </vt:vector>
  </HeadingPairs>
  <TitlesOfParts>
    <vt:vector size="40" baseType="lpstr">
      <vt:lpstr>Arial</vt:lpstr>
      <vt:lpstr>Arial Black</vt:lpstr>
      <vt:lpstr>Calibri</vt:lpstr>
      <vt:lpstr>Harlow Solid Italic</vt:lpstr>
      <vt:lpstr>Impact</vt:lpstr>
      <vt:lpstr>Liberation Sans</vt:lpstr>
      <vt:lpstr>Times New Roman</vt:lpstr>
      <vt:lpstr>Verdana</vt:lpstr>
      <vt:lpstr>Wingdings</vt:lpstr>
      <vt:lpstr>Titolo3</vt:lpstr>
      <vt:lpstr>                        </vt:lpstr>
      <vt:lpstr>Il ginecologo ha  un ruolo  nella gestione dei disturbi alimentari ?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LEPTINA</vt:lpstr>
      <vt:lpstr>GHRELINA</vt:lpstr>
      <vt:lpstr>DEFICIT ENERGETICO</vt:lpstr>
      <vt:lpstr>DEFICIT ENERGETICO</vt:lpstr>
      <vt:lpstr>Presentazione standard di PowerPoint</vt:lpstr>
      <vt:lpstr>Presentazione standard di PowerPoint</vt:lpstr>
      <vt:lpstr>INDICATORI DI CARENZA NUTRIZIONALE</vt:lpstr>
      <vt:lpstr>Presentazione standard di PowerPoint</vt:lpstr>
      <vt:lpstr>Presentazione standard di PowerPoint</vt:lpstr>
      <vt:lpstr>PARAMETRI CLINICI</vt:lpstr>
      <vt:lpstr>Presentazione standard di PowerPoint</vt:lpstr>
      <vt:lpstr>Presentazione standard di PowerPoint</vt:lpstr>
      <vt:lpstr>DENSITOMETRIA OSSEA</vt:lpstr>
      <vt:lpstr>QUANDO E’ INDICATO ESEGUIRE LA DENSITOMETRIA</vt:lpstr>
      <vt:lpstr>Presentazione standard di PowerPoint</vt:lpstr>
      <vt:lpstr>Presentazione standard di PowerPoint</vt:lpstr>
      <vt:lpstr> RECUPERO DEL PESO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</dc:title>
  <dc:creator>Simone Chiarenza</dc:creator>
  <cp:lastModifiedBy>valentina rovei</cp:lastModifiedBy>
  <cp:revision>158</cp:revision>
  <dcterms:created xsi:type="dcterms:W3CDTF">2018-09-22T09:10:23Z</dcterms:created>
  <dcterms:modified xsi:type="dcterms:W3CDTF">2024-09-15T14:34:27Z</dcterms:modified>
</cp:coreProperties>
</file>