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8" r:id="rId2"/>
  </p:sldMasterIdLst>
  <p:notesMasterIdLst>
    <p:notesMasterId r:id="rId18"/>
  </p:notesMasterIdLst>
  <p:sldIdLst>
    <p:sldId id="256" r:id="rId3"/>
    <p:sldId id="8904" r:id="rId4"/>
    <p:sldId id="8920" r:id="rId5"/>
    <p:sldId id="8926" r:id="rId6"/>
    <p:sldId id="8927" r:id="rId7"/>
    <p:sldId id="8928" r:id="rId8"/>
    <p:sldId id="8907" r:id="rId9"/>
    <p:sldId id="8908" r:id="rId10"/>
    <p:sldId id="8922" r:id="rId11"/>
    <p:sldId id="8909" r:id="rId12"/>
    <p:sldId id="8887" r:id="rId13"/>
    <p:sldId id="8862" r:id="rId14"/>
    <p:sldId id="8925" r:id="rId15"/>
    <p:sldId id="8931" r:id="rId16"/>
    <p:sldId id="8881" r:id="rId1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BBE86E0D-09EA-4E27-87B7-3A1276B8FC8B}">
          <p14:sldIdLst>
            <p14:sldId id="256"/>
            <p14:sldId id="8904"/>
            <p14:sldId id="8920"/>
            <p14:sldId id="8926"/>
            <p14:sldId id="8927"/>
            <p14:sldId id="8928"/>
            <p14:sldId id="8907"/>
            <p14:sldId id="8908"/>
            <p14:sldId id="8922"/>
            <p14:sldId id="8909"/>
            <p14:sldId id="8887"/>
            <p14:sldId id="8862"/>
            <p14:sldId id="8925"/>
            <p14:sldId id="8931"/>
            <p14:sldId id="888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C8F4"/>
    <a:srgbClr val="D0EFFC"/>
    <a:srgbClr val="0D8CBF"/>
    <a:srgbClr val="0B76A0"/>
    <a:srgbClr val="62CAF4"/>
    <a:srgbClr val="D1D1D1"/>
    <a:srgbClr val="CC0000"/>
    <a:srgbClr val="C1E9FB"/>
    <a:srgbClr val="DFF4FD"/>
    <a:srgbClr val="1E8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Stile con tema 2 - Color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Stile con tema 2 - Color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Stile chiaro 1 - Color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3557" autoAdjust="0"/>
  </p:normalViewPr>
  <p:slideViewPr>
    <p:cSldViewPr snapToGrid="0">
      <p:cViewPr varScale="1">
        <p:scale>
          <a:sx n="65" d="100"/>
          <a:sy n="65" d="100"/>
        </p:scale>
        <p:origin x="7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75385073399751"/>
          <c:y val="3.9910879212979498E-2"/>
          <c:w val="0.88897084153543304"/>
          <c:h val="0.76748654235442038"/>
        </c:manualLayout>
      </c:layout>
      <c:line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DCA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Foglio1!$A$2:$A$6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Foglio1!$B$2:$B$6</c:f>
              <c:numCache>
                <c:formatCode>General</c:formatCode>
                <c:ptCount val="5"/>
                <c:pt idx="0">
                  <c:v>680569</c:v>
                </c:pt>
                <c:pt idx="1">
                  <c:v>879560</c:v>
                </c:pt>
                <c:pt idx="2">
                  <c:v>1230468</c:v>
                </c:pt>
                <c:pt idx="3">
                  <c:v>1540567</c:v>
                </c:pt>
                <c:pt idx="4">
                  <c:v>1680456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A63-427C-A32E-49370BA350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00209056"/>
        <c:axId val="600205816"/>
      </c:lineChart>
      <c:catAx>
        <c:axId val="600209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00205816"/>
        <c:crosses val="autoZero"/>
        <c:auto val="1"/>
        <c:lblAlgn val="ctr"/>
        <c:lblOffset val="100"/>
        <c:noMultiLvlLbl val="0"/>
      </c:catAx>
      <c:valAx>
        <c:axId val="600205816"/>
        <c:scaling>
          <c:orientation val="minMax"/>
          <c:min val="6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00209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481B5-0D78-4DC7-BD22-075BE94D162F}" type="datetimeFigureOut">
              <a:rPr lang="it-IT" smtClean="0"/>
              <a:t>23/10/2024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52BE0-8403-4118-B736-253C740358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8703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eziopatogenesi dell’Ipotalamica e le conseguenti alterazioni ormonali, sottolineando l’ampiezza e attualità del problema soprattutto in relazione alla carenza nutrizionale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52BE0-8403-4118-B736-253C74035842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55189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Gilsbach</a:t>
            </a:r>
            <a:r>
              <a:rPr lang="en-US" dirty="0"/>
              <a:t> S et al. Increase in admission rates and symptom severity of childhood and adolescent anorexia nervosa in Europe during the COVID-19 pandemic: data from specialized eating disorder units in different European countries. Child </a:t>
            </a:r>
            <a:r>
              <a:rPr lang="en-US" dirty="0" err="1"/>
              <a:t>Adolesc</a:t>
            </a:r>
            <a:r>
              <a:rPr lang="en-US" dirty="0"/>
              <a:t> Psychiatry Mental Health 2022; 16:46.</a:t>
            </a:r>
          </a:p>
          <a:p>
            <a:r>
              <a:rPr lang="en-US" dirty="0" err="1"/>
              <a:t>Mannino</a:t>
            </a:r>
            <a:r>
              <a:rPr lang="en-US" dirty="0"/>
              <a:t> G et al. The impact of Facebook use on self-reported eating disorders during the COVID-19 lockdown. BMC Psychiatry 2021; 21: 611.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2) Mento C, Silvestri MC, </a:t>
            </a:r>
            <a:r>
              <a:rPr lang="en-US" sz="12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Muscatello</a:t>
            </a:r>
            <a:r>
              <a:rPr lang="en-US" sz="1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MRA, et al. </a:t>
            </a:r>
            <a:r>
              <a:rPr lang="en-US" sz="1200" i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Psychological Impact of Pro-Anorexia and Pro-Eating Disorder Websites on Adolescent Females: A Systematic Review.</a:t>
            </a:r>
            <a:r>
              <a:rPr lang="en-US" sz="1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Int J Environ Res Public Health 2021; 18: 2186.</a:t>
            </a:r>
            <a:endParaRPr lang="es-E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3) </a:t>
            </a:r>
            <a:r>
              <a:rPr lang="en-US" sz="12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Logrieco</a:t>
            </a:r>
            <a:r>
              <a:rPr lang="en-US" sz="1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G, </a:t>
            </a:r>
            <a:r>
              <a:rPr lang="en-US" sz="12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Marchili</a:t>
            </a:r>
            <a:r>
              <a:rPr lang="en-US" sz="1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MR, </a:t>
            </a:r>
            <a:r>
              <a:rPr lang="en-US" sz="12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Roversi</a:t>
            </a:r>
            <a:r>
              <a:rPr lang="en-US" sz="1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M, Villani A. </a:t>
            </a:r>
            <a:r>
              <a:rPr lang="en-US" sz="1200" i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Paradox of Tik Tok Anti-Pro-Anorexia Videos: How Social Media Can Promote Non-Suicidal Self-Injury and Anorexia.</a:t>
            </a:r>
            <a:r>
              <a:rPr lang="en-US" sz="1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Int J Environ Res Public Health 2021; 18: 1041.</a:t>
            </a:r>
            <a:endParaRPr lang="es-E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4) </a:t>
            </a:r>
            <a:r>
              <a:rPr lang="en-US" sz="12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Jiotsa</a:t>
            </a:r>
            <a:r>
              <a:rPr lang="en-US" sz="1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B, </a:t>
            </a:r>
            <a:r>
              <a:rPr lang="en-US" sz="12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Naccache</a:t>
            </a:r>
            <a:r>
              <a:rPr lang="en-US" sz="1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B, Duval M, et al. </a:t>
            </a:r>
            <a:r>
              <a:rPr lang="en-US" sz="1200" i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Social Media Use and Body Image Disorders: Association between Frequency of Comparing One’s Own Physical Appearance to That of People Being Followed on Social Media and Body Dissatisfaction and Drive for Thinness.</a:t>
            </a:r>
            <a:r>
              <a:rPr lang="en-US" sz="1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Int J Environ Res Public Health 2021; 18: 2880.</a:t>
            </a:r>
            <a:endParaRPr lang="es-E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8) </a:t>
            </a:r>
            <a:r>
              <a:rPr lang="en-US" sz="12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Vall-Roqué</a:t>
            </a:r>
            <a:r>
              <a:rPr lang="en-US" sz="1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H, Andrés A, </a:t>
            </a:r>
            <a:r>
              <a:rPr lang="en-US" sz="12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Saldaña</a:t>
            </a:r>
            <a:r>
              <a:rPr lang="en-US" sz="1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C. </a:t>
            </a:r>
            <a:r>
              <a:rPr lang="en-US" sz="1200" i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impact of COVID-19 lockdown on social network sites use, body image disturbances and self-esteem among adolescent and young women.</a:t>
            </a:r>
            <a:r>
              <a:rPr lang="en-US" sz="1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Prog </a:t>
            </a:r>
            <a:r>
              <a:rPr lang="en-US" sz="12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Neuropsychopharmacol</a:t>
            </a:r>
            <a:r>
              <a:rPr lang="en-US" sz="1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Biol Psychiatry 2021; 110: 110293.</a:t>
            </a:r>
            <a:endParaRPr lang="es-E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  <a:p>
            <a:endParaRPr lang="en-US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52BE0-8403-4118-B736-253C74035842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4870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Gilsbach</a:t>
            </a:r>
            <a:r>
              <a:rPr lang="en-US" dirty="0"/>
              <a:t> S et al. Increase in admission rates and symptom severity of childhood and adolescent anorexia nervosa in Europe during the COVID-19 pandemic: data from specialized eating disorder units in different European countries. Child </a:t>
            </a:r>
            <a:r>
              <a:rPr lang="en-US" dirty="0" err="1"/>
              <a:t>Adolesc</a:t>
            </a:r>
            <a:r>
              <a:rPr lang="en-US" dirty="0"/>
              <a:t> Psychiatry Mental Health 2022; 16:46.</a:t>
            </a:r>
          </a:p>
          <a:p>
            <a:r>
              <a:rPr lang="en-US" dirty="0" err="1"/>
              <a:t>Mannino</a:t>
            </a:r>
            <a:r>
              <a:rPr lang="en-US" dirty="0"/>
              <a:t> G et al. The impact of Facebook use on self-reported eating disorders during the COVID-19 lockdown. BMC Psychiatry 2021; 21: 611.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2) Mento C, Silvestri MC, </a:t>
            </a:r>
            <a:r>
              <a:rPr lang="en-US" sz="12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Muscatello</a:t>
            </a:r>
            <a:r>
              <a:rPr lang="en-US" sz="1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MRA, et al. </a:t>
            </a:r>
            <a:r>
              <a:rPr lang="en-US" sz="1200" i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Psychological Impact of Pro-Anorexia and Pro-Eating Disorder Websites on Adolescent Females: A Systematic Review.</a:t>
            </a:r>
            <a:r>
              <a:rPr lang="en-US" sz="1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Int J Environ Res Public Health 2021; 18: 2186.</a:t>
            </a:r>
            <a:endParaRPr lang="es-E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3) </a:t>
            </a:r>
            <a:r>
              <a:rPr lang="en-US" sz="12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Logrieco</a:t>
            </a:r>
            <a:r>
              <a:rPr lang="en-US" sz="1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G, </a:t>
            </a:r>
            <a:r>
              <a:rPr lang="en-US" sz="12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Marchili</a:t>
            </a:r>
            <a:r>
              <a:rPr lang="en-US" sz="1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MR, </a:t>
            </a:r>
            <a:r>
              <a:rPr lang="en-US" sz="12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Roversi</a:t>
            </a:r>
            <a:r>
              <a:rPr lang="en-US" sz="1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M, Villani A. </a:t>
            </a:r>
            <a:r>
              <a:rPr lang="en-US" sz="1200" i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Paradox of Tik Tok Anti-Pro-Anorexia Videos: How Social Media Can Promote Non-Suicidal Self-Injury and Anorexia.</a:t>
            </a:r>
            <a:r>
              <a:rPr lang="en-US" sz="1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Int J Environ Res Public Health 2021; 18: 1041.</a:t>
            </a:r>
            <a:endParaRPr lang="es-E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4) </a:t>
            </a:r>
            <a:r>
              <a:rPr lang="en-US" sz="12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Jiotsa</a:t>
            </a:r>
            <a:r>
              <a:rPr lang="en-US" sz="1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B, </a:t>
            </a:r>
            <a:r>
              <a:rPr lang="en-US" sz="12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Naccache</a:t>
            </a:r>
            <a:r>
              <a:rPr lang="en-US" sz="1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B, Duval M, et al. </a:t>
            </a:r>
            <a:r>
              <a:rPr lang="en-US" sz="1200" i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Social Media Use and Body Image Disorders: Association between Frequency of Comparing One’s Own Physical Appearance to That of People Being Followed on Social Media and Body Dissatisfaction and Drive for Thinness.</a:t>
            </a:r>
            <a:r>
              <a:rPr lang="en-US" sz="1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Int J Environ Res Public Health 2021; 18: 2880.</a:t>
            </a:r>
            <a:endParaRPr lang="es-E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8) </a:t>
            </a:r>
            <a:r>
              <a:rPr lang="en-US" sz="12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Vall-Roqué</a:t>
            </a:r>
            <a:r>
              <a:rPr lang="en-US" sz="1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H, Andrés A, </a:t>
            </a:r>
            <a:r>
              <a:rPr lang="en-US" sz="12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Saldaña</a:t>
            </a:r>
            <a:r>
              <a:rPr lang="en-US" sz="1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C. </a:t>
            </a:r>
            <a:r>
              <a:rPr lang="en-US" sz="1200" i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impact of COVID-19 lockdown on social network sites use, body image disturbances and self-esteem among adolescent and young women.</a:t>
            </a:r>
            <a:r>
              <a:rPr lang="en-US" sz="1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Prog </a:t>
            </a:r>
            <a:r>
              <a:rPr lang="en-US" sz="12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Neuropsychopharmacol</a:t>
            </a:r>
            <a:r>
              <a:rPr lang="en-US" sz="1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Biol Psychiatry 2021; 110: 110293.</a:t>
            </a:r>
            <a:endParaRPr lang="es-E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  <a:p>
            <a:endParaRPr lang="en-US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52BE0-8403-4118-B736-253C74035842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70872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>
              <a:lnSpc>
                <a:spcPct val="107000"/>
              </a:lnSpc>
              <a:spcAft>
                <a:spcPts val="1000"/>
              </a:spcAft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Herpertz-Dahlmann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B,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Dahmen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B. Children in Need-Diagnostics, epidemiology, treatment and outcome of Early Onset Anorexia Nervosa. Nutrients 2019; 11: 1932.</a:t>
            </a:r>
            <a:endParaRPr lang="es-ES" dirty="0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Neale J, Hudson LD. Anorexia nervosa in adolescents. Br J Hosp Med 2020; 10: 12968.</a:t>
            </a:r>
            <a:endParaRPr lang="es-ES" dirty="0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van </a:t>
            </a:r>
            <a:r>
              <a:rPr lang="es-ES" dirty="0" err="1">
                <a:solidFill>
                  <a:schemeClr val="bg1">
                    <a:lumMod val="50000"/>
                  </a:schemeClr>
                </a:solidFill>
              </a:rPr>
              <a:t>Eeden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 AE, van </a:t>
            </a:r>
            <a:r>
              <a:rPr lang="es-ES" dirty="0" err="1">
                <a:solidFill>
                  <a:schemeClr val="bg1">
                    <a:lumMod val="50000"/>
                  </a:schemeClr>
                </a:solidFill>
              </a:rPr>
              <a:t>Hoeken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 D, </a:t>
            </a:r>
            <a:r>
              <a:rPr lang="es-ES" dirty="0" err="1">
                <a:solidFill>
                  <a:schemeClr val="bg1">
                    <a:lumMod val="50000"/>
                  </a:schemeClr>
                </a:solidFill>
              </a:rPr>
              <a:t>Hoek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 HW.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Incidence, prevalence and mortality of anorexia nervosa and bulimia nervosa.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Curr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Opin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Psychiatry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 2021; 34: 515-524.</a:t>
            </a:r>
            <a:endParaRPr lang="es-ES" dirty="0">
              <a:solidFill>
                <a:schemeClr val="bg1">
                  <a:lumMod val="50000"/>
                </a:schemeClr>
              </a:solidFill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52BE0-8403-4118-B736-253C74035842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51146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Prima del covid, tra le ragazze della fascia d’età 18-24 </a:t>
            </a:r>
            <a:r>
              <a:rPr lang="it-IT" sz="1200" u="sng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almeno 2 su 100</a:t>
            </a:r>
            <a:r>
              <a:rPr lang="it-IT" sz="1200" b="1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 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erano affette da Anoressia.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52BE0-8403-4118-B736-253C74035842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9002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Freccine</a:t>
            </a:r>
            <a:r>
              <a:rPr lang="it-IT" dirty="0"/>
              <a:t> blu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52BE0-8403-4118-B736-253C74035842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673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Freccine</a:t>
            </a:r>
            <a:r>
              <a:rPr lang="it-IT" dirty="0"/>
              <a:t> blu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52BE0-8403-4118-B736-253C74035842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3405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Freccine</a:t>
            </a:r>
            <a:r>
              <a:rPr lang="it-IT" dirty="0"/>
              <a:t> blu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52BE0-8403-4118-B736-253C74035842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3249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Sidstemare</a:t>
            </a:r>
            <a:r>
              <a:rPr lang="it-IT" dirty="0"/>
              <a:t> </a:t>
            </a:r>
            <a:r>
              <a:rPr lang="it-IT" dirty="0" err="1"/>
              <a:t>immaguine</a:t>
            </a:r>
            <a:r>
              <a:rPr lang="it-IT" dirty="0"/>
              <a:t> e frecce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52BE0-8403-4118-B736-253C74035842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9537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52BE0-8403-4118-B736-253C74035842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6895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52BE0-8403-4118-B736-253C74035842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6037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680.569 nel 2019, a 879.560 nel 2020, 1.230.468 nel 2021, 1.450.567 nel 2022 e 1.680.456 nel  2023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Foto del mondo in bianco e nero</a:t>
            </a:r>
            <a:endParaRPr lang="es-E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52BE0-8403-4118-B736-253C74035842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9351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680.569 nel 2019, a 879.560 nel 2020, 1.230.468 nel 2021, 1.450.567 nel 2022 e 1.680.456 nel  2023</a:t>
            </a:r>
            <a:endParaRPr lang="es-E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52BE0-8403-4118-B736-253C74035842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1361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A2BE09-3167-E1C8-DD61-75DD5B7FDC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DFB2F4F-CCC6-8A9F-508A-244E6EDA95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4E931D-1FDA-D084-A814-F35A15FF5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5E17-38E1-4C85-80D2-6C13C94B3FC2}" type="datetimeFigureOut">
              <a:rPr lang="it-IT" smtClean="0"/>
              <a:t>23/10/2024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FA5B370-D0A6-984A-F8F7-6D5568E81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521BE6C-DA5D-87FE-90C7-4D29976D0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7B6A-4C5B-41A3-A917-6AE3C5518A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4595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85418C-7F44-CD5C-9361-FCEB82EF7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BB0C70A-0E69-7E0F-D016-C7FA6A78BF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1211D91-1F69-8FE4-88E4-A29C39A92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5E17-38E1-4C85-80D2-6C13C94B3FC2}" type="datetimeFigureOut">
              <a:rPr lang="it-IT" smtClean="0"/>
              <a:t>23/10/2024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1C7D0C2-2825-819A-D4FC-08C14707B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887546D-9283-1DE9-D43E-9A85DD6F1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7B6A-4C5B-41A3-A917-6AE3C5518A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7774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55385C5-2E89-EA2C-3055-D2B7E0FCC3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7628513-A61C-90F5-07C8-578381D28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956BF57-DC4A-4FB6-C920-932FC3EA8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5E17-38E1-4C85-80D2-6C13C94B3FC2}" type="datetimeFigureOut">
              <a:rPr lang="it-IT" smtClean="0"/>
              <a:t>23/10/2024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08EFF4C-1EF3-1F95-B39A-F3BA1D777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FF0F208-2E8E-BEC8-BB05-B1E48BA5A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7B6A-4C5B-41A3-A917-6AE3C5518A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1417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2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7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3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9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4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23/10/2024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18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23/10/2024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357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3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9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5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1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67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2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79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35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89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47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23/10/2024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077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23/10/2024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593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587" indent="0">
              <a:buNone/>
              <a:defRPr sz="2000" b="1"/>
            </a:lvl2pPr>
            <a:lvl3pPr marL="911183" indent="0">
              <a:buNone/>
              <a:defRPr sz="1800" b="1"/>
            </a:lvl3pPr>
            <a:lvl4pPr marL="1366777" indent="0">
              <a:buNone/>
              <a:defRPr sz="1600" b="1"/>
            </a:lvl4pPr>
            <a:lvl5pPr marL="1822365" indent="0">
              <a:buNone/>
              <a:defRPr sz="1600" b="1"/>
            </a:lvl5pPr>
            <a:lvl6pPr marL="2277959" indent="0">
              <a:buNone/>
              <a:defRPr sz="1600" b="1"/>
            </a:lvl6pPr>
            <a:lvl7pPr marL="2733549" indent="0">
              <a:buNone/>
              <a:defRPr sz="1600" b="1"/>
            </a:lvl7pPr>
            <a:lvl8pPr marL="3189131" indent="0">
              <a:buNone/>
              <a:defRPr sz="1600" b="1"/>
            </a:lvl8pPr>
            <a:lvl9pPr marL="3644728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587" indent="0">
              <a:buNone/>
              <a:defRPr sz="2000" b="1"/>
            </a:lvl2pPr>
            <a:lvl3pPr marL="911183" indent="0">
              <a:buNone/>
              <a:defRPr sz="1800" b="1"/>
            </a:lvl3pPr>
            <a:lvl4pPr marL="1366777" indent="0">
              <a:buNone/>
              <a:defRPr sz="1600" b="1"/>
            </a:lvl4pPr>
            <a:lvl5pPr marL="1822365" indent="0">
              <a:buNone/>
              <a:defRPr sz="1600" b="1"/>
            </a:lvl5pPr>
            <a:lvl6pPr marL="2277959" indent="0">
              <a:buNone/>
              <a:defRPr sz="1600" b="1"/>
            </a:lvl6pPr>
            <a:lvl7pPr marL="2733549" indent="0">
              <a:buNone/>
              <a:defRPr sz="1600" b="1"/>
            </a:lvl7pPr>
            <a:lvl8pPr marL="3189131" indent="0">
              <a:buNone/>
              <a:defRPr sz="1600" b="1"/>
            </a:lvl8pPr>
            <a:lvl9pPr marL="3644728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23/10/2024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7382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23/10/2024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3670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23/10/2024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4239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9" y="27308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587" indent="0">
              <a:buNone/>
              <a:defRPr sz="1200"/>
            </a:lvl2pPr>
            <a:lvl3pPr marL="911183" indent="0">
              <a:buNone/>
              <a:defRPr sz="1000"/>
            </a:lvl3pPr>
            <a:lvl4pPr marL="1366777" indent="0">
              <a:buNone/>
              <a:defRPr sz="900"/>
            </a:lvl4pPr>
            <a:lvl5pPr marL="1822365" indent="0">
              <a:buNone/>
              <a:defRPr sz="900"/>
            </a:lvl5pPr>
            <a:lvl6pPr marL="2277959" indent="0">
              <a:buNone/>
              <a:defRPr sz="900"/>
            </a:lvl6pPr>
            <a:lvl7pPr marL="2733549" indent="0">
              <a:buNone/>
              <a:defRPr sz="900"/>
            </a:lvl7pPr>
            <a:lvl8pPr marL="3189131" indent="0">
              <a:buNone/>
              <a:defRPr sz="900"/>
            </a:lvl8pPr>
            <a:lvl9pPr marL="3644728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23/10/2024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776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B3C501-C166-48D6-4A2C-C09D9A414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77E6EA-217F-4E8A-1E9F-5E32E18EA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14B2AC5-059D-9586-3CE2-02230ACEA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5E17-38E1-4C85-80D2-6C13C94B3FC2}" type="datetimeFigureOut">
              <a:rPr lang="it-IT" smtClean="0"/>
              <a:t>23/10/2024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6FFA9DE-6E3B-F97D-BF97-5E9F24B88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52E9A99-8563-8AD5-74A1-A983970CE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7B6A-4C5B-41A3-A917-6AE3C5518A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08386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587" indent="0">
              <a:buNone/>
              <a:defRPr sz="2800"/>
            </a:lvl2pPr>
            <a:lvl3pPr marL="911183" indent="0">
              <a:buNone/>
              <a:defRPr sz="2400"/>
            </a:lvl3pPr>
            <a:lvl4pPr marL="1366777" indent="0">
              <a:buNone/>
              <a:defRPr sz="2000"/>
            </a:lvl4pPr>
            <a:lvl5pPr marL="1822365" indent="0">
              <a:buNone/>
              <a:defRPr sz="2000"/>
            </a:lvl5pPr>
            <a:lvl6pPr marL="2277959" indent="0">
              <a:buNone/>
              <a:defRPr sz="2000"/>
            </a:lvl6pPr>
            <a:lvl7pPr marL="2733549" indent="0">
              <a:buNone/>
              <a:defRPr sz="2000"/>
            </a:lvl7pPr>
            <a:lvl8pPr marL="3189131" indent="0">
              <a:buNone/>
              <a:defRPr sz="2000"/>
            </a:lvl8pPr>
            <a:lvl9pPr marL="3644728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587" indent="0">
              <a:buNone/>
              <a:defRPr sz="1200"/>
            </a:lvl2pPr>
            <a:lvl3pPr marL="911183" indent="0">
              <a:buNone/>
              <a:defRPr sz="1000"/>
            </a:lvl3pPr>
            <a:lvl4pPr marL="1366777" indent="0">
              <a:buNone/>
              <a:defRPr sz="900"/>
            </a:lvl4pPr>
            <a:lvl5pPr marL="1822365" indent="0">
              <a:buNone/>
              <a:defRPr sz="900"/>
            </a:lvl5pPr>
            <a:lvl6pPr marL="2277959" indent="0">
              <a:buNone/>
              <a:defRPr sz="900"/>
            </a:lvl6pPr>
            <a:lvl7pPr marL="2733549" indent="0">
              <a:buNone/>
              <a:defRPr sz="900"/>
            </a:lvl7pPr>
            <a:lvl8pPr marL="3189131" indent="0">
              <a:buNone/>
              <a:defRPr sz="900"/>
            </a:lvl8pPr>
            <a:lvl9pPr marL="3644728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23/10/2024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6630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23/10/2024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4575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1" y="274673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73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23/10/2024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1543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09600" y="274673"/>
            <a:ext cx="10972800" cy="58515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011AC-4C4F-4392-AFE6-758AE952AA6D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863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E4D1B1-B610-1771-3E30-377565BB0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A7EBAAE-C19E-3D40-E4DE-D541ED9E46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AD0A266-E25A-85FC-686F-28ACF601D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5E17-38E1-4C85-80D2-6C13C94B3FC2}" type="datetimeFigureOut">
              <a:rPr lang="it-IT" smtClean="0"/>
              <a:t>23/10/2024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2E8DA8B-A125-E0C8-C9FC-422A744D1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1BD30D0-7CC1-7E56-A8CC-98BD8EE9C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7B6A-4C5B-41A3-A917-6AE3C5518A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717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F6C9D8-F655-1908-A81F-4D39DFE23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4DA39C6-32AA-2267-8C48-630977EB6E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091CF2B-5A8B-485E-0E87-17DF68D9FD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042B1F4-2263-B4EE-6D66-7C63287F8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5E17-38E1-4C85-80D2-6C13C94B3FC2}" type="datetimeFigureOut">
              <a:rPr lang="it-IT" smtClean="0"/>
              <a:t>23/10/2024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1EF2D93-FBB9-395C-B572-D9BF62C94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362D60C-CF36-3811-CA60-4D8525EFA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7B6A-4C5B-41A3-A917-6AE3C5518A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5415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5C2E57-004B-08BC-AEF5-FD45DD8E5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636A15C-4C3B-55FE-DCC3-3AC48E8DB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394D490-A6E9-0001-B396-D362B6D70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A2B79E9-9774-1474-ABDD-5985586BA3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F5961FC-8AD3-04C3-31A7-8F7001D5C0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090B0D5-C906-E70F-141B-B05A7F34E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5E17-38E1-4C85-80D2-6C13C94B3FC2}" type="datetimeFigureOut">
              <a:rPr lang="it-IT" smtClean="0"/>
              <a:t>23/10/2024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ED1E971-D304-01BF-AA6D-D974C4CA3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612D68C-C8B8-C263-4DAC-3667F8388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7B6A-4C5B-41A3-A917-6AE3C5518A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1639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17A283-705C-A9B8-A8D8-9329A757A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8F0368A-D849-6032-6BB4-637BA7605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5E17-38E1-4C85-80D2-6C13C94B3FC2}" type="datetimeFigureOut">
              <a:rPr lang="it-IT" smtClean="0"/>
              <a:t>23/10/2024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1B6CEBE-B9E4-B445-D71F-1581E147C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479824C-8A7B-B538-132D-C93A95001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7B6A-4C5B-41A3-A917-6AE3C5518A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7129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8C1792B-5A2F-B60E-79A0-5D42C0BAB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5E17-38E1-4C85-80D2-6C13C94B3FC2}" type="datetimeFigureOut">
              <a:rPr lang="it-IT" smtClean="0"/>
              <a:t>23/10/2024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50F97FB-717A-7912-E4CF-8D85BB481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06DCC2B-F610-5316-4CE4-7C786E2C4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7B6A-4C5B-41A3-A917-6AE3C5518A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503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ACA8E2-7DB0-CB0A-26D3-07DA9758B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F947F8A-A0FD-F6B2-F7C1-1FB17F44C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6A015E2-7FBB-3553-D0A0-31B564540C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A813F56-1642-6B97-F7F0-4ADB08797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5E17-38E1-4C85-80D2-6C13C94B3FC2}" type="datetimeFigureOut">
              <a:rPr lang="it-IT" smtClean="0"/>
              <a:t>23/10/2024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B93E8B9-4563-C6A7-B851-B2D542D46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9A51084-1294-EB41-BEA2-A5690DB82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7B6A-4C5B-41A3-A917-6AE3C5518A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8305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12C318-7A2F-25BF-7EF9-E26AF7FCD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BC63998-AD41-AA95-E3DC-22655B83DA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1F7C2A5-5968-6030-963B-15DBBECF10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44536F5-906D-70F0-B3EE-27CC93A5D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5E17-38E1-4C85-80D2-6C13C94B3FC2}" type="datetimeFigureOut">
              <a:rPr lang="it-IT" smtClean="0"/>
              <a:t>23/10/2024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B28AF60-9375-F578-B78D-88ACEA43D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2DC4987-99E2-9471-84F4-E1FB85B26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7B6A-4C5B-41A3-A917-6AE3C5518A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5242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717AF5A-9CC8-8F22-013A-3F323E154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1606DE7-40D5-09BB-227C-47F4519F0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8CA4388-F3A4-141A-9662-577476D29A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A75E17-38E1-4C85-80D2-6C13C94B3FC2}" type="datetimeFigureOut">
              <a:rPr lang="it-IT" smtClean="0"/>
              <a:t>23/10/2024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3884C76-7FF7-4720-1E08-4157DE80E0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EA68EEF-50AE-02C5-F817-F29B0C72AE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B87B6A-4C5B-41A3-A917-6AE3C5518A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2540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105" tIns="45555" rIns="91105" bIns="45555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105" tIns="45555" rIns="91105" bIns="45555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85"/>
            <a:ext cx="2844800" cy="365125"/>
          </a:xfrm>
          <a:prstGeom prst="rect">
            <a:avLst/>
          </a:prstGeom>
        </p:spPr>
        <p:txBody>
          <a:bodyPr vert="horz" lIns="91105" tIns="45555" rIns="91105" bIns="4555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183"/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911183"/>
              <a:t>23/10/2024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85"/>
            <a:ext cx="3860800" cy="365125"/>
          </a:xfrm>
          <a:prstGeom prst="rect">
            <a:avLst/>
          </a:prstGeom>
        </p:spPr>
        <p:txBody>
          <a:bodyPr vert="horz" lIns="91105" tIns="45555" rIns="91105" bIns="4555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183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85"/>
            <a:ext cx="2844800" cy="365125"/>
          </a:xfrm>
          <a:prstGeom prst="rect">
            <a:avLst/>
          </a:prstGeom>
        </p:spPr>
        <p:txBody>
          <a:bodyPr vert="horz" lIns="91105" tIns="45555" rIns="91105" bIns="4555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183"/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911183"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281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defTabSz="91118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692" indent="-341692" algn="l" defTabSz="91118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335" indent="-284750" algn="l" defTabSz="91118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8982" indent="-227795" algn="l" defTabSz="91118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4558" indent="-227795" algn="l" defTabSz="91118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0160" indent="-227795" algn="l" defTabSz="91118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5752" indent="-227795" algn="l" defTabSz="9111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1344" indent="-227795" algn="l" defTabSz="9111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6935" indent="-227795" algn="l" defTabSz="9111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2528" indent="-227795" algn="l" defTabSz="9111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11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587" algn="l" defTabSz="9111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183" algn="l" defTabSz="9111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6777" algn="l" defTabSz="9111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2365" algn="l" defTabSz="9111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7959" algn="l" defTabSz="9111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3549" algn="l" defTabSz="9111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9131" algn="l" defTabSz="9111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4728" algn="l" defTabSz="9111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6.pn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>
            <a:extLst>
              <a:ext uri="{FF2B5EF4-FFF2-40B4-BE49-F238E27FC236}">
                <a16:creationId xmlns:a16="http://schemas.microsoft.com/office/drawing/2014/main" id="{4F1925F8-E35D-40DC-AB9C-F165BF8F100C}"/>
              </a:ext>
            </a:extLst>
          </p:cNvPr>
          <p:cNvSpPr/>
          <p:nvPr/>
        </p:nvSpPr>
        <p:spPr>
          <a:xfrm>
            <a:off x="-972457" y="3338290"/>
            <a:ext cx="13614400" cy="1010630"/>
          </a:xfrm>
          <a:prstGeom prst="rect">
            <a:avLst/>
          </a:prstGeom>
          <a:solidFill>
            <a:schemeClr val="bg2">
              <a:lumMod val="90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3854DC3-9882-E8DB-A9C7-0D89E44C1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95" y="2158986"/>
            <a:ext cx="12175105" cy="792000"/>
          </a:xfrm>
        </p:spPr>
        <p:txBody>
          <a:bodyPr>
            <a:noAutofit/>
          </a:bodyPr>
          <a:lstStyle/>
          <a:p>
            <a:br>
              <a:rPr lang="it-IT" sz="48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it-IT" sz="3600" dirty="0">
                <a:solidFill>
                  <a:schemeClr val="accent4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L’AMENORREA IPOTALAMICA FUNZIONALE</a:t>
            </a:r>
            <a:endParaRPr lang="it-IT" sz="4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55B7ECE-3B1C-5C30-153A-296FB0D341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95" y="3385850"/>
            <a:ext cx="12175105" cy="937437"/>
          </a:xfrm>
        </p:spPr>
        <p:txBody>
          <a:bodyPr anchor="ctr">
            <a:normAutofit/>
          </a:bodyPr>
          <a:lstStyle/>
          <a:p>
            <a:r>
              <a:rPr lang="it-IT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EZIOPATOGENESI e DIMENSIONE del PROBLEMA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0A54F75-26CD-DFCB-E48C-1C4290737CF4}"/>
              </a:ext>
            </a:extLst>
          </p:cNvPr>
          <p:cNvSpPr txBox="1"/>
          <p:nvPr/>
        </p:nvSpPr>
        <p:spPr>
          <a:xfrm>
            <a:off x="16895" y="4978096"/>
            <a:ext cx="12175105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>
                <a:solidFill>
                  <a:schemeClr val="accent4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Chiara Benedetto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MD, PhD, FRCOG, FCNGOF, FEBCOG, FACOG</a:t>
            </a:r>
            <a:endParaRPr lang="it-IT" i="1" dirty="0">
              <a:solidFill>
                <a:schemeClr val="tx1">
                  <a:lumMod val="50000"/>
                  <a:lumOff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Direttore Ginecologia ed Ostetricia Universitaria </a:t>
            </a:r>
            <a:r>
              <a:rPr lang="it-IT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Ospedale Sant’Anna – Torino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61ADDA1-D7F4-0920-EB20-CF94E809CE7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7261" y="485915"/>
            <a:ext cx="1466491" cy="792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B8660CB-7275-A36C-7A9D-5DFA8C391E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173" y="575915"/>
            <a:ext cx="1602857" cy="6120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7A76B13-D27E-7493-4117-0A88FF7C07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25"/>
          <a:stretch/>
        </p:blipFill>
        <p:spPr>
          <a:xfrm>
            <a:off x="10891343" y="126763"/>
            <a:ext cx="1101698" cy="1221824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8E213E86-BA48-FB07-BEC6-6C9F090B3B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3"/>
          <a:stretch/>
        </p:blipFill>
        <p:spPr bwMode="auto">
          <a:xfrm>
            <a:off x="16895" y="0"/>
            <a:ext cx="2463801" cy="1396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id="{C14E15E5-449B-405E-B2F8-EF679AEA0B93}"/>
              </a:ext>
            </a:extLst>
          </p:cNvPr>
          <p:cNvSpPr/>
          <p:nvPr/>
        </p:nvSpPr>
        <p:spPr>
          <a:xfrm>
            <a:off x="-458086" y="6711660"/>
            <a:ext cx="13614400" cy="1010630"/>
          </a:xfrm>
          <a:prstGeom prst="rect">
            <a:avLst/>
          </a:prstGeom>
          <a:solidFill>
            <a:schemeClr val="accent4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97027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89624D1E-94BD-0175-F30A-CDFF829B2F3C}"/>
              </a:ext>
            </a:extLst>
          </p:cNvPr>
          <p:cNvSpPr/>
          <p:nvPr/>
        </p:nvSpPr>
        <p:spPr>
          <a:xfrm>
            <a:off x="0" y="3894749"/>
            <a:ext cx="12192000" cy="2509184"/>
          </a:xfrm>
          <a:prstGeom prst="rect">
            <a:avLst/>
          </a:prstGeom>
          <a:solidFill>
            <a:srgbClr val="D1D1D1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EB00E32A-6965-4CB2-9D01-BC1408658AF8}"/>
              </a:ext>
            </a:extLst>
          </p:cNvPr>
          <p:cNvSpPr/>
          <p:nvPr/>
        </p:nvSpPr>
        <p:spPr>
          <a:xfrm>
            <a:off x="-711200" y="6568430"/>
            <a:ext cx="13614400" cy="1010630"/>
          </a:xfrm>
          <a:prstGeom prst="rect">
            <a:avLst/>
          </a:prstGeom>
          <a:solidFill>
            <a:srgbClr val="0B76A0">
              <a:alpha val="5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9BD25D9-5F2B-2E52-BE5C-87F302A0BBF1}"/>
              </a:ext>
            </a:extLst>
          </p:cNvPr>
          <p:cNvSpPr txBox="1"/>
          <p:nvPr/>
        </p:nvSpPr>
        <p:spPr>
          <a:xfrm>
            <a:off x="772637" y="6568430"/>
            <a:ext cx="112705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sz="1200" i="1" dirty="0">
                <a:solidFill>
                  <a:schemeClr val="tx1"/>
                </a:solidFill>
                <a:latin typeface="Book Antiqua" panose="02040602050305030304" pitchFamily="18" charset="0"/>
              </a:rPr>
              <a:t>J. F. Lopez-</a:t>
            </a:r>
            <a:r>
              <a:rPr lang="it-IT" sz="1200" i="1" dirty="0" err="1">
                <a:solidFill>
                  <a:schemeClr val="tx1"/>
                </a:solidFill>
                <a:latin typeface="Book Antiqua" panose="02040602050305030304" pitchFamily="18" charset="0"/>
              </a:rPr>
              <a:t>Gre</a:t>
            </a:r>
            <a:r>
              <a:rPr lang="it-IT" sz="1200" i="1" dirty="0">
                <a:solidFill>
                  <a:schemeClr val="tx1"/>
                </a:solidFill>
                <a:latin typeface="Book Antiqua" panose="02040602050305030304" pitchFamily="18" charset="0"/>
              </a:rPr>
              <a:t> et al, JAMA </a:t>
            </a:r>
            <a:r>
              <a:rPr lang="it-IT" sz="1200" i="1" dirty="0" err="1">
                <a:solidFill>
                  <a:schemeClr val="tx1"/>
                </a:solidFill>
                <a:latin typeface="Book Antiqua" panose="02040602050305030304" pitchFamily="18" charset="0"/>
              </a:rPr>
              <a:t>Pediatr</a:t>
            </a:r>
            <a:r>
              <a:rPr lang="it-IT" sz="1200" i="1" dirty="0">
                <a:solidFill>
                  <a:schemeClr val="tx1"/>
                </a:solidFill>
                <a:latin typeface="Book Antiqua" panose="02040602050305030304" pitchFamily="18" charset="0"/>
              </a:rPr>
              <a:t>., 177: 363, 2023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69C10210-092F-FF26-C48D-8AF3D46CD8AC}"/>
              </a:ext>
            </a:extLst>
          </p:cNvPr>
          <p:cNvSpPr txBox="1">
            <a:spLocks/>
          </p:cNvSpPr>
          <p:nvPr/>
        </p:nvSpPr>
        <p:spPr>
          <a:xfrm>
            <a:off x="1217428" y="454066"/>
            <a:ext cx="12192000" cy="1195714"/>
          </a:xfrm>
          <a:prstGeom prst="rect">
            <a:avLst/>
          </a:prstGeom>
        </p:spPr>
        <p:txBody>
          <a:bodyPr/>
          <a:lstStyle>
            <a:lvl1pPr algn="ctr" defTabSz="911183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>
                <a:solidFill>
                  <a:schemeClr val="accent5">
                    <a:lumMod val="75000"/>
                  </a:schemeClr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DISTURBI COMPORTAMENTO ALIMENTARE (DCA) </a:t>
            </a:r>
          </a:p>
          <a:p>
            <a:r>
              <a:rPr lang="it-IT" sz="3200" dirty="0">
                <a:solidFill>
                  <a:schemeClr val="accent5">
                    <a:lumMod val="75000"/>
                  </a:schemeClr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in bambini e adolescenti </a:t>
            </a:r>
            <a:endParaRPr lang="it-IT" sz="2400" dirty="0">
              <a:solidFill>
                <a:schemeClr val="accent5">
                  <a:lumMod val="75000"/>
                </a:schemeClr>
              </a:solidFill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81F8B6C-F224-B414-4F54-8244EBF1F641}"/>
              </a:ext>
            </a:extLst>
          </p:cNvPr>
          <p:cNvSpPr txBox="1"/>
          <p:nvPr/>
        </p:nvSpPr>
        <p:spPr>
          <a:xfrm>
            <a:off x="4263647" y="1646314"/>
            <a:ext cx="975714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it-IT" sz="2200" b="1" dirty="0">
                <a:latin typeface="Book Antiqua" panose="02040602050305030304" pitchFamily="18" charset="0"/>
              </a:rPr>
              <a:t>Review sistematica e Meta-analisi di 32 studi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it-IT" sz="2200" b="1" dirty="0">
                <a:latin typeface="Book Antiqua" panose="02040602050305030304" pitchFamily="18" charset="0"/>
              </a:rPr>
              <a:t>63.181 partecipanti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it-IT" sz="2200" b="1" dirty="0">
                <a:latin typeface="Book Antiqua" panose="02040602050305030304" pitchFamily="18" charset="0"/>
              </a:rPr>
              <a:t>età 6 – 18 anni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it-IT" sz="2200" b="1" dirty="0">
                <a:latin typeface="Book Antiqua" panose="02040602050305030304" pitchFamily="18" charset="0"/>
              </a:rPr>
              <a:t>provenienti da 16 diverse nazioni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it-IT" sz="1400" dirty="0">
                <a:latin typeface="Book Antiqua" panose="02040602050305030304" pitchFamily="18" charset="0"/>
              </a:rPr>
              <a:t>Europa, Cina, India, USA, Medio Oriente, Singapore, Sud Corea</a:t>
            </a:r>
            <a:endParaRPr lang="it-IT" sz="2200" dirty="0">
              <a:latin typeface="Book Antiqua" panose="02040602050305030304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E6B889F-C7CE-492E-A58F-5C50BCCC8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1" y="3927027"/>
            <a:ext cx="1309134" cy="3009900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9CDAFCA-96FC-44B3-90CA-A7563DB1E80F}"/>
              </a:ext>
            </a:extLst>
          </p:cNvPr>
          <p:cNvSpPr txBox="1"/>
          <p:nvPr/>
        </p:nvSpPr>
        <p:spPr>
          <a:xfrm>
            <a:off x="2660648" y="3894749"/>
            <a:ext cx="9842501" cy="834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it-IT" sz="2800" b="1" dirty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PREVALENZA</a:t>
            </a:r>
            <a:r>
              <a:rPr lang="it-IT" sz="2600" b="1" dirty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 dei Disturbi del Comportamento Alimentare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712875DA-1E5B-4D95-9164-6E8EB4144BAF}"/>
              </a:ext>
            </a:extLst>
          </p:cNvPr>
          <p:cNvSpPr/>
          <p:nvPr/>
        </p:nvSpPr>
        <p:spPr>
          <a:xfrm>
            <a:off x="4265428" y="4596994"/>
            <a:ext cx="6096000" cy="1496372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3200" b="1" dirty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30%</a:t>
            </a:r>
            <a:r>
              <a:rPr lang="it-IT" sz="3200" dirty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 nelle </a:t>
            </a:r>
            <a:r>
              <a:rPr lang="it-IT" sz="3200" b="1" dirty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FEMMINE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3200" b="1" dirty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18%</a:t>
            </a:r>
            <a:r>
              <a:rPr lang="it-IT" sz="3200" dirty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 nei </a:t>
            </a:r>
            <a:r>
              <a:rPr lang="it-IT" sz="3200" b="1" dirty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maschi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9EA78AE7-6F96-4D28-8D81-632D7CB99523}"/>
              </a:ext>
            </a:extLst>
          </p:cNvPr>
          <p:cNvSpPr/>
          <p:nvPr/>
        </p:nvSpPr>
        <p:spPr>
          <a:xfrm>
            <a:off x="4518837" y="2381692"/>
            <a:ext cx="542261" cy="1348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BE642AB-8384-45D7-88AD-F72AE954C7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6" r="60000"/>
          <a:stretch/>
        </p:blipFill>
        <p:spPr>
          <a:xfrm>
            <a:off x="0" y="0"/>
            <a:ext cx="2434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70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CE3A6F9E-9125-5F39-E665-4F6719B51CEE}"/>
              </a:ext>
            </a:extLst>
          </p:cNvPr>
          <p:cNvSpPr/>
          <p:nvPr/>
        </p:nvSpPr>
        <p:spPr>
          <a:xfrm>
            <a:off x="0" y="246785"/>
            <a:ext cx="12192000" cy="808808"/>
          </a:xfrm>
          <a:prstGeom prst="rect">
            <a:avLst/>
          </a:prstGeom>
          <a:solidFill>
            <a:srgbClr val="D1D1D1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E16A6D93-67EF-46C7-9732-2C7C4F48A0D9}"/>
              </a:ext>
            </a:extLst>
          </p:cNvPr>
          <p:cNvSpPr/>
          <p:nvPr/>
        </p:nvSpPr>
        <p:spPr>
          <a:xfrm>
            <a:off x="-711200" y="6626486"/>
            <a:ext cx="13614400" cy="1010630"/>
          </a:xfrm>
          <a:prstGeom prst="rect">
            <a:avLst/>
          </a:prstGeom>
          <a:solidFill>
            <a:srgbClr val="0B76A0">
              <a:alpha val="5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9BD25D9-5F2B-2E52-BE5C-87F302A0BBF1}"/>
              </a:ext>
            </a:extLst>
          </p:cNvPr>
          <p:cNvSpPr txBox="1"/>
          <p:nvPr/>
        </p:nvSpPr>
        <p:spPr>
          <a:xfrm>
            <a:off x="-971112" y="6109377"/>
            <a:ext cx="112705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z="1200" i="1" dirty="0">
                <a:solidFill>
                  <a:schemeClr val="tx1"/>
                </a:solidFill>
                <a:latin typeface="Book Antiqua" panose="02040602050305030304" pitchFamily="18" charset="0"/>
              </a:rPr>
              <a:t> 2023</a:t>
            </a:r>
            <a:endParaRPr lang="it-IT" sz="1200" i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69C10210-092F-FF26-C48D-8AF3D46CD8AC}"/>
              </a:ext>
            </a:extLst>
          </p:cNvPr>
          <p:cNvSpPr txBox="1">
            <a:spLocks/>
          </p:cNvSpPr>
          <p:nvPr/>
        </p:nvSpPr>
        <p:spPr>
          <a:xfrm>
            <a:off x="0" y="221203"/>
            <a:ext cx="12192000" cy="761787"/>
          </a:xfrm>
          <a:prstGeom prst="rect">
            <a:avLst/>
          </a:prstGeom>
        </p:spPr>
        <p:txBody>
          <a:bodyPr/>
          <a:lstStyle>
            <a:lvl1pPr algn="ctr" defTabSz="911183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schemeClr val="accent5">
                    <a:lumMod val="75000"/>
                  </a:schemeClr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2019-2023</a:t>
            </a:r>
            <a:r>
              <a:rPr lang="it-IT" sz="4000" dirty="0">
                <a:solidFill>
                  <a:schemeClr val="accent5">
                    <a:lumMod val="75000"/>
                  </a:schemeClr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:</a:t>
            </a:r>
            <a:r>
              <a:rPr lang="it-IT" sz="3200" dirty="0">
                <a:solidFill>
                  <a:schemeClr val="accent5">
                    <a:lumMod val="75000"/>
                  </a:schemeClr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 INCREMENTO dei Disturbi Alimentari in Italia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81F8B6C-F224-B414-4F54-8244EBF1F641}"/>
              </a:ext>
            </a:extLst>
          </p:cNvPr>
          <p:cNvSpPr txBox="1"/>
          <p:nvPr/>
        </p:nvSpPr>
        <p:spPr>
          <a:xfrm>
            <a:off x="184358" y="5661827"/>
            <a:ext cx="873943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700" i="1" dirty="0">
                <a:solidFill>
                  <a:srgbClr val="0B76A0"/>
                </a:solidFill>
                <a:latin typeface="Book Antiqua" panose="02040602050305030304" pitchFamily="18" charset="0"/>
              </a:rPr>
              <a:t>Disturbi alimentari considerati: Anoressia Nervosa (AN), Bulimia e </a:t>
            </a:r>
            <a:r>
              <a:rPr lang="it-IT" sz="1700" i="1" dirty="0" err="1">
                <a:solidFill>
                  <a:srgbClr val="0B76A0"/>
                </a:solidFill>
                <a:latin typeface="Book Antiqua" panose="02040602050305030304" pitchFamily="18" charset="0"/>
              </a:rPr>
              <a:t>Binge-eating</a:t>
            </a:r>
            <a:endParaRPr lang="it-IT" sz="1700" i="1" dirty="0">
              <a:solidFill>
                <a:srgbClr val="0B76A0"/>
              </a:solidFill>
              <a:latin typeface="Book Antiqua" panose="02040602050305030304" pitchFamily="18" charset="0"/>
            </a:endParaRPr>
          </a:p>
          <a:p>
            <a:pPr algn="ctr"/>
            <a:r>
              <a:rPr lang="it-IT" sz="1700" i="1" dirty="0">
                <a:solidFill>
                  <a:srgbClr val="0B76A0"/>
                </a:solidFill>
                <a:latin typeface="Book Antiqua" panose="02040602050305030304" pitchFamily="18" charset="0"/>
              </a:rPr>
              <a:t>spesso in sovrapposizione, con frequente passaggio dagli uni agli altri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0795389-2451-B3BC-08E3-D09BF527D2D0}"/>
              </a:ext>
            </a:extLst>
          </p:cNvPr>
          <p:cNvSpPr txBox="1"/>
          <p:nvPr/>
        </p:nvSpPr>
        <p:spPr>
          <a:xfrm>
            <a:off x="8529596" y="2163759"/>
            <a:ext cx="37974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600" b="1" dirty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20% &lt; 14 aa</a:t>
            </a:r>
          </a:p>
        </p:txBody>
      </p:sp>
      <p:graphicFrame>
        <p:nvGraphicFramePr>
          <p:cNvPr id="13" name="Grafico 12">
            <a:extLst>
              <a:ext uri="{FF2B5EF4-FFF2-40B4-BE49-F238E27FC236}">
                <a16:creationId xmlns:a16="http://schemas.microsoft.com/office/drawing/2014/main" id="{4899D8D5-36AE-CDEF-A622-DB8CD3E6F4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842241"/>
              </p:ext>
            </p:extLst>
          </p:nvPr>
        </p:nvGraphicFramePr>
        <p:xfrm>
          <a:off x="1287951" y="1940639"/>
          <a:ext cx="5989053" cy="3597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AFF0E82-64A7-494D-BB9A-18A54B59F3D3}"/>
              </a:ext>
            </a:extLst>
          </p:cNvPr>
          <p:cNvSpPr txBox="1"/>
          <p:nvPr/>
        </p:nvSpPr>
        <p:spPr>
          <a:xfrm>
            <a:off x="645201" y="1734453"/>
            <a:ext cx="5735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n.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C2BE95F-ACDE-4B8F-8D29-69CA91D9599F}"/>
              </a:ext>
            </a:extLst>
          </p:cNvPr>
          <p:cNvSpPr txBox="1"/>
          <p:nvPr/>
        </p:nvSpPr>
        <p:spPr>
          <a:xfrm>
            <a:off x="7298475" y="4819743"/>
            <a:ext cx="9440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Anni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56C63FE-ED1F-4B72-A457-3ED4FF38F4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147" y="4925839"/>
            <a:ext cx="1238656" cy="121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964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BF10D2F5-08F7-2284-7BB5-A509BE811F5F}"/>
              </a:ext>
            </a:extLst>
          </p:cNvPr>
          <p:cNvSpPr/>
          <p:nvPr/>
        </p:nvSpPr>
        <p:spPr>
          <a:xfrm>
            <a:off x="0" y="2671004"/>
            <a:ext cx="12192000" cy="3280146"/>
          </a:xfrm>
          <a:prstGeom prst="rect">
            <a:avLst/>
          </a:prstGeom>
          <a:solidFill>
            <a:srgbClr val="D1D1D1">
              <a:alpha val="5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554B98EC-B217-40C4-6245-608A4AD77DEA}"/>
              </a:ext>
            </a:extLst>
          </p:cNvPr>
          <p:cNvSpPr/>
          <p:nvPr/>
        </p:nvSpPr>
        <p:spPr>
          <a:xfrm>
            <a:off x="-711200" y="6568430"/>
            <a:ext cx="13614400" cy="1010630"/>
          </a:xfrm>
          <a:prstGeom prst="rect">
            <a:avLst/>
          </a:prstGeom>
          <a:solidFill>
            <a:srgbClr val="0B76A0">
              <a:alpha val="5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A628BF6-B707-437B-871B-3519F5866D2B}"/>
              </a:ext>
            </a:extLst>
          </p:cNvPr>
          <p:cNvSpPr txBox="1"/>
          <p:nvPr/>
        </p:nvSpPr>
        <p:spPr>
          <a:xfrm>
            <a:off x="756388" y="3597054"/>
            <a:ext cx="101134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it-IT" sz="2800" dirty="0">
                <a:latin typeface="Book Antiqua" panose="02040602050305030304" pitchFamily="18" charset="0"/>
              </a:rPr>
              <a:t>significativo </a:t>
            </a:r>
            <a:r>
              <a:rPr lang="it-IT" sz="2800" b="1" dirty="0">
                <a:solidFill>
                  <a:srgbClr val="0B76A0"/>
                </a:solidFill>
                <a:latin typeface="Book Antiqua" panose="02040602050305030304" pitchFamily="18" charset="0"/>
              </a:rPr>
              <a:t>aumento</a:t>
            </a:r>
            <a:r>
              <a:rPr lang="it-IT" sz="2800" dirty="0">
                <a:latin typeface="Book Antiqua" panose="02040602050305030304" pitchFamily="18" charset="0"/>
              </a:rPr>
              <a:t> del numero e della gravità dei casi di </a:t>
            </a:r>
            <a:r>
              <a:rPr lang="it-IT" sz="2800" b="1" dirty="0">
                <a:solidFill>
                  <a:srgbClr val="0B76A0"/>
                </a:solidFill>
                <a:latin typeface="Book Antiqua" panose="02040602050305030304" pitchFamily="18" charset="0"/>
              </a:rPr>
              <a:t>anoressia nervosa</a:t>
            </a:r>
          </a:p>
          <a:p>
            <a:pPr marL="457200" indent="-457200" algn="just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it-IT" sz="2800" dirty="0">
              <a:latin typeface="Book Antiqua" panose="02040602050305030304" pitchFamily="18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9FA1B20-0992-F5BB-F1C9-34D6898B929D}"/>
              </a:ext>
            </a:extLst>
          </p:cNvPr>
          <p:cNvSpPr txBox="1">
            <a:spLocks/>
          </p:cNvSpPr>
          <p:nvPr/>
        </p:nvSpPr>
        <p:spPr>
          <a:xfrm>
            <a:off x="756388" y="603897"/>
            <a:ext cx="981776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defTabSz="685800">
              <a:defRPr sz="3200">
                <a:solidFill>
                  <a:srgbClr val="CC66FF"/>
                </a:solidFill>
                <a:latin typeface="Calibri"/>
              </a:defRPr>
            </a:lvl1pPr>
          </a:lstStyle>
          <a:p>
            <a:pPr algn="just" defTabSz="911183">
              <a:spcBef>
                <a:spcPct val="0"/>
              </a:spcBef>
            </a:pPr>
            <a:r>
              <a:rPr lang="it-IT" sz="3800" dirty="0">
                <a:solidFill>
                  <a:schemeClr val="accent5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Gli effetti della pandemia COVID </a:t>
            </a:r>
          </a:p>
          <a:p>
            <a:pPr algn="just" defTabSz="911183">
              <a:spcBef>
                <a:spcPct val="0"/>
              </a:spcBef>
            </a:pPr>
            <a:r>
              <a:rPr lang="it-IT" sz="3800" dirty="0">
                <a:solidFill>
                  <a:schemeClr val="accent5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sui disturbi alimentari nei giovanissimi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75A0F04-0CFD-0289-7E32-BDBFE222E389}"/>
              </a:ext>
            </a:extLst>
          </p:cNvPr>
          <p:cNvSpPr txBox="1"/>
          <p:nvPr/>
        </p:nvSpPr>
        <p:spPr>
          <a:xfrm>
            <a:off x="5688419" y="6569423"/>
            <a:ext cx="64893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z="1400" i="1" dirty="0">
                <a:solidFill>
                  <a:schemeClr val="tx1"/>
                </a:solidFill>
                <a:latin typeface="Book Antiqua" panose="02040602050305030304" pitchFamily="18" charset="0"/>
              </a:rPr>
              <a:t>S. </a:t>
            </a:r>
            <a:r>
              <a:rPr lang="en-US" sz="1400" i="1" dirty="0" err="1">
                <a:solidFill>
                  <a:schemeClr val="tx1"/>
                </a:solidFill>
                <a:latin typeface="Book Antiqua" panose="02040602050305030304" pitchFamily="18" charset="0"/>
              </a:rPr>
              <a:t>Gilsbach</a:t>
            </a:r>
            <a:r>
              <a:rPr lang="en-US" sz="1400" i="1" dirty="0">
                <a:solidFill>
                  <a:schemeClr val="tx1"/>
                </a:solidFill>
                <a:latin typeface="Book Antiqua" panose="02040602050305030304" pitchFamily="18" charset="0"/>
              </a:rPr>
              <a:t> et al, Child </a:t>
            </a:r>
            <a:r>
              <a:rPr lang="en-US" sz="1400" i="1" dirty="0" err="1">
                <a:solidFill>
                  <a:schemeClr val="tx1"/>
                </a:solidFill>
                <a:latin typeface="Book Antiqua" panose="02040602050305030304" pitchFamily="18" charset="0"/>
              </a:rPr>
              <a:t>Adolesc</a:t>
            </a:r>
            <a:r>
              <a:rPr lang="en-US" sz="1400" i="1" dirty="0">
                <a:solidFill>
                  <a:schemeClr val="tx1"/>
                </a:solidFill>
                <a:latin typeface="Book Antiqua" panose="02040602050305030304" pitchFamily="18" charset="0"/>
              </a:rPr>
              <a:t> Psychiatry Mental Health 16:46, 2022</a:t>
            </a:r>
            <a:endParaRPr lang="it-IT" sz="1400" i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6957882-E721-42E1-AA98-4EF41A6FD6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740" y="153688"/>
            <a:ext cx="2133600" cy="213360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DB4F7EBE-A0D8-F19E-C9D3-DF43E35FD70F}"/>
              </a:ext>
            </a:extLst>
          </p:cNvPr>
          <p:cNvSpPr txBox="1"/>
          <p:nvPr/>
        </p:nvSpPr>
        <p:spPr>
          <a:xfrm>
            <a:off x="756388" y="2838107"/>
            <a:ext cx="7691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it-IT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AGGRAVAMENTO della situazione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160239B-AB53-416F-9008-528995190E4E}"/>
              </a:ext>
            </a:extLst>
          </p:cNvPr>
          <p:cNvSpPr/>
          <p:nvPr/>
        </p:nvSpPr>
        <p:spPr>
          <a:xfrm>
            <a:off x="756388" y="4808316"/>
            <a:ext cx="6918882" cy="6745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it-IT" sz="2800" b="1" dirty="0">
                <a:solidFill>
                  <a:srgbClr val="0B76A0"/>
                </a:solidFill>
                <a:latin typeface="Book Antiqua" panose="02040602050305030304" pitchFamily="18" charset="0"/>
              </a:rPr>
              <a:t>discesa</a:t>
            </a:r>
            <a:r>
              <a:rPr lang="it-IT" sz="2800" dirty="0">
                <a:latin typeface="Book Antiqua" panose="02040602050305030304" pitchFamily="18" charset="0"/>
              </a:rPr>
              <a:t> dell’</a:t>
            </a:r>
            <a:r>
              <a:rPr lang="it-IT" sz="2800" b="1" dirty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età di esordio </a:t>
            </a:r>
            <a:r>
              <a:rPr lang="it-IT" sz="2800" dirty="0">
                <a:latin typeface="Book Antiqua" panose="02040602050305030304" pitchFamily="18" charset="0"/>
              </a:rPr>
              <a:t>ai 13-16 anni</a:t>
            </a:r>
          </a:p>
        </p:txBody>
      </p:sp>
    </p:spTree>
    <p:extLst>
      <p:ext uri="{BB962C8B-B14F-4D97-AF65-F5344CB8AC3E}">
        <p14:creationId xmlns:p14="http://schemas.microsoft.com/office/powerpoint/2010/main" val="874518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F38280E2-78BD-4FD5-B952-265769BDBB51}"/>
              </a:ext>
            </a:extLst>
          </p:cNvPr>
          <p:cNvSpPr/>
          <p:nvPr/>
        </p:nvSpPr>
        <p:spPr>
          <a:xfrm>
            <a:off x="0" y="2254104"/>
            <a:ext cx="12192000" cy="1392864"/>
          </a:xfrm>
          <a:prstGeom prst="rect">
            <a:avLst/>
          </a:prstGeom>
          <a:solidFill>
            <a:srgbClr val="D1D1D1">
              <a:alpha val="5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554B98EC-B217-40C4-6245-608A4AD77DEA}"/>
              </a:ext>
            </a:extLst>
          </p:cNvPr>
          <p:cNvSpPr/>
          <p:nvPr/>
        </p:nvSpPr>
        <p:spPr>
          <a:xfrm>
            <a:off x="-711200" y="6568430"/>
            <a:ext cx="13614400" cy="1010630"/>
          </a:xfrm>
          <a:prstGeom prst="rect">
            <a:avLst/>
          </a:prstGeom>
          <a:solidFill>
            <a:srgbClr val="0B76A0">
              <a:alpha val="5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75A0F04-0CFD-0289-7E32-BDBFE222E389}"/>
              </a:ext>
            </a:extLst>
          </p:cNvPr>
          <p:cNvSpPr txBox="1"/>
          <p:nvPr/>
        </p:nvSpPr>
        <p:spPr>
          <a:xfrm>
            <a:off x="836424" y="6550223"/>
            <a:ext cx="112705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z="1400" i="1" dirty="0" err="1">
                <a:solidFill>
                  <a:schemeClr val="tx1"/>
                </a:solidFill>
                <a:latin typeface="Book Antiqua" panose="02040602050305030304" pitchFamily="18" charset="0"/>
              </a:rPr>
              <a:t>Mento</a:t>
            </a:r>
            <a:r>
              <a:rPr lang="en-US" sz="1400" i="1" dirty="0">
                <a:solidFill>
                  <a:schemeClr val="tx1"/>
                </a:solidFill>
                <a:latin typeface="Book Antiqua" panose="02040602050305030304" pitchFamily="18" charset="0"/>
              </a:rPr>
              <a:t>, 2021; </a:t>
            </a:r>
            <a:r>
              <a:rPr lang="en-US" sz="1400" i="1" dirty="0" err="1">
                <a:solidFill>
                  <a:schemeClr val="tx1"/>
                </a:solidFill>
                <a:latin typeface="Book Antiqua" panose="02040602050305030304" pitchFamily="18" charset="0"/>
              </a:rPr>
              <a:t>Mannino</a:t>
            </a:r>
            <a:r>
              <a:rPr lang="en-US" sz="1400" i="1" dirty="0">
                <a:solidFill>
                  <a:schemeClr val="tx1"/>
                </a:solidFill>
                <a:latin typeface="Book Antiqua" panose="02040602050305030304" pitchFamily="18" charset="0"/>
              </a:rPr>
              <a:t>, 2021; </a:t>
            </a:r>
            <a:r>
              <a:rPr lang="en-US" sz="1400" i="1" dirty="0" err="1">
                <a:solidFill>
                  <a:schemeClr val="tx1"/>
                </a:solidFill>
                <a:latin typeface="Book Antiqua" panose="02040602050305030304" pitchFamily="18" charset="0"/>
              </a:rPr>
              <a:t>Miniati</a:t>
            </a:r>
            <a:r>
              <a:rPr lang="en-US" sz="1400" i="1" dirty="0">
                <a:solidFill>
                  <a:schemeClr val="tx1"/>
                </a:solidFill>
                <a:latin typeface="Book Antiqua" panose="02040602050305030304" pitchFamily="18" charset="0"/>
              </a:rPr>
              <a:t> 2021; </a:t>
            </a:r>
            <a:r>
              <a:rPr lang="en-US" sz="1400" i="1" dirty="0" err="1">
                <a:solidFill>
                  <a:schemeClr val="tx1"/>
                </a:solidFill>
                <a:latin typeface="Book Antiqua" panose="02040602050305030304" pitchFamily="18" charset="0"/>
              </a:rPr>
              <a:t>Logrieco</a:t>
            </a:r>
            <a:r>
              <a:rPr lang="en-US" sz="1400" i="1" dirty="0">
                <a:solidFill>
                  <a:schemeClr val="tx1"/>
                </a:solidFill>
                <a:latin typeface="Book Antiqua" panose="02040602050305030304" pitchFamily="18" charset="0"/>
              </a:rPr>
              <a:t>, 2021 ; </a:t>
            </a:r>
            <a:r>
              <a:rPr lang="en-US" sz="1400" i="1" dirty="0" err="1">
                <a:solidFill>
                  <a:schemeClr val="tx1"/>
                </a:solidFill>
                <a:latin typeface="Book Antiqua" panose="02040602050305030304" pitchFamily="18" charset="0"/>
              </a:rPr>
              <a:t>Jiotsa</a:t>
            </a:r>
            <a:r>
              <a:rPr lang="en-US" sz="1400" i="1" dirty="0">
                <a:solidFill>
                  <a:schemeClr val="tx1"/>
                </a:solidFill>
                <a:latin typeface="Book Antiqua" panose="02040602050305030304" pitchFamily="18" charset="0"/>
              </a:rPr>
              <a:t>, 2021; </a:t>
            </a:r>
            <a:r>
              <a:rPr lang="en-US" sz="1400" i="1" dirty="0" err="1">
                <a:solidFill>
                  <a:schemeClr val="tx1"/>
                </a:solidFill>
                <a:latin typeface="Book Antiqua" panose="02040602050305030304" pitchFamily="18" charset="0"/>
              </a:rPr>
              <a:t>Vall-Roqué</a:t>
            </a:r>
            <a:r>
              <a:rPr lang="en-US" sz="1400" i="1" dirty="0">
                <a:solidFill>
                  <a:schemeClr val="tx1"/>
                </a:solidFill>
                <a:latin typeface="Book Antiqua" panose="02040602050305030304" pitchFamily="18" charset="0"/>
              </a:rPr>
              <a:t>, 2021 </a:t>
            </a:r>
            <a:endParaRPr lang="it-IT" sz="1400" i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B3A839FE-1796-0F19-72BF-7B4A645AF785}"/>
              </a:ext>
            </a:extLst>
          </p:cNvPr>
          <p:cNvSpPr/>
          <p:nvPr/>
        </p:nvSpPr>
        <p:spPr>
          <a:xfrm>
            <a:off x="618924" y="1692359"/>
            <a:ext cx="10954151" cy="3085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0B76A0"/>
              </a:buClr>
              <a:buFont typeface="Wingdings" panose="05000000000000000000" pitchFamily="2" charset="2"/>
              <a:buChar char="Ø"/>
              <a:defRPr/>
            </a:pP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Video Pro-Ana</a:t>
            </a:r>
            <a:r>
              <a:rPr lang="it-IT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 </a:t>
            </a:r>
          </a:p>
          <a:p>
            <a:pPr marL="285750" indent="-285750" algn="just">
              <a:lnSpc>
                <a:spcPct val="150000"/>
              </a:lnSpc>
              <a:buClr>
                <a:srgbClr val="0B76A0"/>
              </a:buClr>
              <a:buFont typeface="Wingdings" panose="05000000000000000000" pitchFamily="2" charset="2"/>
              <a:buChar char="Ø"/>
              <a:defRPr/>
            </a:pPr>
            <a:endParaRPr lang="it-IT" sz="2000" i="1" dirty="0">
              <a:solidFill>
                <a:schemeClr val="tx1">
                  <a:lumMod val="65000"/>
                  <a:lumOff val="35000"/>
                </a:schemeClr>
              </a:solidFill>
              <a:latin typeface="Book Antiqua" panose="02040602050305030304" pitchFamily="18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0B76A0"/>
              </a:buClr>
              <a:buFont typeface="Wingdings" panose="05000000000000000000" pitchFamily="2" charset="2"/>
              <a:buChar char="Ø"/>
              <a:defRPr/>
            </a:pPr>
            <a:endParaRPr lang="it-IT" sz="2000" i="1" dirty="0">
              <a:solidFill>
                <a:schemeClr val="tx1">
                  <a:lumMod val="65000"/>
                  <a:lumOff val="35000"/>
                </a:schemeClr>
              </a:solidFill>
              <a:latin typeface="Book Antiqua" panose="02040602050305030304" pitchFamily="18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0B76A0"/>
              </a:buClr>
              <a:buFont typeface="Wingdings" panose="05000000000000000000" pitchFamily="2" charset="2"/>
              <a:buChar char="Ø"/>
              <a:defRPr/>
            </a:pPr>
            <a:endParaRPr lang="it-IT" sz="2000" i="1" dirty="0">
              <a:solidFill>
                <a:schemeClr val="tx1">
                  <a:lumMod val="65000"/>
                  <a:lumOff val="35000"/>
                </a:schemeClr>
              </a:solidFill>
              <a:latin typeface="Book Antiqua" panose="02040602050305030304" pitchFamily="18" charset="0"/>
            </a:endParaRPr>
          </a:p>
          <a:p>
            <a:pPr marL="285750" indent="-285750" algn="just">
              <a:lnSpc>
                <a:spcPct val="200000"/>
              </a:lnSpc>
              <a:buClr>
                <a:srgbClr val="0B76A0"/>
              </a:buClr>
              <a:buFont typeface="Wingdings" panose="05000000000000000000" pitchFamily="2" charset="2"/>
              <a:buChar char="Ø"/>
              <a:defRPr/>
            </a:pP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Immagini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 di “celebrità” magrissime</a:t>
            </a:r>
          </a:p>
          <a:p>
            <a:pPr marL="285750" indent="-285750" algn="just">
              <a:lnSpc>
                <a:spcPct val="200000"/>
              </a:lnSpc>
              <a:buClr>
                <a:srgbClr val="0B76A0"/>
              </a:buClr>
              <a:buFont typeface="Wingdings" panose="05000000000000000000" pitchFamily="2" charset="2"/>
              <a:buChar char="Ø"/>
              <a:defRPr/>
            </a:pP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Comparazione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 tra pari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AA842D9-565C-D628-B1FD-A2B499FDDC5D}"/>
              </a:ext>
            </a:extLst>
          </p:cNvPr>
          <p:cNvSpPr txBox="1"/>
          <p:nvPr/>
        </p:nvSpPr>
        <p:spPr>
          <a:xfrm>
            <a:off x="-52138" y="708382"/>
            <a:ext cx="122962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1183">
              <a:spcBef>
                <a:spcPct val="0"/>
              </a:spcBef>
              <a:defRPr/>
            </a:pPr>
            <a:r>
              <a:rPr lang="it-IT" sz="2300" dirty="0">
                <a:solidFill>
                  <a:schemeClr val="accent5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Possibile CONCAUSA aggravamento: più ampio e frequente accesso ai SOCIAL MEDIA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9752DEFF-734E-8659-2721-46493F757000}"/>
              </a:ext>
            </a:extLst>
          </p:cNvPr>
          <p:cNvSpPr/>
          <p:nvPr/>
        </p:nvSpPr>
        <p:spPr>
          <a:xfrm>
            <a:off x="0" y="5440629"/>
            <a:ext cx="12192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…possono determinare insoddisfazione per il proprio fisico e spinta alla magrezza </a:t>
            </a:r>
          </a:p>
          <a:p>
            <a:pPr algn="ctr">
              <a:defRPr/>
            </a:pPr>
            <a:r>
              <a:rPr lang="it-IT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 ai disordini del comportamento alimentare sino all’Anoressia 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195F360B-E9F2-F937-5C71-074C58BD78BC}"/>
              </a:ext>
            </a:extLst>
          </p:cNvPr>
          <p:cNvSpPr/>
          <p:nvPr/>
        </p:nvSpPr>
        <p:spPr>
          <a:xfrm>
            <a:off x="-711200" y="-295988"/>
            <a:ext cx="13614400" cy="461665"/>
          </a:xfrm>
          <a:prstGeom prst="rect">
            <a:avLst/>
          </a:prstGeom>
          <a:solidFill>
            <a:srgbClr val="0B76A0">
              <a:alpha val="5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452B3C96-554D-44B1-A0AA-7339CC89DB71}"/>
              </a:ext>
            </a:extLst>
          </p:cNvPr>
          <p:cNvSpPr/>
          <p:nvPr/>
        </p:nvSpPr>
        <p:spPr>
          <a:xfrm>
            <a:off x="921488" y="2258472"/>
            <a:ext cx="10136372" cy="1297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B76A0"/>
              </a:buClr>
              <a:defRPr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MOVIMENTO PRO-ANA promosso esclusivamente in uno spazio virtuale, che ha come obiettivo l’assidua ricerca di raggiungere un target di peso molto basso, percepito come l’unica modalità di conseguimento della perfezione e dell’eccellenza sia corporea che spirituale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7ACC10A-1BAD-46C4-B382-42EE13651C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614" y="3062044"/>
            <a:ext cx="1404491" cy="185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600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31">
            <a:extLst>
              <a:ext uri="{FF2B5EF4-FFF2-40B4-BE49-F238E27FC236}">
                <a16:creationId xmlns:a16="http://schemas.microsoft.com/office/drawing/2014/main" id="{49ED7F34-B5CF-4C5F-8DA5-B4AB73555CE2}"/>
              </a:ext>
            </a:extLst>
          </p:cNvPr>
          <p:cNvSpPr/>
          <p:nvPr/>
        </p:nvSpPr>
        <p:spPr>
          <a:xfrm>
            <a:off x="-334080" y="3205386"/>
            <a:ext cx="12869179" cy="3269842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946888F3-D3EE-7A6B-FE71-A016A2951F50}"/>
              </a:ext>
            </a:extLst>
          </p:cNvPr>
          <p:cNvSpPr/>
          <p:nvPr/>
        </p:nvSpPr>
        <p:spPr>
          <a:xfrm>
            <a:off x="-711200" y="6568430"/>
            <a:ext cx="13614400" cy="1010630"/>
          </a:xfrm>
          <a:prstGeom prst="rect">
            <a:avLst/>
          </a:prstGeom>
          <a:solidFill>
            <a:srgbClr val="0B76A0">
              <a:alpha val="5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Rettangolo 31">
            <a:extLst>
              <a:ext uri="{FF2B5EF4-FFF2-40B4-BE49-F238E27FC236}">
                <a16:creationId xmlns:a16="http://schemas.microsoft.com/office/drawing/2014/main" id="{17965914-83CF-ECBF-37F2-010F6CBF1CE0}"/>
              </a:ext>
            </a:extLst>
          </p:cNvPr>
          <p:cNvSpPr/>
          <p:nvPr/>
        </p:nvSpPr>
        <p:spPr>
          <a:xfrm>
            <a:off x="-435429" y="1321026"/>
            <a:ext cx="12869179" cy="1815881"/>
          </a:xfrm>
          <a:prstGeom prst="rect">
            <a:avLst/>
          </a:prstGeom>
          <a:solidFill>
            <a:srgbClr val="D1D1D1">
              <a:alpha val="58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1574CA0-D086-B48F-FBA6-0B8B2F5AA5FF}"/>
              </a:ext>
            </a:extLst>
          </p:cNvPr>
          <p:cNvSpPr txBox="1"/>
          <p:nvPr/>
        </p:nvSpPr>
        <p:spPr>
          <a:xfrm>
            <a:off x="608634" y="3328822"/>
            <a:ext cx="10965712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sng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r>
              <a:rPr lang="it-IT" sz="2400" u="none" dirty="0">
                <a:solidFill>
                  <a:srgbClr val="5AC8F4"/>
                </a:solidFill>
                <a:latin typeface="Book Antiqua" panose="02040602050305030304" pitchFamily="18" charset="0"/>
              </a:rPr>
              <a:t>In adolescenti canadesi &lt; 15 anni affetti da Anoressia Nervosa…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0091ABC-B0DE-7352-454D-2B04E8086FDE}"/>
              </a:ext>
            </a:extLst>
          </p:cNvPr>
          <p:cNvSpPr txBox="1">
            <a:spLocks/>
          </p:cNvSpPr>
          <p:nvPr/>
        </p:nvSpPr>
        <p:spPr>
          <a:xfrm>
            <a:off x="0" y="541124"/>
            <a:ext cx="12201020" cy="793416"/>
          </a:xfrm>
          <a:prstGeom prst="rect">
            <a:avLst/>
          </a:prstGeom>
        </p:spPr>
        <p:txBody>
          <a:bodyPr/>
          <a:lstStyle>
            <a:lvl1pPr algn="ctr" defTabSz="911183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>
                <a:solidFill>
                  <a:schemeClr val="accent5">
                    <a:lumMod val="75000"/>
                  </a:schemeClr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MORTALITÀ per Disturbi del Comportamento Alimentare</a:t>
            </a:r>
            <a:endParaRPr lang="it-IT" sz="3200" dirty="0">
              <a:solidFill>
                <a:schemeClr val="accent5">
                  <a:lumMod val="75000"/>
                </a:schemeClr>
              </a:solidFill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52B3624-03C8-6007-BFBC-13F6388B39DB}"/>
              </a:ext>
            </a:extLst>
          </p:cNvPr>
          <p:cNvSpPr txBox="1"/>
          <p:nvPr/>
        </p:nvSpPr>
        <p:spPr>
          <a:xfrm>
            <a:off x="608634" y="4704133"/>
            <a:ext cx="10965712" cy="590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sng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pPr marL="457200" indent="-457200">
              <a:lnSpc>
                <a:spcPct val="150000"/>
              </a:lnSpc>
              <a:buClr>
                <a:srgbClr val="5AC8F4"/>
              </a:buClr>
              <a:buFont typeface="Wingdings" panose="05000000000000000000" pitchFamily="2" charset="2"/>
              <a:buChar char="Ø"/>
            </a:pPr>
            <a:r>
              <a:rPr lang="it-IT" sz="2400" b="1" u="none" dirty="0">
                <a:solidFill>
                  <a:schemeClr val="bg1"/>
                </a:solidFill>
                <a:latin typeface="Book Antiqua" panose="02040602050305030304" pitchFamily="18" charset="0"/>
              </a:rPr>
              <a:t>20% suicidio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A99BC0B-600A-F6F2-469B-107F26B832E9}"/>
              </a:ext>
            </a:extLst>
          </p:cNvPr>
          <p:cNvSpPr txBox="1"/>
          <p:nvPr/>
        </p:nvSpPr>
        <p:spPr>
          <a:xfrm>
            <a:off x="608634" y="1550457"/>
            <a:ext cx="11680886" cy="13394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latin typeface="Book Antiqua" panose="02040602050305030304" pitchFamily="18" charset="0"/>
              </a:rPr>
              <a:t>Nel 2023 in Italia</a:t>
            </a:r>
          </a:p>
          <a:p>
            <a:pPr marL="457200" indent="-457200">
              <a:lnSpc>
                <a:spcPct val="150000"/>
              </a:lnSpc>
              <a:buClr>
                <a:srgbClr val="0B76A0"/>
              </a:buClr>
              <a:buFont typeface="Wingdings" panose="05000000000000000000" pitchFamily="2" charset="2"/>
              <a:buChar char="Ø"/>
            </a:pPr>
            <a:r>
              <a:rPr lang="it-IT" sz="2000" b="1" dirty="0">
                <a:latin typeface="Book Antiqua" panose="02040602050305030304" pitchFamily="18" charset="0"/>
              </a:rPr>
              <a:t>3.780 DECESSI </a:t>
            </a:r>
            <a:r>
              <a:rPr lang="it-IT" sz="2000" dirty="0">
                <a:latin typeface="Book Antiqua" panose="02040602050305030304" pitchFamily="18" charset="0"/>
              </a:rPr>
              <a:t>per malattie legate ai disturbi del comportamento alimentare</a:t>
            </a:r>
          </a:p>
          <a:p>
            <a:pPr marL="457200" indent="-457200">
              <a:lnSpc>
                <a:spcPct val="150000"/>
              </a:lnSpc>
              <a:buClr>
                <a:srgbClr val="0B76A0"/>
              </a:buClr>
              <a:buFont typeface="Wingdings" panose="05000000000000000000" pitchFamily="2" charset="2"/>
              <a:buChar char="Ø"/>
            </a:pPr>
            <a:r>
              <a:rPr lang="it-IT" sz="2000" b="1" dirty="0">
                <a:latin typeface="Book Antiqua" panose="02040602050305030304" pitchFamily="18" charset="0"/>
              </a:rPr>
              <a:t>SECONDA CAUSA di MORTE tra gli ADOLESCENTI dopo gli incidenti stradali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BCC4B95-E48C-D21F-73A6-FA9783D2B064}"/>
              </a:ext>
            </a:extLst>
          </p:cNvPr>
          <p:cNvSpPr txBox="1"/>
          <p:nvPr/>
        </p:nvSpPr>
        <p:spPr>
          <a:xfrm>
            <a:off x="1226288" y="6550223"/>
            <a:ext cx="109657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800"/>
              </a:spcAft>
            </a:pPr>
            <a:r>
              <a:rPr lang="es-ES" sz="1400" i="1" dirty="0">
                <a:latin typeface="Book Antiqua" panose="02040602050305030304" pitchFamily="18" charset="0"/>
              </a:rPr>
              <a:t>AE van Eeden et al, Curr Opin Psychiatry 34: 515, </a:t>
            </a:r>
            <a:r>
              <a:rPr lang="it-IT" sz="1400" i="1" dirty="0">
                <a:latin typeface="Book Antiqua" panose="02040602050305030304" pitchFamily="18" charset="0"/>
              </a:rPr>
              <a:t>2021</a:t>
            </a:r>
            <a:endParaRPr lang="es-ES" sz="1400" i="1" dirty="0">
              <a:latin typeface="Book Antiqua" panose="02040602050305030304" pitchFamily="18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5C26DAC4-B7AE-4D69-B91B-FB1C258DD7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349" y="1472258"/>
            <a:ext cx="1419225" cy="1390650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FF3536F-259C-410E-B1E2-55AAB8AC7516}"/>
              </a:ext>
            </a:extLst>
          </p:cNvPr>
          <p:cNvSpPr txBox="1"/>
          <p:nvPr/>
        </p:nvSpPr>
        <p:spPr>
          <a:xfrm>
            <a:off x="261302" y="2878115"/>
            <a:ext cx="112705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z="1200" i="1" dirty="0">
                <a:solidFill>
                  <a:schemeClr val="tx1"/>
                </a:solidFill>
                <a:latin typeface="Book Antiqua" panose="02040602050305030304" pitchFamily="18" charset="0"/>
              </a:rPr>
              <a:t> 2024</a:t>
            </a:r>
            <a:endParaRPr lang="it-IT" sz="1200" i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3EC9F649-7C21-4E19-ACA9-4EDB29B837F3}"/>
              </a:ext>
            </a:extLst>
          </p:cNvPr>
          <p:cNvSpPr/>
          <p:nvPr/>
        </p:nvSpPr>
        <p:spPr>
          <a:xfrm>
            <a:off x="608634" y="5449540"/>
            <a:ext cx="108381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5AC8F4"/>
              </a:buClr>
              <a:buFont typeface="Wingdings" panose="05000000000000000000" pitchFamily="2" charset="2"/>
              <a:buChar char="Ø"/>
            </a:pPr>
            <a:r>
              <a:rPr lang="it-IT" sz="2400" b="1" dirty="0">
                <a:solidFill>
                  <a:schemeClr val="bg1"/>
                </a:solidFill>
                <a:latin typeface="Book Antiqua" panose="02040602050305030304" pitchFamily="18" charset="0"/>
              </a:rPr>
              <a:t>80% complicanze </a:t>
            </a:r>
            <a:r>
              <a:rPr lang="it-IT" sz="2400" dirty="0">
                <a:solidFill>
                  <a:schemeClr val="bg1"/>
                </a:solidFill>
                <a:latin typeface="Book Antiqua" panose="02040602050305030304" pitchFamily="18" charset="0"/>
              </a:rPr>
              <a:t>mediche </a:t>
            </a:r>
            <a:r>
              <a:rPr lang="it-IT" sz="2400" b="1" dirty="0">
                <a:solidFill>
                  <a:schemeClr val="bg1"/>
                </a:solidFill>
                <a:latin typeface="Book Antiqua" panose="02040602050305030304" pitchFamily="18" charset="0"/>
              </a:rPr>
              <a:t>acute</a:t>
            </a:r>
            <a:r>
              <a:rPr lang="it-IT" sz="2400" dirty="0">
                <a:solidFill>
                  <a:schemeClr val="bg1"/>
                </a:solidFill>
                <a:latin typeface="Book Antiqua" panose="02040602050305030304" pitchFamily="18" charset="0"/>
              </a:rPr>
              <a:t> e </a:t>
            </a:r>
            <a:r>
              <a:rPr lang="it-IT" sz="2400" b="1" dirty="0">
                <a:solidFill>
                  <a:schemeClr val="bg1"/>
                </a:solidFill>
                <a:latin typeface="Book Antiqua" panose="02040602050305030304" pitchFamily="18" charset="0"/>
              </a:rPr>
              <a:t>croniche</a:t>
            </a:r>
            <a:r>
              <a:rPr lang="it-IT" sz="2400" dirty="0">
                <a:solidFill>
                  <a:schemeClr val="bg1"/>
                </a:solidFill>
                <a:latin typeface="Book Antiqua" panose="02040602050305030304" pitchFamily="18" charset="0"/>
              </a:rPr>
              <a:t>: infezioni, deplezione di proteine e alterazioni elettrolitiche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BCDD9DE0-4C44-4962-8D2B-C87964AAF3AC}"/>
              </a:ext>
            </a:extLst>
          </p:cNvPr>
          <p:cNvSpPr/>
          <p:nvPr/>
        </p:nvSpPr>
        <p:spPr>
          <a:xfrm>
            <a:off x="617654" y="4325988"/>
            <a:ext cx="970137" cy="4668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>
                <a:solidFill>
                  <a:schemeClr val="bg1"/>
                </a:solidFill>
                <a:latin typeface="Book Antiqua" panose="02040602050305030304" pitchFamily="18" charset="0"/>
              </a:rPr>
              <a:t>CAUSE</a:t>
            </a:r>
            <a:endParaRPr lang="it-IT" sz="20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B5138DAF-B1A9-4A5E-9957-10402A17EA30}"/>
              </a:ext>
            </a:extLst>
          </p:cNvPr>
          <p:cNvSpPr/>
          <p:nvPr/>
        </p:nvSpPr>
        <p:spPr>
          <a:xfrm>
            <a:off x="608634" y="3855219"/>
            <a:ext cx="98341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Book Antiqua" panose="02040602050305030304" pitchFamily="18" charset="0"/>
              </a:rPr>
              <a:t>MORTALITA’ 5-10 volte superiore </a:t>
            </a:r>
            <a:r>
              <a:rPr lang="it-IT" sz="2400" dirty="0">
                <a:solidFill>
                  <a:schemeClr val="bg1"/>
                </a:solidFill>
                <a:latin typeface="Book Antiqua" panose="02040602050305030304" pitchFamily="18" charset="0"/>
              </a:rPr>
              <a:t>rispetto a quella dei coetanei</a:t>
            </a:r>
          </a:p>
        </p:txBody>
      </p:sp>
    </p:spTree>
    <p:extLst>
      <p:ext uri="{BB962C8B-B14F-4D97-AF65-F5344CB8AC3E}">
        <p14:creationId xmlns:p14="http://schemas.microsoft.com/office/powerpoint/2010/main" val="1703828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C4E4E9F5-BF8D-4E03-AFDB-1C12FC395CFB}"/>
              </a:ext>
            </a:extLst>
          </p:cNvPr>
          <p:cNvSpPr/>
          <p:nvPr/>
        </p:nvSpPr>
        <p:spPr>
          <a:xfrm>
            <a:off x="0" y="740229"/>
            <a:ext cx="12192000" cy="5538581"/>
          </a:xfrm>
          <a:prstGeom prst="rect">
            <a:avLst/>
          </a:prstGeom>
          <a:solidFill>
            <a:srgbClr val="D1D1D1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1D16296-0055-B942-24A6-31F458D4A19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187" t="24988" r="23125" b="6367"/>
          <a:stretch/>
        </p:blipFill>
        <p:spPr>
          <a:xfrm rot="5400000">
            <a:off x="2600794" y="1028589"/>
            <a:ext cx="6990412" cy="493323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871FCB3-4F6B-49DA-A121-3CBCB17708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913" y="4548636"/>
            <a:ext cx="1419225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678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707E4025-F520-4278-9A72-2CB3ECD49C7E}"/>
              </a:ext>
            </a:extLst>
          </p:cNvPr>
          <p:cNvSpPr/>
          <p:nvPr/>
        </p:nvSpPr>
        <p:spPr>
          <a:xfrm>
            <a:off x="-458086" y="6581034"/>
            <a:ext cx="13614400" cy="1010630"/>
          </a:xfrm>
          <a:prstGeom prst="rect">
            <a:avLst/>
          </a:prstGeom>
          <a:solidFill>
            <a:schemeClr val="accent4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DC4C9937-A7E7-4239-B480-79A504325B77}"/>
              </a:ext>
            </a:extLst>
          </p:cNvPr>
          <p:cNvSpPr/>
          <p:nvPr/>
        </p:nvSpPr>
        <p:spPr>
          <a:xfrm>
            <a:off x="0" y="859465"/>
            <a:ext cx="12192001" cy="73866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it-IT" sz="4200" dirty="0">
                <a:solidFill>
                  <a:schemeClr val="accent4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AMENORREA IPOTALAMICA FUNZIONALE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E724A2B-9F3D-4A88-8009-0CDE533B5A83}"/>
              </a:ext>
            </a:extLst>
          </p:cNvPr>
          <p:cNvSpPr txBox="1"/>
          <p:nvPr/>
        </p:nvSpPr>
        <p:spPr>
          <a:xfrm>
            <a:off x="499914" y="3842824"/>
            <a:ext cx="11538857" cy="1671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3600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it-IT" sz="3600" dirty="0">
                <a:latin typeface="Book Antiqua" panose="02040602050305030304" pitchFamily="18" charset="0"/>
              </a:rPr>
              <a:t>Responsabile di ~ </a:t>
            </a:r>
            <a:r>
              <a:rPr lang="it-IT" sz="3600" b="1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</a:rPr>
              <a:t>3%</a:t>
            </a:r>
            <a:r>
              <a:rPr lang="it-IT" sz="3600" dirty="0">
                <a:latin typeface="Book Antiqua" panose="02040602050305030304" pitchFamily="18" charset="0"/>
              </a:rPr>
              <a:t> amenorree </a:t>
            </a:r>
            <a:r>
              <a:rPr lang="it-IT" sz="3600" b="1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</a:rPr>
              <a:t>PRIMARIE</a:t>
            </a:r>
            <a:r>
              <a:rPr lang="it-IT" sz="3600" dirty="0">
                <a:latin typeface="Book Antiqua" panose="0204060205030503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it-IT" sz="3600" dirty="0">
                <a:latin typeface="Book Antiqua" panose="02040602050305030304" pitchFamily="18" charset="0"/>
              </a:rPr>
              <a:t>                                 ~ </a:t>
            </a:r>
            <a:r>
              <a:rPr lang="it-IT" sz="3600" b="1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</a:rPr>
              <a:t>25-35%</a:t>
            </a:r>
            <a:r>
              <a:rPr lang="it-IT" sz="3600" dirty="0">
                <a:latin typeface="Book Antiqua" panose="02040602050305030304" pitchFamily="18" charset="0"/>
              </a:rPr>
              <a:t> amenorree</a:t>
            </a:r>
            <a:r>
              <a:rPr lang="it-IT" sz="3600" b="1" dirty="0">
                <a:latin typeface="Book Antiqua" panose="02040602050305030304" pitchFamily="18" charset="0"/>
              </a:rPr>
              <a:t> </a:t>
            </a:r>
            <a:r>
              <a:rPr lang="it-IT" sz="3600" b="1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</a:rPr>
              <a:t>SECONDARIE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E9C75E1-7E80-41B1-8B50-79070E90A111}"/>
              </a:ext>
            </a:extLst>
          </p:cNvPr>
          <p:cNvSpPr txBox="1"/>
          <p:nvPr/>
        </p:nvSpPr>
        <p:spPr>
          <a:xfrm>
            <a:off x="8360230" y="6550223"/>
            <a:ext cx="4992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>
                <a:latin typeface="Book Antiqua" panose="02040602050305030304" pitchFamily="18" charset="0"/>
              </a:rPr>
              <a:t>C. Battaglia et al, </a:t>
            </a:r>
            <a:r>
              <a:rPr lang="it-IT" sz="1400" i="1" dirty="0" err="1">
                <a:latin typeface="Book Antiqua" panose="02040602050305030304" pitchFamily="18" charset="0"/>
              </a:rPr>
              <a:t>Biomedicines</a:t>
            </a:r>
            <a:r>
              <a:rPr lang="it-IT" sz="1400" i="1" dirty="0">
                <a:latin typeface="Book Antiqua" panose="02040602050305030304" pitchFamily="18" charset="0"/>
              </a:rPr>
              <a:t> 11:1763, 2023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45EEBC1C-9DEC-4046-BCF9-A843E973AB50}"/>
              </a:ext>
            </a:extLst>
          </p:cNvPr>
          <p:cNvSpPr/>
          <p:nvPr/>
        </p:nvSpPr>
        <p:spPr>
          <a:xfrm>
            <a:off x="499914" y="2557269"/>
            <a:ext cx="88825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3600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it-IT" sz="3600" dirty="0">
                <a:latin typeface="Book Antiqua" panose="02040602050305030304" pitchFamily="18" charset="0"/>
              </a:rPr>
              <a:t>Un disordine endocrino </a:t>
            </a:r>
            <a:r>
              <a:rPr lang="it-IT" sz="3600" b="1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</a:rPr>
              <a:t>REVERSIBILE</a:t>
            </a:r>
            <a:r>
              <a:rPr lang="it-IT" sz="3600" dirty="0">
                <a:latin typeface="Book Antiqua" panose="0204060205030503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2836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DC25E6D-7F58-4659-9438-1E6D55E7EA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7" t="29405" r="22040" b="51818"/>
          <a:stretch/>
        </p:blipFill>
        <p:spPr>
          <a:xfrm>
            <a:off x="4950292" y="2811020"/>
            <a:ext cx="1639192" cy="91037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BAB41959-69B6-4B6E-9746-48FE6232A5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805"/>
          <a:stretch/>
        </p:blipFill>
        <p:spPr>
          <a:xfrm>
            <a:off x="4470916" y="1688707"/>
            <a:ext cx="2786226" cy="639707"/>
          </a:xfrm>
          <a:prstGeom prst="rect">
            <a:avLst/>
          </a:prstGeom>
        </p:spPr>
      </p:pic>
      <p:sp>
        <p:nvSpPr>
          <p:cNvPr id="35" name="Rettangolo 34">
            <a:extLst>
              <a:ext uri="{FF2B5EF4-FFF2-40B4-BE49-F238E27FC236}">
                <a16:creationId xmlns:a16="http://schemas.microsoft.com/office/drawing/2014/main" id="{79E63103-0FA9-483A-A099-095604F52815}"/>
              </a:ext>
            </a:extLst>
          </p:cNvPr>
          <p:cNvSpPr/>
          <p:nvPr/>
        </p:nvSpPr>
        <p:spPr>
          <a:xfrm>
            <a:off x="-458086" y="6581034"/>
            <a:ext cx="13614400" cy="1010630"/>
          </a:xfrm>
          <a:prstGeom prst="rect">
            <a:avLst/>
          </a:prstGeom>
          <a:solidFill>
            <a:schemeClr val="accent4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24FEBAA5-CFD9-4295-B749-CAA2CC451441}"/>
              </a:ext>
            </a:extLst>
          </p:cNvPr>
          <p:cNvSpPr/>
          <p:nvPr/>
        </p:nvSpPr>
        <p:spPr>
          <a:xfrm>
            <a:off x="-1422401" y="713683"/>
            <a:ext cx="13962743" cy="766107"/>
          </a:xfrm>
          <a:prstGeom prst="rect">
            <a:avLst/>
          </a:prstGeom>
          <a:solidFill>
            <a:schemeClr val="bg2">
              <a:lumMod val="90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1B0D3346-B189-4975-A0D5-67DB7BBACE0C}"/>
              </a:ext>
            </a:extLst>
          </p:cNvPr>
          <p:cNvSpPr/>
          <p:nvPr/>
        </p:nvSpPr>
        <p:spPr>
          <a:xfrm>
            <a:off x="1" y="787079"/>
            <a:ext cx="12191999" cy="58477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it-IT" sz="3200" dirty="0">
                <a:solidFill>
                  <a:schemeClr val="accent4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Alterazioni dell’Asse Ipotalamo-Ipofisi-Ovaio</a:t>
            </a:r>
          </a:p>
        </p:txBody>
      </p:sp>
      <p:sp>
        <p:nvSpPr>
          <p:cNvPr id="7" name="Figura a mano libera: forma 6">
            <a:extLst>
              <a:ext uri="{FF2B5EF4-FFF2-40B4-BE49-F238E27FC236}">
                <a16:creationId xmlns:a16="http://schemas.microsoft.com/office/drawing/2014/main" id="{82F7A938-3BBA-4898-80A9-0301F6DE7CAB}"/>
              </a:ext>
            </a:extLst>
          </p:cNvPr>
          <p:cNvSpPr/>
          <p:nvPr/>
        </p:nvSpPr>
        <p:spPr>
          <a:xfrm>
            <a:off x="0" y="249863"/>
            <a:ext cx="12192001" cy="52322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it-IT" sz="2800" dirty="0">
                <a:solidFill>
                  <a:schemeClr val="accent4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AMENORREA IPOTALAMICA FUNZIONALE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65C90D0-A6CA-443A-B70D-CC1150947354}"/>
              </a:ext>
            </a:extLst>
          </p:cNvPr>
          <p:cNvSpPr txBox="1"/>
          <p:nvPr/>
        </p:nvSpPr>
        <p:spPr>
          <a:xfrm>
            <a:off x="5906395" y="3345976"/>
            <a:ext cx="3294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</a:rPr>
              <a:t>Ridotta pulsatilità LH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87BC55B-5099-4768-843D-CDAFDE7CD0DA}"/>
              </a:ext>
            </a:extLst>
          </p:cNvPr>
          <p:cNvSpPr txBox="1"/>
          <p:nvPr/>
        </p:nvSpPr>
        <p:spPr>
          <a:xfrm>
            <a:off x="5892802" y="3856227"/>
            <a:ext cx="3817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</a:rPr>
              <a:t>Ridotti livelli circolanti LH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2458381-D272-49FB-AE9C-2D8262BDA064}"/>
              </a:ext>
            </a:extLst>
          </p:cNvPr>
          <p:cNvSpPr txBox="1"/>
          <p:nvPr/>
        </p:nvSpPr>
        <p:spPr>
          <a:xfrm>
            <a:off x="5907315" y="4123961"/>
            <a:ext cx="3294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</a:rPr>
              <a:t>Ridotti livelli circolanti FSH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38EA3D8-0F5A-48FE-B3DB-38DC750FD218}"/>
              </a:ext>
            </a:extLst>
          </p:cNvPr>
          <p:cNvSpPr txBox="1"/>
          <p:nvPr/>
        </p:nvSpPr>
        <p:spPr>
          <a:xfrm>
            <a:off x="3890750" y="5312233"/>
            <a:ext cx="436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</a:rPr>
              <a:t>Ridotti livelli di ESTRADIOLO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1932760-6156-4E70-98B0-E45FE0C1EF4F}"/>
              </a:ext>
            </a:extLst>
          </p:cNvPr>
          <p:cNvSpPr txBox="1"/>
          <p:nvPr/>
        </p:nvSpPr>
        <p:spPr>
          <a:xfrm>
            <a:off x="3066313" y="5895797"/>
            <a:ext cx="7046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solidFill>
                  <a:schemeClr val="accent4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Anovulazione</a:t>
            </a:r>
            <a:r>
              <a:rPr lang="it-IT" sz="2400" dirty="0">
                <a:solidFill>
                  <a:schemeClr val="accent4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e cessazione dei flussi mestruali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319EA97-97C7-4DB9-B64C-AACE0C6DC5F9}"/>
              </a:ext>
            </a:extLst>
          </p:cNvPr>
          <p:cNvSpPr txBox="1"/>
          <p:nvPr/>
        </p:nvSpPr>
        <p:spPr>
          <a:xfrm>
            <a:off x="8259550" y="6584499"/>
            <a:ext cx="4992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>
                <a:latin typeface="Book Antiqua" panose="02040602050305030304" pitchFamily="18" charset="0"/>
              </a:rPr>
              <a:t>A. E. Morrison et al, </a:t>
            </a:r>
            <a:r>
              <a:rPr lang="it-IT" sz="1400" i="1" dirty="0" err="1">
                <a:latin typeface="Book Antiqua" panose="02040602050305030304" pitchFamily="18" charset="0"/>
              </a:rPr>
              <a:t>Clin</a:t>
            </a:r>
            <a:r>
              <a:rPr lang="it-IT" sz="1400" i="1" dirty="0">
                <a:latin typeface="Book Antiqua" panose="02040602050305030304" pitchFamily="18" charset="0"/>
              </a:rPr>
              <a:t>. </a:t>
            </a:r>
            <a:r>
              <a:rPr lang="it-IT" sz="1400" i="1" dirty="0" err="1">
                <a:latin typeface="Book Antiqua" panose="02040602050305030304" pitchFamily="18" charset="0"/>
              </a:rPr>
              <a:t>Endocrinol</a:t>
            </a:r>
            <a:r>
              <a:rPr lang="it-IT" sz="1400" i="1" dirty="0">
                <a:latin typeface="Book Antiqua" panose="02040602050305030304" pitchFamily="18" charset="0"/>
              </a:rPr>
              <a:t>. 95:229, 2021</a:t>
            </a: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B95E0541-D2EB-4B08-9968-B7729E6B238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1" t="68272" r="31758" b="20961"/>
          <a:stretch/>
        </p:blipFill>
        <p:spPr>
          <a:xfrm>
            <a:off x="5145773" y="4420232"/>
            <a:ext cx="1248229" cy="521987"/>
          </a:xfrm>
          <a:prstGeom prst="rect">
            <a:avLst/>
          </a:prstGeom>
        </p:spPr>
      </p:pic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9BAB2495-7885-4DDC-AA03-5C5BEE6435F3}"/>
              </a:ext>
            </a:extLst>
          </p:cNvPr>
          <p:cNvCxnSpPr>
            <a:cxnSpLocks/>
          </p:cNvCxnSpPr>
          <p:nvPr/>
        </p:nvCxnSpPr>
        <p:spPr>
          <a:xfrm>
            <a:off x="5803004" y="2455157"/>
            <a:ext cx="0" cy="349026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6EC89490-B0C4-48A6-9D35-9EEAA34A9DED}"/>
              </a:ext>
            </a:extLst>
          </p:cNvPr>
          <p:cNvCxnSpPr>
            <a:cxnSpLocks/>
          </p:cNvCxnSpPr>
          <p:nvPr/>
        </p:nvCxnSpPr>
        <p:spPr>
          <a:xfrm>
            <a:off x="5769887" y="3792687"/>
            <a:ext cx="0" cy="564981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BB783603-5EA0-447B-B770-4FCC2AF7C006}"/>
              </a:ext>
            </a:extLst>
          </p:cNvPr>
          <p:cNvCxnSpPr>
            <a:cxnSpLocks/>
          </p:cNvCxnSpPr>
          <p:nvPr/>
        </p:nvCxnSpPr>
        <p:spPr>
          <a:xfrm>
            <a:off x="7112000" y="3673516"/>
            <a:ext cx="0" cy="224257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D057FDBA-5B2A-4EAA-9156-F546C550E32A}"/>
              </a:ext>
            </a:extLst>
          </p:cNvPr>
          <p:cNvCxnSpPr>
            <a:cxnSpLocks/>
          </p:cNvCxnSpPr>
          <p:nvPr/>
        </p:nvCxnSpPr>
        <p:spPr>
          <a:xfrm>
            <a:off x="5813428" y="4995140"/>
            <a:ext cx="0" cy="317093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D2C0727B-91C6-49A2-8986-10B90673987F}"/>
              </a:ext>
            </a:extLst>
          </p:cNvPr>
          <p:cNvSpPr txBox="1"/>
          <p:nvPr/>
        </p:nvSpPr>
        <p:spPr>
          <a:xfrm rot="16200000">
            <a:off x="5348975" y="4314506"/>
            <a:ext cx="841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</a:t>
            </a:r>
            <a:endParaRPr lang="it-IT" sz="4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7268621B-19D6-4AE4-B284-0B5720EB39BE}"/>
              </a:ext>
            </a:extLst>
          </p:cNvPr>
          <p:cNvCxnSpPr>
            <a:cxnSpLocks/>
          </p:cNvCxnSpPr>
          <p:nvPr/>
        </p:nvCxnSpPr>
        <p:spPr>
          <a:xfrm>
            <a:off x="5820686" y="5597481"/>
            <a:ext cx="0" cy="317093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8679E45-C8DE-48C0-A68E-D7C757789541}"/>
              </a:ext>
            </a:extLst>
          </p:cNvPr>
          <p:cNvSpPr txBox="1"/>
          <p:nvPr/>
        </p:nvSpPr>
        <p:spPr>
          <a:xfrm>
            <a:off x="5864029" y="2169145"/>
            <a:ext cx="3570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</a:rPr>
              <a:t>Ridotta pulsatilità </a:t>
            </a:r>
            <a:r>
              <a:rPr lang="it-IT" sz="2000" b="1" dirty="0" err="1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</a:rPr>
              <a:t>GnRH</a:t>
            </a:r>
            <a:endParaRPr lang="it-IT" sz="2000" b="1" dirty="0">
              <a:solidFill>
                <a:schemeClr val="accent4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486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DC25E6D-7F58-4659-9438-1E6D55E7EA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7" t="29405" r="22040" b="51818"/>
          <a:stretch/>
        </p:blipFill>
        <p:spPr>
          <a:xfrm>
            <a:off x="4950292" y="2811020"/>
            <a:ext cx="1639192" cy="91037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BAB41959-69B6-4B6E-9746-48FE6232A5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805"/>
          <a:stretch/>
        </p:blipFill>
        <p:spPr>
          <a:xfrm>
            <a:off x="4470916" y="1688707"/>
            <a:ext cx="2786226" cy="639707"/>
          </a:xfrm>
          <a:prstGeom prst="rect">
            <a:avLst/>
          </a:prstGeom>
        </p:spPr>
      </p:pic>
      <p:sp>
        <p:nvSpPr>
          <p:cNvPr id="38" name="Rettangolo 37">
            <a:extLst>
              <a:ext uri="{FF2B5EF4-FFF2-40B4-BE49-F238E27FC236}">
                <a16:creationId xmlns:a16="http://schemas.microsoft.com/office/drawing/2014/main" id="{8844EDDF-2096-4469-AED7-CAA2B0BA7BB3}"/>
              </a:ext>
            </a:extLst>
          </p:cNvPr>
          <p:cNvSpPr/>
          <p:nvPr/>
        </p:nvSpPr>
        <p:spPr>
          <a:xfrm>
            <a:off x="399147" y="4515845"/>
            <a:ext cx="3294744" cy="1223534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id="{79E63103-0FA9-483A-A099-095604F52815}"/>
              </a:ext>
            </a:extLst>
          </p:cNvPr>
          <p:cNvSpPr/>
          <p:nvPr/>
        </p:nvSpPr>
        <p:spPr>
          <a:xfrm>
            <a:off x="-458086" y="6581034"/>
            <a:ext cx="13614400" cy="1010630"/>
          </a:xfrm>
          <a:prstGeom prst="rect">
            <a:avLst/>
          </a:prstGeom>
          <a:solidFill>
            <a:schemeClr val="accent4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24FEBAA5-CFD9-4295-B749-CAA2CC451441}"/>
              </a:ext>
            </a:extLst>
          </p:cNvPr>
          <p:cNvSpPr/>
          <p:nvPr/>
        </p:nvSpPr>
        <p:spPr>
          <a:xfrm>
            <a:off x="-1422401" y="713683"/>
            <a:ext cx="13962743" cy="766107"/>
          </a:xfrm>
          <a:prstGeom prst="rect">
            <a:avLst/>
          </a:prstGeom>
          <a:solidFill>
            <a:schemeClr val="bg2">
              <a:lumMod val="90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1B0D3346-B189-4975-A0D5-67DB7BBACE0C}"/>
              </a:ext>
            </a:extLst>
          </p:cNvPr>
          <p:cNvSpPr/>
          <p:nvPr/>
        </p:nvSpPr>
        <p:spPr>
          <a:xfrm>
            <a:off x="1" y="787079"/>
            <a:ext cx="12191999" cy="58477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it-IT" sz="3200" dirty="0">
                <a:solidFill>
                  <a:schemeClr val="accent4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Alterazioni dell’Asse Ipotalamo-Ipofisi-Ovaio</a:t>
            </a:r>
          </a:p>
        </p:txBody>
      </p:sp>
      <p:sp>
        <p:nvSpPr>
          <p:cNvPr id="7" name="Figura a mano libera: forma 6">
            <a:extLst>
              <a:ext uri="{FF2B5EF4-FFF2-40B4-BE49-F238E27FC236}">
                <a16:creationId xmlns:a16="http://schemas.microsoft.com/office/drawing/2014/main" id="{82F7A938-3BBA-4898-80A9-0301F6DE7CAB}"/>
              </a:ext>
            </a:extLst>
          </p:cNvPr>
          <p:cNvSpPr/>
          <p:nvPr/>
        </p:nvSpPr>
        <p:spPr>
          <a:xfrm>
            <a:off x="0" y="249863"/>
            <a:ext cx="12192001" cy="52322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it-IT" sz="2800" dirty="0">
                <a:solidFill>
                  <a:schemeClr val="accent4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AMENORREA IPOTALAMICA FUNZIONALE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65C90D0-A6CA-443A-B70D-CC1150947354}"/>
              </a:ext>
            </a:extLst>
          </p:cNvPr>
          <p:cNvSpPr txBox="1"/>
          <p:nvPr/>
        </p:nvSpPr>
        <p:spPr>
          <a:xfrm>
            <a:off x="5906395" y="3345976"/>
            <a:ext cx="3294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</a:rPr>
              <a:t>Ridotta pulsatilità LH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87BC55B-5099-4768-843D-CDAFDE7CD0DA}"/>
              </a:ext>
            </a:extLst>
          </p:cNvPr>
          <p:cNvSpPr txBox="1"/>
          <p:nvPr/>
        </p:nvSpPr>
        <p:spPr>
          <a:xfrm>
            <a:off x="5892802" y="3856227"/>
            <a:ext cx="3817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</a:rPr>
              <a:t>Ridotti livelli circolanti LH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2458381-D272-49FB-AE9C-2D8262BDA064}"/>
              </a:ext>
            </a:extLst>
          </p:cNvPr>
          <p:cNvSpPr txBox="1"/>
          <p:nvPr/>
        </p:nvSpPr>
        <p:spPr>
          <a:xfrm>
            <a:off x="5907315" y="4123961"/>
            <a:ext cx="3294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</a:rPr>
              <a:t>Ridotti livelli circolanti FSH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38EA3D8-0F5A-48FE-B3DB-38DC750FD218}"/>
              </a:ext>
            </a:extLst>
          </p:cNvPr>
          <p:cNvSpPr txBox="1"/>
          <p:nvPr/>
        </p:nvSpPr>
        <p:spPr>
          <a:xfrm>
            <a:off x="3890750" y="5312233"/>
            <a:ext cx="436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</a:rPr>
              <a:t>Ridotti livelli di ESTRADIOLO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1932760-6156-4E70-98B0-E45FE0C1EF4F}"/>
              </a:ext>
            </a:extLst>
          </p:cNvPr>
          <p:cNvSpPr txBox="1"/>
          <p:nvPr/>
        </p:nvSpPr>
        <p:spPr>
          <a:xfrm>
            <a:off x="3066313" y="5895797"/>
            <a:ext cx="7046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solidFill>
                  <a:schemeClr val="accent4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Anovulazione</a:t>
            </a:r>
            <a:r>
              <a:rPr lang="it-IT" sz="2400" dirty="0">
                <a:solidFill>
                  <a:schemeClr val="accent4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e cessazione dei flussi mestruali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319EA97-97C7-4DB9-B64C-AACE0C6DC5F9}"/>
              </a:ext>
            </a:extLst>
          </p:cNvPr>
          <p:cNvSpPr txBox="1"/>
          <p:nvPr/>
        </p:nvSpPr>
        <p:spPr>
          <a:xfrm>
            <a:off x="8259550" y="6584499"/>
            <a:ext cx="4992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>
                <a:latin typeface="Book Antiqua" panose="02040602050305030304" pitchFamily="18" charset="0"/>
              </a:rPr>
              <a:t>A. E. Morrison et al, </a:t>
            </a:r>
            <a:r>
              <a:rPr lang="it-IT" sz="1400" i="1" dirty="0" err="1">
                <a:latin typeface="Book Antiqua" panose="02040602050305030304" pitchFamily="18" charset="0"/>
              </a:rPr>
              <a:t>Clin</a:t>
            </a:r>
            <a:r>
              <a:rPr lang="it-IT" sz="1400" i="1" dirty="0">
                <a:latin typeface="Book Antiqua" panose="02040602050305030304" pitchFamily="18" charset="0"/>
              </a:rPr>
              <a:t>. </a:t>
            </a:r>
            <a:r>
              <a:rPr lang="it-IT" sz="1400" i="1" dirty="0" err="1">
                <a:latin typeface="Book Antiqua" panose="02040602050305030304" pitchFamily="18" charset="0"/>
              </a:rPr>
              <a:t>Endocrinol</a:t>
            </a:r>
            <a:r>
              <a:rPr lang="it-IT" sz="1400" i="1" dirty="0">
                <a:latin typeface="Book Antiqua" panose="02040602050305030304" pitchFamily="18" charset="0"/>
              </a:rPr>
              <a:t>. 95:229, 2021</a:t>
            </a: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B95E0541-D2EB-4B08-9968-B7729E6B238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1" t="68272" r="31758" b="20961"/>
          <a:stretch/>
        </p:blipFill>
        <p:spPr>
          <a:xfrm>
            <a:off x="5145773" y="4420232"/>
            <a:ext cx="1248229" cy="521987"/>
          </a:xfrm>
          <a:prstGeom prst="rect">
            <a:avLst/>
          </a:prstGeom>
        </p:spPr>
      </p:pic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9BAB2495-7885-4DDC-AA03-5C5BEE6435F3}"/>
              </a:ext>
            </a:extLst>
          </p:cNvPr>
          <p:cNvCxnSpPr>
            <a:cxnSpLocks/>
          </p:cNvCxnSpPr>
          <p:nvPr/>
        </p:nvCxnSpPr>
        <p:spPr>
          <a:xfrm>
            <a:off x="5803004" y="2455157"/>
            <a:ext cx="0" cy="349026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6EC89490-B0C4-48A6-9D35-9EEAA34A9DED}"/>
              </a:ext>
            </a:extLst>
          </p:cNvPr>
          <p:cNvCxnSpPr>
            <a:cxnSpLocks/>
          </p:cNvCxnSpPr>
          <p:nvPr/>
        </p:nvCxnSpPr>
        <p:spPr>
          <a:xfrm>
            <a:off x="5769887" y="3792687"/>
            <a:ext cx="0" cy="564981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BB783603-5EA0-447B-B770-4FCC2AF7C006}"/>
              </a:ext>
            </a:extLst>
          </p:cNvPr>
          <p:cNvCxnSpPr>
            <a:cxnSpLocks/>
          </p:cNvCxnSpPr>
          <p:nvPr/>
        </p:nvCxnSpPr>
        <p:spPr>
          <a:xfrm>
            <a:off x="7112000" y="3673516"/>
            <a:ext cx="0" cy="224257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D057FDBA-5B2A-4EAA-9156-F546C550E32A}"/>
              </a:ext>
            </a:extLst>
          </p:cNvPr>
          <p:cNvCxnSpPr>
            <a:cxnSpLocks/>
          </p:cNvCxnSpPr>
          <p:nvPr/>
        </p:nvCxnSpPr>
        <p:spPr>
          <a:xfrm>
            <a:off x="5813428" y="4995140"/>
            <a:ext cx="0" cy="317093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D2C0727B-91C6-49A2-8986-10B90673987F}"/>
              </a:ext>
            </a:extLst>
          </p:cNvPr>
          <p:cNvSpPr txBox="1"/>
          <p:nvPr/>
        </p:nvSpPr>
        <p:spPr>
          <a:xfrm rot="16200000">
            <a:off x="5348975" y="4314506"/>
            <a:ext cx="841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</a:t>
            </a:r>
            <a:endParaRPr lang="it-IT" sz="4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7268621B-19D6-4AE4-B284-0B5720EB39BE}"/>
              </a:ext>
            </a:extLst>
          </p:cNvPr>
          <p:cNvCxnSpPr>
            <a:cxnSpLocks/>
          </p:cNvCxnSpPr>
          <p:nvPr/>
        </p:nvCxnSpPr>
        <p:spPr>
          <a:xfrm>
            <a:off x="5820686" y="5597481"/>
            <a:ext cx="0" cy="317093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ttangolo 36">
            <a:extLst>
              <a:ext uri="{FF2B5EF4-FFF2-40B4-BE49-F238E27FC236}">
                <a16:creationId xmlns:a16="http://schemas.microsoft.com/office/drawing/2014/main" id="{CBD00075-DD78-4B4E-92EC-182832B6A1D5}"/>
              </a:ext>
            </a:extLst>
          </p:cNvPr>
          <p:cNvSpPr/>
          <p:nvPr/>
        </p:nvSpPr>
        <p:spPr>
          <a:xfrm>
            <a:off x="413660" y="4524538"/>
            <a:ext cx="3294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Considerata meccanismo protettivo naturale che sopprime temporaneamente la funzione riproduttiva</a:t>
            </a:r>
          </a:p>
        </p:txBody>
      </p:sp>
      <p:sp>
        <p:nvSpPr>
          <p:cNvPr id="2" name="Freccia circolare a destra 1">
            <a:extLst>
              <a:ext uri="{FF2B5EF4-FFF2-40B4-BE49-F238E27FC236}">
                <a16:creationId xmlns:a16="http://schemas.microsoft.com/office/drawing/2014/main" id="{19716835-5B70-4E24-A49B-45D95A3BD6DE}"/>
              </a:ext>
            </a:extLst>
          </p:cNvPr>
          <p:cNvSpPr/>
          <p:nvPr/>
        </p:nvSpPr>
        <p:spPr>
          <a:xfrm rot="19067573">
            <a:off x="2526964" y="5768722"/>
            <a:ext cx="352987" cy="797218"/>
          </a:xfrm>
          <a:prstGeom prst="curvedRightArrow">
            <a:avLst/>
          </a:prstGeom>
          <a:solidFill>
            <a:srgbClr val="9BD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8679E45-C8DE-48C0-A68E-D7C757789541}"/>
              </a:ext>
            </a:extLst>
          </p:cNvPr>
          <p:cNvSpPr txBox="1"/>
          <p:nvPr/>
        </p:nvSpPr>
        <p:spPr>
          <a:xfrm>
            <a:off x="5864029" y="2169145"/>
            <a:ext cx="3570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</a:rPr>
              <a:t>Ridotta pulsatilità </a:t>
            </a:r>
            <a:r>
              <a:rPr lang="it-IT" sz="2000" b="1" dirty="0" err="1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</a:rPr>
              <a:t>GnRH</a:t>
            </a:r>
            <a:endParaRPr lang="it-IT" sz="2000" b="1" dirty="0">
              <a:solidFill>
                <a:schemeClr val="accent4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446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DC25E6D-7F58-4659-9438-1E6D55E7EA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7" t="29405" r="22040" b="51818"/>
          <a:stretch/>
        </p:blipFill>
        <p:spPr>
          <a:xfrm>
            <a:off x="4950292" y="2811020"/>
            <a:ext cx="1639192" cy="91037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BAB41959-69B6-4B6E-9746-48FE6232A5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805"/>
          <a:stretch/>
        </p:blipFill>
        <p:spPr>
          <a:xfrm>
            <a:off x="4470916" y="1688707"/>
            <a:ext cx="2786226" cy="639707"/>
          </a:xfrm>
          <a:prstGeom prst="rect">
            <a:avLst/>
          </a:prstGeom>
        </p:spPr>
      </p:pic>
      <p:sp>
        <p:nvSpPr>
          <p:cNvPr id="28" name="Rettangolo 27">
            <a:extLst>
              <a:ext uri="{FF2B5EF4-FFF2-40B4-BE49-F238E27FC236}">
                <a16:creationId xmlns:a16="http://schemas.microsoft.com/office/drawing/2014/main" id="{5A256DBE-C1CE-4CC9-8EBF-C61C9E6FE8DB}"/>
              </a:ext>
            </a:extLst>
          </p:cNvPr>
          <p:cNvSpPr/>
          <p:nvPr/>
        </p:nvSpPr>
        <p:spPr>
          <a:xfrm>
            <a:off x="253114" y="1826890"/>
            <a:ext cx="4892659" cy="1751687"/>
          </a:xfrm>
          <a:prstGeom prst="rect">
            <a:avLst/>
          </a:prstGeom>
          <a:solidFill>
            <a:srgbClr val="DFF4FD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id="{79E63103-0FA9-483A-A099-095604F52815}"/>
              </a:ext>
            </a:extLst>
          </p:cNvPr>
          <p:cNvSpPr/>
          <p:nvPr/>
        </p:nvSpPr>
        <p:spPr>
          <a:xfrm>
            <a:off x="-458086" y="6581034"/>
            <a:ext cx="13614400" cy="1010630"/>
          </a:xfrm>
          <a:prstGeom prst="rect">
            <a:avLst/>
          </a:prstGeom>
          <a:solidFill>
            <a:schemeClr val="accent4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24FEBAA5-CFD9-4295-B749-CAA2CC451441}"/>
              </a:ext>
            </a:extLst>
          </p:cNvPr>
          <p:cNvSpPr/>
          <p:nvPr/>
        </p:nvSpPr>
        <p:spPr>
          <a:xfrm>
            <a:off x="-1422401" y="713683"/>
            <a:ext cx="13962743" cy="766107"/>
          </a:xfrm>
          <a:prstGeom prst="rect">
            <a:avLst/>
          </a:prstGeom>
          <a:solidFill>
            <a:schemeClr val="bg2">
              <a:lumMod val="90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1B0D3346-B189-4975-A0D5-67DB7BBACE0C}"/>
              </a:ext>
            </a:extLst>
          </p:cNvPr>
          <p:cNvSpPr/>
          <p:nvPr/>
        </p:nvSpPr>
        <p:spPr>
          <a:xfrm>
            <a:off x="1" y="787079"/>
            <a:ext cx="12191999" cy="58477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it-IT" sz="3200" dirty="0">
                <a:solidFill>
                  <a:schemeClr val="accent4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Alterazioni dell’Asse Ipotalamo-Ipofisi-Ovaio</a:t>
            </a:r>
          </a:p>
        </p:txBody>
      </p:sp>
      <p:sp>
        <p:nvSpPr>
          <p:cNvPr id="7" name="Figura a mano libera: forma 6">
            <a:extLst>
              <a:ext uri="{FF2B5EF4-FFF2-40B4-BE49-F238E27FC236}">
                <a16:creationId xmlns:a16="http://schemas.microsoft.com/office/drawing/2014/main" id="{82F7A938-3BBA-4898-80A9-0301F6DE7CAB}"/>
              </a:ext>
            </a:extLst>
          </p:cNvPr>
          <p:cNvSpPr/>
          <p:nvPr/>
        </p:nvSpPr>
        <p:spPr>
          <a:xfrm>
            <a:off x="0" y="249863"/>
            <a:ext cx="12192001" cy="52322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it-IT" sz="2800" dirty="0">
                <a:solidFill>
                  <a:schemeClr val="accent4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AMENORREA IPOTALAMICA FUNZIONALE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65C90D0-A6CA-443A-B70D-CC1150947354}"/>
              </a:ext>
            </a:extLst>
          </p:cNvPr>
          <p:cNvSpPr txBox="1"/>
          <p:nvPr/>
        </p:nvSpPr>
        <p:spPr>
          <a:xfrm>
            <a:off x="5906395" y="3345976"/>
            <a:ext cx="3294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</a:rPr>
              <a:t>Ridotta pulsatilità LH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87BC55B-5099-4768-843D-CDAFDE7CD0DA}"/>
              </a:ext>
            </a:extLst>
          </p:cNvPr>
          <p:cNvSpPr txBox="1"/>
          <p:nvPr/>
        </p:nvSpPr>
        <p:spPr>
          <a:xfrm>
            <a:off x="5892802" y="3856227"/>
            <a:ext cx="3817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</a:rPr>
              <a:t>Ridotti livelli circolanti LH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2458381-D272-49FB-AE9C-2D8262BDA064}"/>
              </a:ext>
            </a:extLst>
          </p:cNvPr>
          <p:cNvSpPr txBox="1"/>
          <p:nvPr/>
        </p:nvSpPr>
        <p:spPr>
          <a:xfrm>
            <a:off x="5907315" y="4123961"/>
            <a:ext cx="3294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</a:rPr>
              <a:t>Ridotti livelli circolanti FSH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38EA3D8-0F5A-48FE-B3DB-38DC750FD218}"/>
              </a:ext>
            </a:extLst>
          </p:cNvPr>
          <p:cNvSpPr txBox="1"/>
          <p:nvPr/>
        </p:nvSpPr>
        <p:spPr>
          <a:xfrm>
            <a:off x="3890750" y="5312233"/>
            <a:ext cx="436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</a:rPr>
              <a:t>Ridotti livelli di ESTRADIOLO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1932760-6156-4E70-98B0-E45FE0C1EF4F}"/>
              </a:ext>
            </a:extLst>
          </p:cNvPr>
          <p:cNvSpPr txBox="1"/>
          <p:nvPr/>
        </p:nvSpPr>
        <p:spPr>
          <a:xfrm>
            <a:off x="3066313" y="5895797"/>
            <a:ext cx="7046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solidFill>
                  <a:schemeClr val="accent4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Anovulazione</a:t>
            </a:r>
            <a:r>
              <a:rPr lang="it-IT" sz="2400" dirty="0">
                <a:solidFill>
                  <a:schemeClr val="accent4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e cessazione dei flussi mestruali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319EA97-97C7-4DB9-B64C-AACE0C6DC5F9}"/>
              </a:ext>
            </a:extLst>
          </p:cNvPr>
          <p:cNvSpPr txBox="1"/>
          <p:nvPr/>
        </p:nvSpPr>
        <p:spPr>
          <a:xfrm>
            <a:off x="8259550" y="6584499"/>
            <a:ext cx="4992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>
                <a:latin typeface="Book Antiqua" panose="02040602050305030304" pitchFamily="18" charset="0"/>
              </a:rPr>
              <a:t>A. E. Morrison et al, </a:t>
            </a:r>
            <a:r>
              <a:rPr lang="it-IT" sz="1400" i="1" dirty="0" err="1">
                <a:latin typeface="Book Antiqua" panose="02040602050305030304" pitchFamily="18" charset="0"/>
              </a:rPr>
              <a:t>Clin</a:t>
            </a:r>
            <a:r>
              <a:rPr lang="it-IT" sz="1400" i="1" dirty="0">
                <a:latin typeface="Book Antiqua" panose="02040602050305030304" pitchFamily="18" charset="0"/>
              </a:rPr>
              <a:t>. </a:t>
            </a:r>
            <a:r>
              <a:rPr lang="it-IT" sz="1400" i="1" dirty="0" err="1">
                <a:latin typeface="Book Antiqua" panose="02040602050305030304" pitchFamily="18" charset="0"/>
              </a:rPr>
              <a:t>Endocrinol</a:t>
            </a:r>
            <a:r>
              <a:rPr lang="it-IT" sz="1400" i="1" dirty="0">
                <a:latin typeface="Book Antiqua" panose="02040602050305030304" pitchFamily="18" charset="0"/>
              </a:rPr>
              <a:t>. 95:229, 2021</a:t>
            </a: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B95E0541-D2EB-4B08-9968-B7729E6B238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1" t="68272" r="31758" b="20961"/>
          <a:stretch/>
        </p:blipFill>
        <p:spPr>
          <a:xfrm>
            <a:off x="5145773" y="4420232"/>
            <a:ext cx="1248229" cy="521987"/>
          </a:xfrm>
          <a:prstGeom prst="rect">
            <a:avLst/>
          </a:prstGeom>
        </p:spPr>
      </p:pic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9BAB2495-7885-4DDC-AA03-5C5BEE6435F3}"/>
              </a:ext>
            </a:extLst>
          </p:cNvPr>
          <p:cNvCxnSpPr>
            <a:cxnSpLocks/>
          </p:cNvCxnSpPr>
          <p:nvPr/>
        </p:nvCxnSpPr>
        <p:spPr>
          <a:xfrm>
            <a:off x="5803004" y="2455157"/>
            <a:ext cx="0" cy="349026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6EC89490-B0C4-48A6-9D35-9EEAA34A9DED}"/>
              </a:ext>
            </a:extLst>
          </p:cNvPr>
          <p:cNvCxnSpPr>
            <a:cxnSpLocks/>
          </p:cNvCxnSpPr>
          <p:nvPr/>
        </p:nvCxnSpPr>
        <p:spPr>
          <a:xfrm>
            <a:off x="5769887" y="3792687"/>
            <a:ext cx="0" cy="564981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BB783603-5EA0-447B-B770-4FCC2AF7C006}"/>
              </a:ext>
            </a:extLst>
          </p:cNvPr>
          <p:cNvCxnSpPr>
            <a:cxnSpLocks/>
          </p:cNvCxnSpPr>
          <p:nvPr/>
        </p:nvCxnSpPr>
        <p:spPr>
          <a:xfrm>
            <a:off x="7112000" y="3673516"/>
            <a:ext cx="0" cy="224257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D057FDBA-5B2A-4EAA-9156-F546C550E32A}"/>
              </a:ext>
            </a:extLst>
          </p:cNvPr>
          <p:cNvCxnSpPr>
            <a:cxnSpLocks/>
          </p:cNvCxnSpPr>
          <p:nvPr/>
        </p:nvCxnSpPr>
        <p:spPr>
          <a:xfrm>
            <a:off x="5813428" y="4995140"/>
            <a:ext cx="0" cy="317093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D2C0727B-91C6-49A2-8986-10B90673987F}"/>
              </a:ext>
            </a:extLst>
          </p:cNvPr>
          <p:cNvSpPr txBox="1"/>
          <p:nvPr/>
        </p:nvSpPr>
        <p:spPr>
          <a:xfrm rot="16200000">
            <a:off x="5348975" y="4314506"/>
            <a:ext cx="841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</a:t>
            </a:r>
            <a:endParaRPr lang="it-IT" sz="4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7268621B-19D6-4AE4-B284-0B5720EB39BE}"/>
              </a:ext>
            </a:extLst>
          </p:cNvPr>
          <p:cNvCxnSpPr>
            <a:cxnSpLocks/>
          </p:cNvCxnSpPr>
          <p:nvPr/>
        </p:nvCxnSpPr>
        <p:spPr>
          <a:xfrm>
            <a:off x="5820686" y="5597481"/>
            <a:ext cx="0" cy="317093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ttangolo 25">
            <a:extLst>
              <a:ext uri="{FF2B5EF4-FFF2-40B4-BE49-F238E27FC236}">
                <a16:creationId xmlns:a16="http://schemas.microsoft.com/office/drawing/2014/main" id="{1FC0BCA5-3D19-42EC-A42E-F36EFA0F6DE0}"/>
              </a:ext>
            </a:extLst>
          </p:cNvPr>
          <p:cNvSpPr/>
          <p:nvPr/>
        </p:nvSpPr>
        <p:spPr>
          <a:xfrm>
            <a:off x="278278" y="2411960"/>
            <a:ext cx="524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Disturbi del comportamento alimentare in senso restrittivo fino all’anoressia nervosa</a:t>
            </a:r>
          </a:p>
        </p:txBody>
      </p:sp>
      <p:sp>
        <p:nvSpPr>
          <p:cNvPr id="30" name="Freccia circolare a destra 29">
            <a:extLst>
              <a:ext uri="{FF2B5EF4-FFF2-40B4-BE49-F238E27FC236}">
                <a16:creationId xmlns:a16="http://schemas.microsoft.com/office/drawing/2014/main" id="{5236255D-F9A5-44C2-A590-0E1B1810835A}"/>
              </a:ext>
            </a:extLst>
          </p:cNvPr>
          <p:cNvSpPr/>
          <p:nvPr/>
        </p:nvSpPr>
        <p:spPr>
          <a:xfrm rot="3292681" flipV="1">
            <a:off x="5272376" y="2044054"/>
            <a:ext cx="359366" cy="953397"/>
          </a:xfrm>
          <a:prstGeom prst="curvedRightArrow">
            <a:avLst/>
          </a:prstGeom>
          <a:solidFill>
            <a:srgbClr val="1E8B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8679E45-C8DE-48C0-A68E-D7C757789541}"/>
              </a:ext>
            </a:extLst>
          </p:cNvPr>
          <p:cNvSpPr txBox="1"/>
          <p:nvPr/>
        </p:nvSpPr>
        <p:spPr>
          <a:xfrm>
            <a:off x="5864029" y="2169145"/>
            <a:ext cx="3570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</a:rPr>
              <a:t>Ridotta pulsatilità </a:t>
            </a:r>
            <a:r>
              <a:rPr lang="it-IT" sz="2000" b="1" dirty="0" err="1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</a:rPr>
              <a:t>GnRH</a:t>
            </a:r>
            <a:endParaRPr lang="it-IT" sz="2000" b="1" dirty="0">
              <a:solidFill>
                <a:schemeClr val="accent4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7E29E10-BCEB-4F1D-8D4F-9D869B144C6D}"/>
              </a:ext>
            </a:extLst>
          </p:cNvPr>
          <p:cNvSpPr txBox="1"/>
          <p:nvPr/>
        </p:nvSpPr>
        <p:spPr>
          <a:xfrm>
            <a:off x="253108" y="3538178"/>
            <a:ext cx="4892659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PERDITA di PESO</a:t>
            </a:r>
          </a:p>
          <a:p>
            <a:pPr algn="ctr"/>
            <a:r>
              <a:rPr lang="it-IT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BILANCIO ENERGETICO NEGATIVO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5FEB59CF-AD5D-41AB-AAF8-32C4FF310087}"/>
              </a:ext>
            </a:extLst>
          </p:cNvPr>
          <p:cNvSpPr/>
          <p:nvPr/>
        </p:nvSpPr>
        <p:spPr>
          <a:xfrm>
            <a:off x="278278" y="1874627"/>
            <a:ext cx="2582758" cy="465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Distress psicologico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6AD5993B-7D7F-4B08-92A5-93D236B84C16}"/>
              </a:ext>
            </a:extLst>
          </p:cNvPr>
          <p:cNvSpPr/>
          <p:nvPr/>
        </p:nvSpPr>
        <p:spPr>
          <a:xfrm>
            <a:off x="253108" y="2990547"/>
            <a:ext cx="2884123" cy="465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Eccessiva attività fisica</a:t>
            </a:r>
          </a:p>
        </p:txBody>
      </p:sp>
    </p:spTree>
    <p:extLst>
      <p:ext uri="{BB962C8B-B14F-4D97-AF65-F5344CB8AC3E}">
        <p14:creationId xmlns:p14="http://schemas.microsoft.com/office/powerpoint/2010/main" val="3516026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magine 35">
            <a:extLst>
              <a:ext uri="{FF2B5EF4-FFF2-40B4-BE49-F238E27FC236}">
                <a16:creationId xmlns:a16="http://schemas.microsoft.com/office/drawing/2014/main" id="{32E98D20-5B4B-0856-4723-55B82AF28A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48" y="4748170"/>
            <a:ext cx="1712657" cy="2028146"/>
          </a:xfrm>
          <a:prstGeom prst="rect">
            <a:avLst/>
          </a:prstGeom>
        </p:spPr>
      </p:pic>
      <p:pic>
        <p:nvPicPr>
          <p:cNvPr id="60" name="Immagine 59">
            <a:extLst>
              <a:ext uri="{FF2B5EF4-FFF2-40B4-BE49-F238E27FC236}">
                <a16:creationId xmlns:a16="http://schemas.microsoft.com/office/drawing/2014/main" id="{76AE0A93-E3FD-4AFE-92D3-BABE331F2A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7" t="29405" r="22040" b="51818"/>
          <a:stretch/>
        </p:blipFill>
        <p:spPr>
          <a:xfrm>
            <a:off x="4861662" y="3763586"/>
            <a:ext cx="1639192" cy="910375"/>
          </a:xfrm>
          <a:prstGeom prst="rect">
            <a:avLst/>
          </a:prstGeom>
        </p:spPr>
      </p:pic>
      <p:pic>
        <p:nvPicPr>
          <p:cNvPr id="61" name="Immagine 60">
            <a:extLst>
              <a:ext uri="{FF2B5EF4-FFF2-40B4-BE49-F238E27FC236}">
                <a16:creationId xmlns:a16="http://schemas.microsoft.com/office/drawing/2014/main" id="{568644F7-4372-4804-B057-94E6E2A15E9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805"/>
          <a:stretch/>
        </p:blipFill>
        <p:spPr>
          <a:xfrm>
            <a:off x="3858761" y="1817648"/>
            <a:ext cx="3857668" cy="885706"/>
          </a:xfrm>
          <a:prstGeom prst="rect">
            <a:avLst/>
          </a:prstGeom>
        </p:spPr>
      </p:pic>
      <p:sp>
        <p:nvSpPr>
          <p:cNvPr id="52" name="Rettangolo 51">
            <a:extLst>
              <a:ext uri="{FF2B5EF4-FFF2-40B4-BE49-F238E27FC236}">
                <a16:creationId xmlns:a16="http://schemas.microsoft.com/office/drawing/2014/main" id="{B6AB71DA-C942-409D-9475-DC80CB872C60}"/>
              </a:ext>
            </a:extLst>
          </p:cNvPr>
          <p:cNvSpPr/>
          <p:nvPr/>
        </p:nvSpPr>
        <p:spPr>
          <a:xfrm>
            <a:off x="-458086" y="6610062"/>
            <a:ext cx="13614400" cy="1010630"/>
          </a:xfrm>
          <a:prstGeom prst="rect">
            <a:avLst/>
          </a:prstGeom>
          <a:solidFill>
            <a:schemeClr val="accent4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6" name="Rettangolo 45">
            <a:extLst>
              <a:ext uri="{FF2B5EF4-FFF2-40B4-BE49-F238E27FC236}">
                <a16:creationId xmlns:a16="http://schemas.microsoft.com/office/drawing/2014/main" id="{BD378079-ADD9-44EC-8A39-D6A4478FA32E}"/>
              </a:ext>
            </a:extLst>
          </p:cNvPr>
          <p:cNvSpPr/>
          <p:nvPr/>
        </p:nvSpPr>
        <p:spPr>
          <a:xfrm>
            <a:off x="-1440425" y="239908"/>
            <a:ext cx="13962743" cy="457342"/>
          </a:xfrm>
          <a:prstGeom prst="rect">
            <a:avLst/>
          </a:prstGeom>
          <a:solidFill>
            <a:schemeClr val="bg2">
              <a:lumMod val="90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1B0D3346-B189-4975-A0D5-67DB7BBACE0C}"/>
              </a:ext>
            </a:extLst>
          </p:cNvPr>
          <p:cNvSpPr/>
          <p:nvPr/>
        </p:nvSpPr>
        <p:spPr>
          <a:xfrm>
            <a:off x="1" y="210728"/>
            <a:ext cx="12191999" cy="58477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it-IT" sz="3200" dirty="0">
                <a:solidFill>
                  <a:schemeClr val="accent4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BILANCIO ENERGETICO NEGATIVO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319EA97-97C7-4DB9-B64C-AACE0C6DC5F9}"/>
              </a:ext>
            </a:extLst>
          </p:cNvPr>
          <p:cNvSpPr txBox="1"/>
          <p:nvPr/>
        </p:nvSpPr>
        <p:spPr>
          <a:xfrm>
            <a:off x="8420929" y="6600405"/>
            <a:ext cx="4992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>
                <a:latin typeface="Book Antiqua" panose="02040602050305030304" pitchFamily="18" charset="0"/>
              </a:rPr>
              <a:t>A. E. Morrison et al, </a:t>
            </a:r>
            <a:r>
              <a:rPr lang="it-IT" sz="1200" i="1" dirty="0" err="1">
                <a:latin typeface="Book Antiqua" panose="02040602050305030304" pitchFamily="18" charset="0"/>
              </a:rPr>
              <a:t>Clin</a:t>
            </a:r>
            <a:r>
              <a:rPr lang="it-IT" sz="1200" i="1" dirty="0">
                <a:latin typeface="Book Antiqua" panose="02040602050305030304" pitchFamily="18" charset="0"/>
              </a:rPr>
              <a:t>. </a:t>
            </a:r>
            <a:r>
              <a:rPr lang="it-IT" sz="1200" i="1" dirty="0" err="1">
                <a:latin typeface="Book Antiqua" panose="02040602050305030304" pitchFamily="18" charset="0"/>
              </a:rPr>
              <a:t>Endocrinol</a:t>
            </a:r>
            <a:r>
              <a:rPr lang="it-IT" sz="1200" i="1" dirty="0">
                <a:latin typeface="Book Antiqua" panose="02040602050305030304" pitchFamily="18" charset="0"/>
              </a:rPr>
              <a:t>. 95:229, 2021</a:t>
            </a:r>
          </a:p>
        </p:txBody>
      </p:sp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id="{BEBE4D88-79D1-427E-9060-0AAF4A12E5DB}"/>
              </a:ext>
            </a:extLst>
          </p:cNvPr>
          <p:cNvSpPr/>
          <p:nvPr/>
        </p:nvSpPr>
        <p:spPr>
          <a:xfrm>
            <a:off x="0" y="733948"/>
            <a:ext cx="12191999" cy="58477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it-IT" sz="3200" i="1" dirty="0">
                <a:solidFill>
                  <a:schemeClr val="accent4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Meccanismi Riduzione Gonadotropine</a:t>
            </a:r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361EA913-4462-4565-B997-F735CA9AA5C9}"/>
              </a:ext>
            </a:extLst>
          </p:cNvPr>
          <p:cNvSpPr/>
          <p:nvPr/>
        </p:nvSpPr>
        <p:spPr>
          <a:xfrm>
            <a:off x="509282" y="1820383"/>
            <a:ext cx="1944553" cy="1222109"/>
          </a:xfrm>
          <a:prstGeom prst="ellipse">
            <a:avLst/>
          </a:prstGeom>
          <a:solidFill>
            <a:srgbClr val="0B76A0"/>
          </a:solidFill>
          <a:ln w="15875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bg1"/>
                </a:solidFill>
              </a:rPr>
              <a:t>STRESS PSICOLOGICO</a:t>
            </a:r>
          </a:p>
        </p:txBody>
      </p:sp>
      <p:sp>
        <p:nvSpPr>
          <p:cNvPr id="29" name="Figura a mano libera: forma 28">
            <a:extLst>
              <a:ext uri="{FF2B5EF4-FFF2-40B4-BE49-F238E27FC236}">
                <a16:creationId xmlns:a16="http://schemas.microsoft.com/office/drawing/2014/main" id="{B15825D2-AC9D-4A56-B6BB-5DFC6B3529F9}"/>
              </a:ext>
            </a:extLst>
          </p:cNvPr>
          <p:cNvSpPr/>
          <p:nvPr/>
        </p:nvSpPr>
        <p:spPr>
          <a:xfrm>
            <a:off x="3822111" y="2570837"/>
            <a:ext cx="1206755" cy="46166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CRH</a:t>
            </a:r>
          </a:p>
        </p:txBody>
      </p:sp>
      <p:sp>
        <p:nvSpPr>
          <p:cNvPr id="30" name="Figura a mano libera: forma 29">
            <a:extLst>
              <a:ext uri="{FF2B5EF4-FFF2-40B4-BE49-F238E27FC236}">
                <a16:creationId xmlns:a16="http://schemas.microsoft.com/office/drawing/2014/main" id="{5C8CB3D3-E9D0-4EFB-A345-F8A213AC3FD1}"/>
              </a:ext>
            </a:extLst>
          </p:cNvPr>
          <p:cNvSpPr/>
          <p:nvPr/>
        </p:nvSpPr>
        <p:spPr>
          <a:xfrm>
            <a:off x="3677282" y="4220067"/>
            <a:ext cx="1206755" cy="46166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ACTH</a:t>
            </a:r>
          </a:p>
        </p:txBody>
      </p:sp>
      <p:sp>
        <p:nvSpPr>
          <p:cNvPr id="31" name="Figura a mano libera: forma 30">
            <a:extLst>
              <a:ext uri="{FF2B5EF4-FFF2-40B4-BE49-F238E27FC236}">
                <a16:creationId xmlns:a16="http://schemas.microsoft.com/office/drawing/2014/main" id="{8F453505-7DE1-4821-BBB2-18067F31134D}"/>
              </a:ext>
            </a:extLst>
          </p:cNvPr>
          <p:cNvSpPr/>
          <p:nvPr/>
        </p:nvSpPr>
        <p:spPr>
          <a:xfrm>
            <a:off x="5932429" y="3862775"/>
            <a:ext cx="1251209" cy="40011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it-IT" sz="2000" b="1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</a:rPr>
              <a:t>FSH, LH</a:t>
            </a:r>
          </a:p>
        </p:txBody>
      </p:sp>
      <p:sp>
        <p:nvSpPr>
          <p:cNvPr id="32" name="Figura a mano libera: forma 31">
            <a:extLst>
              <a:ext uri="{FF2B5EF4-FFF2-40B4-BE49-F238E27FC236}">
                <a16:creationId xmlns:a16="http://schemas.microsoft.com/office/drawing/2014/main" id="{ACD55C38-1DC5-449A-96F0-08308221E643}"/>
              </a:ext>
            </a:extLst>
          </p:cNvPr>
          <p:cNvSpPr/>
          <p:nvPr/>
        </p:nvSpPr>
        <p:spPr>
          <a:xfrm>
            <a:off x="5905153" y="2135417"/>
            <a:ext cx="1251209" cy="40011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it-IT" sz="2000" b="1" dirty="0" err="1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</a:rPr>
              <a:t>GnRH</a:t>
            </a:r>
            <a:endParaRPr lang="it-IT" sz="2000" b="1" dirty="0">
              <a:solidFill>
                <a:schemeClr val="accent4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cxnSp>
        <p:nvCxnSpPr>
          <p:cNvPr id="44" name="Connettore 2 43">
            <a:extLst>
              <a:ext uri="{FF2B5EF4-FFF2-40B4-BE49-F238E27FC236}">
                <a16:creationId xmlns:a16="http://schemas.microsoft.com/office/drawing/2014/main" id="{2EF6F671-CB83-4A77-9864-407C231D5CBB}"/>
              </a:ext>
            </a:extLst>
          </p:cNvPr>
          <p:cNvCxnSpPr>
            <a:cxnSpLocks/>
          </p:cNvCxnSpPr>
          <p:nvPr/>
        </p:nvCxnSpPr>
        <p:spPr>
          <a:xfrm flipV="1">
            <a:off x="5604195" y="4380523"/>
            <a:ext cx="907732" cy="1423943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2 46">
            <a:extLst>
              <a:ext uri="{FF2B5EF4-FFF2-40B4-BE49-F238E27FC236}">
                <a16:creationId xmlns:a16="http://schemas.microsoft.com/office/drawing/2014/main" id="{2DB3AAF7-3DFE-4610-9573-BEEB6756B413}"/>
              </a:ext>
            </a:extLst>
          </p:cNvPr>
          <p:cNvCxnSpPr>
            <a:cxnSpLocks/>
          </p:cNvCxnSpPr>
          <p:nvPr/>
        </p:nvCxnSpPr>
        <p:spPr>
          <a:xfrm>
            <a:off x="4356229" y="3069804"/>
            <a:ext cx="0" cy="1109978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ttangolo 52">
            <a:extLst>
              <a:ext uri="{FF2B5EF4-FFF2-40B4-BE49-F238E27FC236}">
                <a16:creationId xmlns:a16="http://schemas.microsoft.com/office/drawing/2014/main" id="{0CCF657E-DC65-42E4-ACC6-534D350EA3CB}"/>
              </a:ext>
            </a:extLst>
          </p:cNvPr>
          <p:cNvSpPr/>
          <p:nvPr/>
        </p:nvSpPr>
        <p:spPr>
          <a:xfrm>
            <a:off x="2792251" y="2616094"/>
            <a:ext cx="11445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Ipotalamo</a:t>
            </a:r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id="{87322FEB-A10C-41F8-9E60-3323EDAF0C7A}"/>
              </a:ext>
            </a:extLst>
          </p:cNvPr>
          <p:cNvSpPr/>
          <p:nvPr/>
        </p:nvSpPr>
        <p:spPr>
          <a:xfrm>
            <a:off x="2922702" y="5887029"/>
            <a:ext cx="9213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Surrene</a:t>
            </a:r>
          </a:p>
        </p:txBody>
      </p:sp>
      <p:sp>
        <p:nvSpPr>
          <p:cNvPr id="62" name="Rettangolo 61">
            <a:extLst>
              <a:ext uri="{FF2B5EF4-FFF2-40B4-BE49-F238E27FC236}">
                <a16:creationId xmlns:a16="http://schemas.microsoft.com/office/drawing/2014/main" id="{74AB15CA-5739-4460-A5F7-8401A1188052}"/>
              </a:ext>
            </a:extLst>
          </p:cNvPr>
          <p:cNvSpPr/>
          <p:nvPr/>
        </p:nvSpPr>
        <p:spPr>
          <a:xfrm>
            <a:off x="2778415" y="2570838"/>
            <a:ext cx="2043404" cy="3797326"/>
          </a:xfrm>
          <a:prstGeom prst="rect">
            <a:avLst/>
          </a:prstGeom>
          <a:noFill/>
          <a:ln w="22225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5" name="Figura a mano libera: forma 64">
            <a:extLst>
              <a:ext uri="{FF2B5EF4-FFF2-40B4-BE49-F238E27FC236}">
                <a16:creationId xmlns:a16="http://schemas.microsoft.com/office/drawing/2014/main" id="{C847F0D0-A5D8-4CD7-9949-AA697DEE0D3E}"/>
              </a:ext>
            </a:extLst>
          </p:cNvPr>
          <p:cNvSpPr/>
          <p:nvPr/>
        </p:nvSpPr>
        <p:spPr>
          <a:xfrm>
            <a:off x="2177538" y="3624793"/>
            <a:ext cx="1206755" cy="156966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it-IT" sz="24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  <a:p>
            <a:pPr algn="ctr" defTabSz="685800"/>
            <a:r>
              <a:rPr lang="it-IT" sz="24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</a:p>
          <a:p>
            <a:pPr algn="ctr" defTabSz="685800"/>
            <a:r>
              <a:rPr lang="it-IT" sz="24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</a:p>
          <a:p>
            <a:pPr algn="ctr" defTabSz="685800"/>
            <a:r>
              <a:rPr lang="it-IT" sz="24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54" name="Rettangolo 53">
            <a:extLst>
              <a:ext uri="{FF2B5EF4-FFF2-40B4-BE49-F238E27FC236}">
                <a16:creationId xmlns:a16="http://schemas.microsoft.com/office/drawing/2014/main" id="{D85DD766-79A4-4656-897E-013E7BB2749E}"/>
              </a:ext>
            </a:extLst>
          </p:cNvPr>
          <p:cNvSpPr/>
          <p:nvPr/>
        </p:nvSpPr>
        <p:spPr>
          <a:xfrm>
            <a:off x="2913008" y="4275968"/>
            <a:ext cx="7665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Ipofisi</a:t>
            </a:r>
          </a:p>
        </p:txBody>
      </p:sp>
      <p:sp>
        <p:nvSpPr>
          <p:cNvPr id="33" name="Figura a mano libera: forma 32">
            <a:extLst>
              <a:ext uri="{FF2B5EF4-FFF2-40B4-BE49-F238E27FC236}">
                <a16:creationId xmlns:a16="http://schemas.microsoft.com/office/drawing/2014/main" id="{6E278579-9994-4D73-9B82-354D0D4EEF42}"/>
              </a:ext>
            </a:extLst>
          </p:cNvPr>
          <p:cNvSpPr/>
          <p:nvPr/>
        </p:nvSpPr>
        <p:spPr>
          <a:xfrm>
            <a:off x="3775055" y="5866880"/>
            <a:ext cx="1956838" cy="46166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CORTISOLO</a:t>
            </a:r>
          </a:p>
        </p:txBody>
      </p:sp>
      <p:cxnSp>
        <p:nvCxnSpPr>
          <p:cNvPr id="66" name="Connettore 2 65">
            <a:extLst>
              <a:ext uri="{FF2B5EF4-FFF2-40B4-BE49-F238E27FC236}">
                <a16:creationId xmlns:a16="http://schemas.microsoft.com/office/drawing/2014/main" id="{B55F5290-CBF9-42C2-9E8C-B6A4DA4FCB67}"/>
              </a:ext>
            </a:extLst>
          </p:cNvPr>
          <p:cNvCxnSpPr>
            <a:cxnSpLocks/>
          </p:cNvCxnSpPr>
          <p:nvPr/>
        </p:nvCxnSpPr>
        <p:spPr>
          <a:xfrm>
            <a:off x="4356229" y="4748170"/>
            <a:ext cx="0" cy="1109978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ttangolo 2">
            <a:extLst>
              <a:ext uri="{FF2B5EF4-FFF2-40B4-BE49-F238E27FC236}">
                <a16:creationId xmlns:a16="http://schemas.microsoft.com/office/drawing/2014/main" id="{AA4AE588-F4F6-9170-11DA-60ADBB1C4E8D}"/>
              </a:ext>
            </a:extLst>
          </p:cNvPr>
          <p:cNvSpPr/>
          <p:nvPr/>
        </p:nvSpPr>
        <p:spPr>
          <a:xfrm>
            <a:off x="7993338" y="4562215"/>
            <a:ext cx="12531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GRELINA</a:t>
            </a:r>
          </a:p>
          <a:p>
            <a:pPr algn="ctr"/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Aumentata</a:t>
            </a:r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67A0CB52-E1FF-AB58-5C44-1506E34CBFD5}"/>
              </a:ext>
            </a:extLst>
          </p:cNvPr>
          <p:cNvCxnSpPr>
            <a:cxnSpLocks/>
          </p:cNvCxnSpPr>
          <p:nvPr/>
        </p:nvCxnSpPr>
        <p:spPr>
          <a:xfrm flipH="1" flipV="1">
            <a:off x="7072548" y="4282419"/>
            <a:ext cx="920790" cy="48425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ttangolo 12">
            <a:extLst>
              <a:ext uri="{FF2B5EF4-FFF2-40B4-BE49-F238E27FC236}">
                <a16:creationId xmlns:a16="http://schemas.microsoft.com/office/drawing/2014/main" id="{8BA550ED-3AF8-3BA7-FFB7-8886AE34AF22}"/>
              </a:ext>
            </a:extLst>
          </p:cNvPr>
          <p:cNvSpPr/>
          <p:nvPr/>
        </p:nvSpPr>
        <p:spPr>
          <a:xfrm>
            <a:off x="8020968" y="3024789"/>
            <a:ext cx="18184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ADIPONECTINA</a:t>
            </a:r>
          </a:p>
          <a:p>
            <a:pPr algn="ctr"/>
            <a:r>
              <a:rPr lang="it-IT" b="1">
                <a:solidFill>
                  <a:schemeClr val="tx1">
                    <a:lumMod val="65000"/>
                    <a:lumOff val="35000"/>
                  </a:schemeClr>
                </a:solidFill>
              </a:rPr>
              <a:t>Aumentata</a:t>
            </a:r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41167DAF-90E6-456E-09A0-6317C1C01D35}"/>
              </a:ext>
            </a:extLst>
          </p:cNvPr>
          <p:cNvCxnSpPr>
            <a:cxnSpLocks/>
          </p:cNvCxnSpPr>
          <p:nvPr/>
        </p:nvCxnSpPr>
        <p:spPr>
          <a:xfrm flipH="1">
            <a:off x="7197271" y="3402633"/>
            <a:ext cx="917052" cy="664757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Elemento grafico 18" descr="Badge Non seguire più con riempimento a tinta unita">
            <a:extLst>
              <a:ext uri="{FF2B5EF4-FFF2-40B4-BE49-F238E27FC236}">
                <a16:creationId xmlns:a16="http://schemas.microsoft.com/office/drawing/2014/main" id="{0FE88867-7E9C-2A4C-CC85-C0AA346A54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16101" y="4403513"/>
            <a:ext cx="317403" cy="317403"/>
          </a:xfrm>
          <a:prstGeom prst="rect">
            <a:avLst/>
          </a:prstGeom>
        </p:spPr>
      </p:pic>
      <p:pic>
        <p:nvPicPr>
          <p:cNvPr id="24" name="Elemento grafico 23" descr="Badge Non seguire più con riempimento a tinta unita">
            <a:extLst>
              <a:ext uri="{FF2B5EF4-FFF2-40B4-BE49-F238E27FC236}">
                <a16:creationId xmlns:a16="http://schemas.microsoft.com/office/drawing/2014/main" id="{E02806C8-98EB-00BB-9E97-93B80F6C45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60901" y="4661880"/>
            <a:ext cx="317403" cy="317403"/>
          </a:xfrm>
          <a:prstGeom prst="rect">
            <a:avLst/>
          </a:prstGeom>
        </p:spPr>
      </p:pic>
      <p:cxnSp>
        <p:nvCxnSpPr>
          <p:cNvPr id="57" name="Connettore 2 56">
            <a:extLst>
              <a:ext uri="{FF2B5EF4-FFF2-40B4-BE49-F238E27FC236}">
                <a16:creationId xmlns:a16="http://schemas.microsoft.com/office/drawing/2014/main" id="{6D3F4753-049B-8FDE-99CA-833669A452CD}"/>
              </a:ext>
            </a:extLst>
          </p:cNvPr>
          <p:cNvCxnSpPr>
            <a:cxnSpLocks/>
          </p:cNvCxnSpPr>
          <p:nvPr/>
        </p:nvCxnSpPr>
        <p:spPr>
          <a:xfrm>
            <a:off x="4745927" y="2871895"/>
            <a:ext cx="1998113" cy="1030469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8" name="Elemento grafico 67" descr="Badge Non seguire più con riempimento a tinta unita">
            <a:extLst>
              <a:ext uri="{FF2B5EF4-FFF2-40B4-BE49-F238E27FC236}">
                <a16:creationId xmlns:a16="http://schemas.microsoft.com/office/drawing/2014/main" id="{DA04F0F9-2ECD-52E8-B136-28B47A9714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33952" y="3703300"/>
            <a:ext cx="317403" cy="317403"/>
          </a:xfrm>
          <a:prstGeom prst="rect">
            <a:avLst/>
          </a:prstGeom>
        </p:spPr>
      </p:pic>
      <p:cxnSp>
        <p:nvCxnSpPr>
          <p:cNvPr id="50" name="Connettore 2 49">
            <a:extLst>
              <a:ext uri="{FF2B5EF4-FFF2-40B4-BE49-F238E27FC236}">
                <a16:creationId xmlns:a16="http://schemas.microsoft.com/office/drawing/2014/main" id="{C1CA40F0-AE23-4A6F-9305-7A38573043BC}"/>
              </a:ext>
            </a:extLst>
          </p:cNvPr>
          <p:cNvCxnSpPr>
            <a:cxnSpLocks/>
          </p:cNvCxnSpPr>
          <p:nvPr/>
        </p:nvCxnSpPr>
        <p:spPr>
          <a:xfrm>
            <a:off x="6821944" y="2516611"/>
            <a:ext cx="0" cy="1295615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Rettangolo 73">
            <a:extLst>
              <a:ext uri="{FF2B5EF4-FFF2-40B4-BE49-F238E27FC236}">
                <a16:creationId xmlns:a16="http://schemas.microsoft.com/office/drawing/2014/main" id="{521A203E-FB7A-5866-006F-27F9DA160D40}"/>
              </a:ext>
            </a:extLst>
          </p:cNvPr>
          <p:cNvSpPr/>
          <p:nvPr/>
        </p:nvSpPr>
        <p:spPr>
          <a:xfrm>
            <a:off x="6083450" y="2925994"/>
            <a:ext cx="1502334" cy="2616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it-IT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Stimolazione ridotta</a:t>
            </a:r>
          </a:p>
        </p:txBody>
      </p:sp>
      <p:pic>
        <p:nvPicPr>
          <p:cNvPr id="14" name="Elemento grafico 13" descr="Badge Non seguire più con riempimento a tinta unita">
            <a:extLst>
              <a:ext uri="{FF2B5EF4-FFF2-40B4-BE49-F238E27FC236}">
                <a16:creationId xmlns:a16="http://schemas.microsoft.com/office/drawing/2014/main" id="{A854FCEA-2D4B-8D5E-4AAA-36A51989FD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00028" y="3444615"/>
            <a:ext cx="317403" cy="317403"/>
          </a:xfrm>
          <a:prstGeom prst="rect">
            <a:avLst/>
          </a:prstGeom>
        </p:spPr>
      </p:pic>
      <p:sp>
        <p:nvSpPr>
          <p:cNvPr id="58" name="Rettangolo 57">
            <a:extLst>
              <a:ext uri="{FF2B5EF4-FFF2-40B4-BE49-F238E27FC236}">
                <a16:creationId xmlns:a16="http://schemas.microsoft.com/office/drawing/2014/main" id="{99ADACDB-718F-4904-9499-71AF61F7B92E}"/>
              </a:ext>
            </a:extLst>
          </p:cNvPr>
          <p:cNvSpPr/>
          <p:nvPr/>
        </p:nvSpPr>
        <p:spPr>
          <a:xfrm>
            <a:off x="7867981" y="2100644"/>
            <a:ext cx="9838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LEPTINA</a:t>
            </a:r>
          </a:p>
          <a:p>
            <a:pPr algn="ctr"/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Ridotta</a:t>
            </a:r>
          </a:p>
        </p:txBody>
      </p:sp>
      <p:cxnSp>
        <p:nvCxnSpPr>
          <p:cNvPr id="59" name="Connettore 2 58">
            <a:extLst>
              <a:ext uri="{FF2B5EF4-FFF2-40B4-BE49-F238E27FC236}">
                <a16:creationId xmlns:a16="http://schemas.microsoft.com/office/drawing/2014/main" id="{14E9EC1F-C41A-42AC-B464-62D04DED62A1}"/>
              </a:ext>
            </a:extLst>
          </p:cNvPr>
          <p:cNvCxnSpPr>
            <a:cxnSpLocks/>
          </p:cNvCxnSpPr>
          <p:nvPr/>
        </p:nvCxnSpPr>
        <p:spPr>
          <a:xfrm flipH="1">
            <a:off x="7072548" y="2335472"/>
            <a:ext cx="707739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3" name="Elemento grafico 62" descr="Badge Non seguire più con riempimento a tinta unita">
            <a:extLst>
              <a:ext uri="{FF2B5EF4-FFF2-40B4-BE49-F238E27FC236}">
                <a16:creationId xmlns:a16="http://schemas.microsoft.com/office/drawing/2014/main" id="{6998F854-4772-4141-96A1-759B4F68E6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16101" y="2210157"/>
            <a:ext cx="317403" cy="317403"/>
          </a:xfrm>
          <a:prstGeom prst="rect">
            <a:avLst/>
          </a:prstGeom>
        </p:spPr>
      </p:pic>
      <p:sp>
        <p:nvSpPr>
          <p:cNvPr id="76" name="Ovale 75">
            <a:extLst>
              <a:ext uri="{FF2B5EF4-FFF2-40B4-BE49-F238E27FC236}">
                <a16:creationId xmlns:a16="http://schemas.microsoft.com/office/drawing/2014/main" id="{EA1D80FF-5540-4569-8CD0-D78FDB7F3AEE}"/>
              </a:ext>
            </a:extLst>
          </p:cNvPr>
          <p:cNvSpPr/>
          <p:nvPr/>
        </p:nvSpPr>
        <p:spPr>
          <a:xfrm>
            <a:off x="8966936" y="1820383"/>
            <a:ext cx="1944553" cy="1222109"/>
          </a:xfrm>
          <a:prstGeom prst="ellipse">
            <a:avLst/>
          </a:prstGeom>
          <a:solidFill>
            <a:srgbClr val="0B76A0"/>
          </a:solidFill>
          <a:ln w="15875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FEB33704-EC1C-4599-A491-3476A6C80E2E}"/>
              </a:ext>
            </a:extLst>
          </p:cNvPr>
          <p:cNvSpPr txBox="1"/>
          <p:nvPr/>
        </p:nvSpPr>
        <p:spPr>
          <a:xfrm>
            <a:off x="9009316" y="2098671"/>
            <a:ext cx="1902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chemeClr val="bg1"/>
                </a:solidFill>
              </a:rPr>
              <a:t>Diminuito</a:t>
            </a:r>
          </a:p>
          <a:p>
            <a:pPr algn="ctr"/>
            <a:r>
              <a:rPr lang="it-IT" sz="1600" b="1" dirty="0">
                <a:solidFill>
                  <a:schemeClr val="bg1"/>
                </a:solidFill>
              </a:rPr>
              <a:t> TESSUTO ADIPOSO</a:t>
            </a:r>
            <a:endParaRPr lang="it-IT" sz="1600" dirty="0"/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C0A3F5BB-BBE0-46C5-A6E1-5EC514B7A4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265" y="1856761"/>
            <a:ext cx="1199113" cy="1224536"/>
          </a:xfrm>
          <a:prstGeom prst="rect">
            <a:avLst/>
          </a:prstGeom>
        </p:spPr>
      </p:pic>
      <p:sp>
        <p:nvSpPr>
          <p:cNvPr id="77" name="Ovale 76">
            <a:extLst>
              <a:ext uri="{FF2B5EF4-FFF2-40B4-BE49-F238E27FC236}">
                <a16:creationId xmlns:a16="http://schemas.microsoft.com/office/drawing/2014/main" id="{23A6386B-89D7-4651-A8F5-4AF63079489B}"/>
              </a:ext>
            </a:extLst>
          </p:cNvPr>
          <p:cNvSpPr/>
          <p:nvPr/>
        </p:nvSpPr>
        <p:spPr>
          <a:xfrm>
            <a:off x="9009316" y="4864733"/>
            <a:ext cx="1944553" cy="1222109"/>
          </a:xfrm>
          <a:prstGeom prst="ellipse">
            <a:avLst/>
          </a:prstGeom>
          <a:solidFill>
            <a:srgbClr val="0B76A0"/>
          </a:solidFill>
          <a:ln w="15875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78" name="CasellaDiTesto 77">
            <a:extLst>
              <a:ext uri="{FF2B5EF4-FFF2-40B4-BE49-F238E27FC236}">
                <a16:creationId xmlns:a16="http://schemas.microsoft.com/office/drawing/2014/main" id="{632AF906-E0FB-434D-BB47-3C1E6C440FF9}"/>
              </a:ext>
            </a:extLst>
          </p:cNvPr>
          <p:cNvSpPr txBox="1"/>
          <p:nvPr/>
        </p:nvSpPr>
        <p:spPr>
          <a:xfrm>
            <a:off x="9051696" y="5270815"/>
            <a:ext cx="1902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chemeClr val="bg1"/>
                </a:solidFill>
              </a:rPr>
              <a:t>STOMACO</a:t>
            </a:r>
            <a:endParaRPr lang="it-IT" sz="1600" dirty="0"/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AE1C34EC-A287-4EC3-8873-D2DBFB696E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363" y="4631693"/>
            <a:ext cx="1488847" cy="1633747"/>
          </a:xfrm>
          <a:prstGeom prst="rect">
            <a:avLst/>
          </a:prstGeom>
        </p:spPr>
      </p:pic>
      <p:cxnSp>
        <p:nvCxnSpPr>
          <p:cNvPr id="51" name="Connettore diritto 50">
            <a:extLst>
              <a:ext uri="{FF2B5EF4-FFF2-40B4-BE49-F238E27FC236}">
                <a16:creationId xmlns:a16="http://schemas.microsoft.com/office/drawing/2014/main" id="{DA6447B7-74B5-4D46-B5F7-6918793D1559}"/>
              </a:ext>
            </a:extLst>
          </p:cNvPr>
          <p:cNvCxnSpPr>
            <a:cxnSpLocks/>
          </p:cNvCxnSpPr>
          <p:nvPr/>
        </p:nvCxnSpPr>
        <p:spPr>
          <a:xfrm flipV="1">
            <a:off x="2498651" y="2228602"/>
            <a:ext cx="1894214" cy="423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Connettore 2 78">
            <a:extLst>
              <a:ext uri="{FF2B5EF4-FFF2-40B4-BE49-F238E27FC236}">
                <a16:creationId xmlns:a16="http://schemas.microsoft.com/office/drawing/2014/main" id="{148C50EB-69AB-476D-9166-8FABCC7CC22F}"/>
              </a:ext>
            </a:extLst>
          </p:cNvPr>
          <p:cNvCxnSpPr>
            <a:cxnSpLocks/>
          </p:cNvCxnSpPr>
          <p:nvPr/>
        </p:nvCxnSpPr>
        <p:spPr>
          <a:xfrm>
            <a:off x="4382232" y="2217969"/>
            <a:ext cx="0" cy="453486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Elemento grafico 9" descr="Badge Segui con riempimento a tinta unita">
            <a:extLst>
              <a:ext uri="{FF2B5EF4-FFF2-40B4-BE49-F238E27FC236}">
                <a16:creationId xmlns:a16="http://schemas.microsoft.com/office/drawing/2014/main" id="{699BA686-5CE4-335C-37DB-9FE76EFF883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801803" y="1997444"/>
            <a:ext cx="329946" cy="32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420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tangolo 25">
            <a:extLst>
              <a:ext uri="{FF2B5EF4-FFF2-40B4-BE49-F238E27FC236}">
                <a16:creationId xmlns:a16="http://schemas.microsoft.com/office/drawing/2014/main" id="{637A7FE3-0806-4A04-969A-6F0729BD4012}"/>
              </a:ext>
            </a:extLst>
          </p:cNvPr>
          <p:cNvSpPr/>
          <p:nvPr/>
        </p:nvSpPr>
        <p:spPr>
          <a:xfrm>
            <a:off x="0" y="5622208"/>
            <a:ext cx="12192000" cy="808808"/>
          </a:xfrm>
          <a:prstGeom prst="rect">
            <a:avLst/>
          </a:prstGeom>
          <a:solidFill>
            <a:schemeClr val="bg2">
              <a:lumMod val="90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1B0D3346-B189-4975-A0D5-67DB7BBACE0C}"/>
              </a:ext>
            </a:extLst>
          </p:cNvPr>
          <p:cNvSpPr/>
          <p:nvPr/>
        </p:nvSpPr>
        <p:spPr>
          <a:xfrm>
            <a:off x="3120572" y="2122042"/>
            <a:ext cx="12191999" cy="58477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it-IT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BASSI livelli ESTRADIOLO</a:t>
            </a:r>
          </a:p>
        </p:txBody>
      </p:sp>
      <p:sp>
        <p:nvSpPr>
          <p:cNvPr id="7" name="Figura a mano libera: forma 6">
            <a:extLst>
              <a:ext uri="{FF2B5EF4-FFF2-40B4-BE49-F238E27FC236}">
                <a16:creationId xmlns:a16="http://schemas.microsoft.com/office/drawing/2014/main" id="{82F7A938-3BBA-4898-80A9-0301F6DE7CAB}"/>
              </a:ext>
            </a:extLst>
          </p:cNvPr>
          <p:cNvSpPr/>
          <p:nvPr/>
        </p:nvSpPr>
        <p:spPr>
          <a:xfrm>
            <a:off x="0" y="627240"/>
            <a:ext cx="12192001" cy="64633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it-IT" sz="3600" dirty="0">
                <a:solidFill>
                  <a:schemeClr val="accent4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AMENORREA IPOTALAMICA FUNZIONALE</a:t>
            </a:r>
          </a:p>
        </p:txBody>
      </p:sp>
      <p:sp>
        <p:nvSpPr>
          <p:cNvPr id="12" name="Figura a mano libera: forma 11">
            <a:extLst>
              <a:ext uri="{FF2B5EF4-FFF2-40B4-BE49-F238E27FC236}">
                <a16:creationId xmlns:a16="http://schemas.microsoft.com/office/drawing/2014/main" id="{0E8CEAE8-2757-4EF3-93BA-B561A23073EA}"/>
              </a:ext>
            </a:extLst>
          </p:cNvPr>
          <p:cNvSpPr/>
          <p:nvPr/>
        </p:nvSpPr>
        <p:spPr>
          <a:xfrm>
            <a:off x="-1132117" y="4160204"/>
            <a:ext cx="12191999" cy="58477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it-IT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ALTI livelli CORTISOLO</a:t>
            </a:r>
          </a:p>
        </p:txBody>
      </p:sp>
      <p:sp>
        <p:nvSpPr>
          <p:cNvPr id="13" name="Figura a mano libera: forma 12">
            <a:extLst>
              <a:ext uri="{FF2B5EF4-FFF2-40B4-BE49-F238E27FC236}">
                <a16:creationId xmlns:a16="http://schemas.microsoft.com/office/drawing/2014/main" id="{E1673EA5-D603-42B4-B135-A0554F96182E}"/>
              </a:ext>
            </a:extLst>
          </p:cNvPr>
          <p:cNvSpPr/>
          <p:nvPr/>
        </p:nvSpPr>
        <p:spPr>
          <a:xfrm>
            <a:off x="1" y="5740842"/>
            <a:ext cx="12192000" cy="61555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it-IT" sz="3400" dirty="0">
                <a:solidFill>
                  <a:schemeClr val="accent4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POSSIBILI CONSEGUENZE A LUNGO TERMINE</a:t>
            </a:r>
          </a:p>
        </p:txBody>
      </p:sp>
      <p:sp>
        <p:nvSpPr>
          <p:cNvPr id="2" name="Freccia circolare a destra 1">
            <a:extLst>
              <a:ext uri="{FF2B5EF4-FFF2-40B4-BE49-F238E27FC236}">
                <a16:creationId xmlns:a16="http://schemas.microsoft.com/office/drawing/2014/main" id="{FD650A57-0B26-4332-A6FE-F169F5B4DAB6}"/>
              </a:ext>
            </a:extLst>
          </p:cNvPr>
          <p:cNvSpPr/>
          <p:nvPr/>
        </p:nvSpPr>
        <p:spPr>
          <a:xfrm rot="781934">
            <a:off x="569899" y="2699258"/>
            <a:ext cx="1342572" cy="3049144"/>
          </a:xfrm>
          <a:prstGeom prst="curvedRightArrow">
            <a:avLst>
              <a:gd name="adj1" fmla="val 25000"/>
              <a:gd name="adj2" fmla="val 50000"/>
              <a:gd name="adj3" fmla="val 340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4DB5BD5-A2BA-404D-BA94-D2B60C325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884" y="3753761"/>
            <a:ext cx="2075545" cy="138369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3C9BEB15-1288-4501-9E7B-F436525D0B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401" y="1768957"/>
            <a:ext cx="2169885" cy="1290944"/>
          </a:xfrm>
          <a:prstGeom prst="rect">
            <a:avLst/>
          </a:prstGeom>
        </p:spPr>
      </p:pic>
      <p:sp>
        <p:nvSpPr>
          <p:cNvPr id="27" name="Rettangolo 26">
            <a:extLst>
              <a:ext uri="{FF2B5EF4-FFF2-40B4-BE49-F238E27FC236}">
                <a16:creationId xmlns:a16="http://schemas.microsoft.com/office/drawing/2014/main" id="{4AC7CD17-9874-499E-BCC5-E85480BA0AFE}"/>
              </a:ext>
            </a:extLst>
          </p:cNvPr>
          <p:cNvSpPr/>
          <p:nvPr/>
        </p:nvSpPr>
        <p:spPr>
          <a:xfrm>
            <a:off x="-711200" y="-857172"/>
            <a:ext cx="13614400" cy="1010630"/>
          </a:xfrm>
          <a:prstGeom prst="rect">
            <a:avLst/>
          </a:prstGeom>
          <a:solidFill>
            <a:schemeClr val="accent4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51540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id="{3D6FFB34-3075-43F2-A575-258C1C1C1260}"/>
              </a:ext>
            </a:extLst>
          </p:cNvPr>
          <p:cNvSpPr/>
          <p:nvPr/>
        </p:nvSpPr>
        <p:spPr>
          <a:xfrm>
            <a:off x="0" y="4149342"/>
            <a:ext cx="12192000" cy="2324029"/>
          </a:xfrm>
          <a:prstGeom prst="rect">
            <a:avLst/>
          </a:prstGeom>
          <a:solidFill>
            <a:srgbClr val="C1E9FB">
              <a:alpha val="3725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9F95D3A9-E9A6-46C7-BE98-D3D4FB6AB746}"/>
              </a:ext>
            </a:extLst>
          </p:cNvPr>
          <p:cNvSpPr/>
          <p:nvPr/>
        </p:nvSpPr>
        <p:spPr>
          <a:xfrm>
            <a:off x="0" y="964794"/>
            <a:ext cx="12192000" cy="808808"/>
          </a:xfrm>
          <a:prstGeom prst="rect">
            <a:avLst/>
          </a:prstGeom>
          <a:solidFill>
            <a:schemeClr val="bg2">
              <a:lumMod val="90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Figura a mano libera: forma 6">
            <a:extLst>
              <a:ext uri="{FF2B5EF4-FFF2-40B4-BE49-F238E27FC236}">
                <a16:creationId xmlns:a16="http://schemas.microsoft.com/office/drawing/2014/main" id="{82F7A938-3BBA-4898-80A9-0301F6DE7CAB}"/>
              </a:ext>
            </a:extLst>
          </p:cNvPr>
          <p:cNvSpPr/>
          <p:nvPr/>
        </p:nvSpPr>
        <p:spPr>
          <a:xfrm>
            <a:off x="0" y="336948"/>
            <a:ext cx="12192001" cy="52322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it-IT" sz="2800" dirty="0">
                <a:solidFill>
                  <a:schemeClr val="accent4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AMENORREA IPOTALAMICA FUNZIONALE</a:t>
            </a:r>
          </a:p>
        </p:txBody>
      </p:sp>
      <p:sp>
        <p:nvSpPr>
          <p:cNvPr id="13" name="Figura a mano libera: forma 12">
            <a:extLst>
              <a:ext uri="{FF2B5EF4-FFF2-40B4-BE49-F238E27FC236}">
                <a16:creationId xmlns:a16="http://schemas.microsoft.com/office/drawing/2014/main" id="{E1673EA5-D603-42B4-B135-A0554F96182E}"/>
              </a:ext>
            </a:extLst>
          </p:cNvPr>
          <p:cNvSpPr/>
          <p:nvPr/>
        </p:nvSpPr>
        <p:spPr>
          <a:xfrm>
            <a:off x="1" y="1056198"/>
            <a:ext cx="12191999" cy="70788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it-IT" sz="4000" dirty="0">
                <a:solidFill>
                  <a:schemeClr val="accent4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DIMENSIONE del PROBLEMA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2AB7367-3258-4A0A-ADFD-59EF0156BA53}"/>
              </a:ext>
            </a:extLst>
          </p:cNvPr>
          <p:cNvSpPr txBox="1"/>
          <p:nvPr/>
        </p:nvSpPr>
        <p:spPr>
          <a:xfrm>
            <a:off x="1545772" y="2648799"/>
            <a:ext cx="11538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Book Antiqua" panose="02040602050305030304" pitchFamily="18" charset="0"/>
              </a:rPr>
              <a:t>In Italia </a:t>
            </a:r>
            <a:endParaRPr lang="it-IT" sz="3200" b="1" dirty="0">
              <a:latin typeface="Book Antiqua" panose="02040602050305030304" pitchFamily="18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3D2202E5-CC57-424B-8BE0-33079E6A3D25}"/>
              </a:ext>
            </a:extLst>
          </p:cNvPr>
          <p:cNvSpPr txBox="1"/>
          <p:nvPr/>
        </p:nvSpPr>
        <p:spPr>
          <a:xfrm>
            <a:off x="3581400" y="2288909"/>
            <a:ext cx="11538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latin typeface="Book Antiqua" panose="02040602050305030304" pitchFamily="18" charset="0"/>
              </a:rPr>
              <a:t>140.734</a:t>
            </a:r>
            <a:r>
              <a:rPr lang="it-IT" sz="3200" dirty="0">
                <a:latin typeface="Book Antiqua" panose="02040602050305030304" pitchFamily="18" charset="0"/>
              </a:rPr>
              <a:t> (</a:t>
            </a:r>
            <a:r>
              <a:rPr lang="it-IT" sz="3200" b="1" dirty="0">
                <a:latin typeface="Book Antiqua" panose="02040602050305030304" pitchFamily="18" charset="0"/>
              </a:rPr>
              <a:t>2.5%</a:t>
            </a:r>
            <a:r>
              <a:rPr lang="it-IT" sz="3200" dirty="0">
                <a:latin typeface="Book Antiqua" panose="02040602050305030304" pitchFamily="18" charset="0"/>
              </a:rPr>
              <a:t>) donne di 14 - 49 aa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927F792-5CCF-4701-8965-665D6F3B862E}"/>
              </a:ext>
            </a:extLst>
          </p:cNvPr>
          <p:cNvSpPr txBox="1"/>
          <p:nvPr/>
        </p:nvSpPr>
        <p:spPr>
          <a:xfrm>
            <a:off x="3820000" y="2991860"/>
            <a:ext cx="11538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latin typeface="Book Antiqua" panose="02040602050305030304" pitchFamily="18" charset="0"/>
              </a:rPr>
              <a:t>38.134</a:t>
            </a:r>
            <a:r>
              <a:rPr lang="it-IT" sz="3200" dirty="0">
                <a:latin typeface="Book Antiqua" panose="02040602050305030304" pitchFamily="18" charset="0"/>
              </a:rPr>
              <a:t> (</a:t>
            </a:r>
            <a:r>
              <a:rPr lang="it-IT" sz="3200" b="1" dirty="0">
                <a:latin typeface="Book Antiqua" panose="02040602050305030304" pitchFamily="18" charset="0"/>
              </a:rPr>
              <a:t>3.0%</a:t>
            </a:r>
            <a:r>
              <a:rPr lang="it-IT" sz="3200" dirty="0">
                <a:latin typeface="Book Antiqua" panose="02040602050305030304" pitchFamily="18" charset="0"/>
              </a:rPr>
              <a:t>) donne di 14 - 20 aa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240BB90C-6108-4172-B58F-D3B262FD7E90}"/>
              </a:ext>
            </a:extLst>
          </p:cNvPr>
          <p:cNvSpPr txBox="1"/>
          <p:nvPr/>
        </p:nvSpPr>
        <p:spPr>
          <a:xfrm>
            <a:off x="11649106" y="3845769"/>
            <a:ext cx="4992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>
                <a:latin typeface="Book Antiqua" panose="02040602050305030304" pitchFamily="18" charset="0"/>
              </a:rPr>
              <a:t>2021</a:t>
            </a:r>
            <a:endParaRPr lang="it-IT" sz="1200" i="1" dirty="0">
              <a:latin typeface="Book Antiqua" panose="02040602050305030304" pitchFamily="18" charset="0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41CF1A6E-2E97-4DD8-9D0B-BDD9118534BB}"/>
              </a:ext>
            </a:extLst>
          </p:cNvPr>
          <p:cNvSpPr txBox="1"/>
          <p:nvPr/>
        </p:nvSpPr>
        <p:spPr>
          <a:xfrm>
            <a:off x="9248342" y="6540268"/>
            <a:ext cx="4992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 err="1">
                <a:latin typeface="Book Antiqua" panose="02040602050305030304" pitchFamily="18" charset="0"/>
              </a:rPr>
              <a:t>Mörö</a:t>
            </a:r>
            <a:r>
              <a:rPr lang="it-IT" sz="1400" i="1" dirty="0">
                <a:latin typeface="Book Antiqua" panose="02040602050305030304" pitchFamily="18" charset="0"/>
              </a:rPr>
              <a:t> et al, Front. Public Health, 2024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B5F148E2-6793-4838-B637-E826FAAF3033}"/>
              </a:ext>
            </a:extLst>
          </p:cNvPr>
          <p:cNvSpPr txBox="1"/>
          <p:nvPr/>
        </p:nvSpPr>
        <p:spPr>
          <a:xfrm>
            <a:off x="0" y="4492403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latin typeface="Book Antiqua" panose="02040602050305030304" pitchFamily="18" charset="0"/>
              </a:rPr>
              <a:t>In ADOLESCENTI – GIOVANI DONNE di 13 – 20 anni con AMENORREA rappresenta…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4283FDEF-DE71-4659-B5A9-AB830BFE2C0C}"/>
              </a:ext>
            </a:extLst>
          </p:cNvPr>
          <p:cNvSpPr txBox="1"/>
          <p:nvPr/>
        </p:nvSpPr>
        <p:spPr>
          <a:xfrm>
            <a:off x="3478913" y="4989721"/>
            <a:ext cx="11538857" cy="969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B76A0"/>
              </a:buClr>
              <a:buFont typeface="Wingdings" panose="05000000000000000000" pitchFamily="2" charset="2"/>
              <a:buChar char="Ø"/>
            </a:pPr>
            <a:r>
              <a:rPr lang="it-IT" sz="2000" b="1" dirty="0">
                <a:latin typeface="Book Antiqua" panose="02040602050305030304" pitchFamily="18" charset="0"/>
              </a:rPr>
              <a:t>56%</a:t>
            </a:r>
            <a:r>
              <a:rPr lang="it-IT" sz="2000" dirty="0">
                <a:latin typeface="Book Antiqua" panose="02040602050305030304" pitchFamily="18" charset="0"/>
              </a:rPr>
              <a:t> delle AMENORREE </a:t>
            </a:r>
            <a:r>
              <a:rPr lang="it-IT" sz="2000" b="1" dirty="0">
                <a:latin typeface="Book Antiqua" panose="02040602050305030304" pitchFamily="18" charset="0"/>
              </a:rPr>
              <a:t>PRIMARIE</a:t>
            </a:r>
          </a:p>
          <a:p>
            <a:pPr marL="342900" indent="-342900">
              <a:lnSpc>
                <a:spcPct val="150000"/>
              </a:lnSpc>
              <a:buClr>
                <a:srgbClr val="0B76A0"/>
              </a:buClr>
              <a:buFont typeface="Wingdings" panose="05000000000000000000" pitchFamily="2" charset="2"/>
              <a:buChar char="Ø"/>
            </a:pPr>
            <a:r>
              <a:rPr lang="it-IT" sz="2000" b="1" dirty="0">
                <a:latin typeface="Book Antiqua" panose="02040602050305030304" pitchFamily="18" charset="0"/>
              </a:rPr>
              <a:t>78%</a:t>
            </a:r>
            <a:r>
              <a:rPr lang="it-IT" sz="2000" dirty="0">
                <a:latin typeface="Book Antiqua" panose="02040602050305030304" pitchFamily="18" charset="0"/>
              </a:rPr>
              <a:t> delle AMENORREE </a:t>
            </a:r>
            <a:r>
              <a:rPr lang="it-IT" sz="2000" b="1" dirty="0">
                <a:latin typeface="Book Antiqua" panose="02040602050305030304" pitchFamily="18" charset="0"/>
              </a:rPr>
              <a:t>SECONDARIE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5DB3E58-424C-4BAC-B927-0AA446D171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002" y="3662474"/>
            <a:ext cx="1304104" cy="41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6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5FCD845-CCBB-4FD4-BB6A-A30C8747B1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569" y="2144630"/>
            <a:ext cx="7504826" cy="4602879"/>
          </a:xfrm>
          <a:prstGeom prst="rect">
            <a:avLst/>
          </a:prstGeom>
        </p:spPr>
      </p:pic>
      <p:sp>
        <p:nvSpPr>
          <p:cNvPr id="31" name="Rettangolo 30">
            <a:extLst>
              <a:ext uri="{FF2B5EF4-FFF2-40B4-BE49-F238E27FC236}">
                <a16:creationId xmlns:a16="http://schemas.microsoft.com/office/drawing/2014/main" id="{9FA3B72D-616C-4B4D-BFB5-666D8B449517}"/>
              </a:ext>
            </a:extLst>
          </p:cNvPr>
          <p:cNvSpPr/>
          <p:nvPr/>
        </p:nvSpPr>
        <p:spPr>
          <a:xfrm>
            <a:off x="-711200" y="6626486"/>
            <a:ext cx="13614400" cy="1010630"/>
          </a:xfrm>
          <a:prstGeom prst="rect">
            <a:avLst/>
          </a:prstGeom>
          <a:solidFill>
            <a:srgbClr val="0B76A0">
              <a:alpha val="5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4BA83683-22A4-CE25-BFB4-BE5205F6E160}"/>
              </a:ext>
            </a:extLst>
          </p:cNvPr>
          <p:cNvSpPr/>
          <p:nvPr/>
        </p:nvSpPr>
        <p:spPr>
          <a:xfrm>
            <a:off x="1074830" y="1970726"/>
            <a:ext cx="465221" cy="52939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8D6B02E0-081D-6AC0-BCB0-E7A9C80CCCF7}"/>
              </a:ext>
            </a:extLst>
          </p:cNvPr>
          <p:cNvSpPr txBox="1"/>
          <p:nvPr/>
        </p:nvSpPr>
        <p:spPr>
          <a:xfrm>
            <a:off x="8536193" y="1191147"/>
            <a:ext cx="617621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639.194 ADOLESCENTI</a:t>
            </a:r>
          </a:p>
          <a:p>
            <a:r>
              <a:rPr lang="it-IT" sz="2000" b="1" dirty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età 11-15 anni</a:t>
            </a:r>
          </a:p>
          <a:p>
            <a:r>
              <a:rPr lang="it-IT" sz="2000" dirty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26 PAESI EUROPEI</a:t>
            </a:r>
          </a:p>
          <a:p>
            <a:endParaRPr lang="it-IT" sz="2400" dirty="0"/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91CAC167-D845-DBD9-9504-9AE96151D8BA}"/>
              </a:ext>
            </a:extLst>
          </p:cNvPr>
          <p:cNvSpPr/>
          <p:nvPr/>
        </p:nvSpPr>
        <p:spPr>
          <a:xfrm>
            <a:off x="2125589" y="4035238"/>
            <a:ext cx="2903621" cy="2180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6B878B7D-B8C5-483A-AEC3-BE474DC60C57}"/>
              </a:ext>
            </a:extLst>
          </p:cNvPr>
          <p:cNvSpPr/>
          <p:nvPr/>
        </p:nvSpPr>
        <p:spPr>
          <a:xfrm>
            <a:off x="-348343" y="247857"/>
            <a:ext cx="12888686" cy="53860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it-IT" sz="2900" dirty="0">
                <a:solidFill>
                  <a:schemeClr val="accent5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PREVALENZA Comportamenti volti alla Riduzione del Peso (WRB)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494D8865-B940-1F43-5069-B8E91DE6C8CC}"/>
              </a:ext>
            </a:extLst>
          </p:cNvPr>
          <p:cNvSpPr txBox="1"/>
          <p:nvPr/>
        </p:nvSpPr>
        <p:spPr>
          <a:xfrm>
            <a:off x="9163483" y="2834486"/>
            <a:ext cx="1524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20%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B2F7FC66-DBF3-65DF-5CF9-3BC373B7E56B}"/>
              </a:ext>
            </a:extLst>
          </p:cNvPr>
          <p:cNvSpPr txBox="1"/>
          <p:nvPr/>
        </p:nvSpPr>
        <p:spPr>
          <a:xfrm>
            <a:off x="9163483" y="3806986"/>
            <a:ext cx="1933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12%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48CD65C3-E249-4AA7-89B2-35180E51428C}"/>
              </a:ext>
            </a:extLst>
          </p:cNvPr>
          <p:cNvSpPr txBox="1"/>
          <p:nvPr/>
        </p:nvSpPr>
        <p:spPr>
          <a:xfrm>
            <a:off x="8435165" y="6564590"/>
            <a:ext cx="3798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>
                <a:latin typeface="Book Antiqua" panose="02040602050305030304" pitchFamily="18" charset="0"/>
              </a:rPr>
              <a:t>A. </a:t>
            </a:r>
            <a:r>
              <a:rPr lang="it-IT" sz="1400" i="1" dirty="0" err="1">
                <a:latin typeface="Book Antiqua" panose="02040602050305030304" pitchFamily="18" charset="0"/>
              </a:rPr>
              <a:t>Dzielska</a:t>
            </a:r>
            <a:r>
              <a:rPr lang="it-IT" sz="1400" i="1" dirty="0">
                <a:latin typeface="Book Antiqua" panose="02040602050305030304" pitchFamily="18" charset="0"/>
              </a:rPr>
              <a:t> et al, J </a:t>
            </a:r>
            <a:r>
              <a:rPr lang="it-IT" sz="1400" i="1" dirty="0" err="1">
                <a:latin typeface="Book Antiqua" panose="02040602050305030304" pitchFamily="18" charset="0"/>
              </a:rPr>
              <a:t>Adol</a:t>
            </a:r>
            <a:r>
              <a:rPr lang="it-IT" sz="1400" i="1" dirty="0">
                <a:latin typeface="Book Antiqua" panose="02040602050305030304" pitchFamily="18" charset="0"/>
              </a:rPr>
              <a:t> Health, 66:S70, 2020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11CD8213-560D-47C8-9425-204AA2360A3B}"/>
              </a:ext>
            </a:extLst>
          </p:cNvPr>
          <p:cNvSpPr txBox="1"/>
          <p:nvPr/>
        </p:nvSpPr>
        <p:spPr>
          <a:xfrm>
            <a:off x="8849838" y="5974460"/>
            <a:ext cx="10985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Anni</a:t>
            </a:r>
          </a:p>
          <a:p>
            <a:endParaRPr lang="it-IT" sz="2400" dirty="0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E9917EE7-584C-43CB-AF94-3F2FB78C0E79}"/>
              </a:ext>
            </a:extLst>
          </p:cNvPr>
          <p:cNvSpPr txBox="1"/>
          <p:nvPr/>
        </p:nvSpPr>
        <p:spPr>
          <a:xfrm>
            <a:off x="1163621" y="1883645"/>
            <a:ext cx="33902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Tasso di WRB (%)</a:t>
            </a:r>
          </a:p>
          <a:p>
            <a:endParaRPr lang="it-IT" sz="2400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6BD628FC-8AAD-4580-B4C3-54D1F151FB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515"/>
          <a:stretch/>
        </p:blipFill>
        <p:spPr>
          <a:xfrm>
            <a:off x="8560257" y="3691090"/>
            <a:ext cx="532636" cy="1066876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C09E0D5B-47B2-4331-8C59-51C3BB1160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2899"/>
          <a:stretch/>
        </p:blipFill>
        <p:spPr>
          <a:xfrm>
            <a:off x="8536193" y="2624214"/>
            <a:ext cx="627290" cy="1066876"/>
          </a:xfrm>
          <a:prstGeom prst="rect">
            <a:avLst/>
          </a:prstGeom>
        </p:spPr>
      </p:pic>
      <p:sp>
        <p:nvSpPr>
          <p:cNvPr id="32" name="Rettangolo 31">
            <a:extLst>
              <a:ext uri="{FF2B5EF4-FFF2-40B4-BE49-F238E27FC236}">
                <a16:creationId xmlns:a16="http://schemas.microsoft.com/office/drawing/2014/main" id="{E6DD80E5-3F19-403A-87AB-E7FCC41E7E17}"/>
              </a:ext>
            </a:extLst>
          </p:cNvPr>
          <p:cNvSpPr/>
          <p:nvPr/>
        </p:nvSpPr>
        <p:spPr>
          <a:xfrm>
            <a:off x="-711200" y="857139"/>
            <a:ext cx="13614400" cy="119482"/>
          </a:xfrm>
          <a:prstGeom prst="rect">
            <a:avLst/>
          </a:prstGeom>
          <a:solidFill>
            <a:srgbClr val="0B76A0">
              <a:alpha val="5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D6C01AA1-6D39-4599-871E-E61486646EA7}"/>
              </a:ext>
            </a:extLst>
          </p:cNvPr>
          <p:cNvSpPr/>
          <p:nvPr/>
        </p:nvSpPr>
        <p:spPr>
          <a:xfrm>
            <a:off x="7942521" y="6063927"/>
            <a:ext cx="810130" cy="42718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59111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5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8272</TotalTime>
  <Words>1467</Words>
  <Application>Microsoft Office PowerPoint</Application>
  <PresentationFormat>Widescreen</PresentationFormat>
  <Paragraphs>184</Paragraphs>
  <Slides>15</Slides>
  <Notes>13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15</vt:i4>
      </vt:variant>
    </vt:vector>
  </HeadingPairs>
  <TitlesOfParts>
    <vt:vector size="25" baseType="lpstr">
      <vt:lpstr>Aharoni</vt:lpstr>
      <vt:lpstr>Aptos</vt:lpstr>
      <vt:lpstr>Aptos Display</vt:lpstr>
      <vt:lpstr>Arial</vt:lpstr>
      <vt:lpstr>Book Antiqua</vt:lpstr>
      <vt:lpstr>Calibri</vt:lpstr>
      <vt:lpstr>Times New Roman</vt:lpstr>
      <vt:lpstr>Wingdings</vt:lpstr>
      <vt:lpstr>Tema di Office</vt:lpstr>
      <vt:lpstr>5_Tema di Office</vt:lpstr>
      <vt:lpstr> L’AMENORREA IPOTALAMICA FUNZIONALE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L’AMENORREA  IPOTALAMICA FUNZIONALE</dc:title>
  <dc:creator>valentina rovei</dc:creator>
  <cp:lastModifiedBy>valentina rovei</cp:lastModifiedBy>
  <cp:revision>162</cp:revision>
  <dcterms:created xsi:type="dcterms:W3CDTF">2024-09-13T06:47:49Z</dcterms:created>
  <dcterms:modified xsi:type="dcterms:W3CDTF">2024-10-23T15:56:13Z</dcterms:modified>
</cp:coreProperties>
</file>