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  <p:sldMasterId id="2147483978" r:id="rId2"/>
    <p:sldMasterId id="2147484002" r:id="rId3"/>
    <p:sldMasterId id="2147484015" r:id="rId4"/>
    <p:sldMasterId id="2147484028" r:id="rId5"/>
    <p:sldMasterId id="2147484040" r:id="rId6"/>
    <p:sldMasterId id="2147484089" r:id="rId7"/>
    <p:sldMasterId id="2147484137" r:id="rId8"/>
    <p:sldMasterId id="2147484149" r:id="rId9"/>
    <p:sldMasterId id="2147484161" r:id="rId10"/>
    <p:sldMasterId id="2147484173" r:id="rId11"/>
  </p:sldMasterIdLst>
  <p:notesMasterIdLst>
    <p:notesMasterId r:id="rId36"/>
  </p:notesMasterIdLst>
  <p:handoutMasterIdLst>
    <p:handoutMasterId r:id="rId37"/>
  </p:handoutMasterIdLst>
  <p:sldIdLst>
    <p:sldId id="8902" r:id="rId12"/>
    <p:sldId id="257" r:id="rId13"/>
    <p:sldId id="504" r:id="rId14"/>
    <p:sldId id="491" r:id="rId15"/>
    <p:sldId id="492" r:id="rId16"/>
    <p:sldId id="507" r:id="rId17"/>
    <p:sldId id="268" r:id="rId18"/>
    <p:sldId id="267" r:id="rId19"/>
    <p:sldId id="442" r:id="rId20"/>
    <p:sldId id="557" r:id="rId21"/>
    <p:sldId id="553" r:id="rId22"/>
    <p:sldId id="565" r:id="rId23"/>
    <p:sldId id="8844" r:id="rId24"/>
    <p:sldId id="8856" r:id="rId25"/>
    <p:sldId id="559" r:id="rId26"/>
    <p:sldId id="554" r:id="rId27"/>
    <p:sldId id="558" r:id="rId28"/>
    <p:sldId id="505" r:id="rId29"/>
    <p:sldId id="8857" r:id="rId30"/>
    <p:sldId id="258" r:id="rId31"/>
    <p:sldId id="8847" r:id="rId32"/>
    <p:sldId id="527" r:id="rId33"/>
    <p:sldId id="302" r:id="rId34"/>
    <p:sldId id="516" r:id="rId35"/>
  </p:sldIdLst>
  <p:sldSz cx="9144000" cy="6858000" type="screen4x3"/>
  <p:notesSz cx="6889750" cy="96710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r>
              <a:rPr lang="it-IT"/>
              <a:t>Terapia Ipotalamiche 2024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D093B28C-B90D-4ADE-9940-AAB69F349450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185819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597" y="9185819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CDB5A829-5661-4D6D-A83E-0F945FCCB7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06313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r>
              <a:rPr lang="it-IT"/>
              <a:t>Terapia Ipotalamiche 2024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86E778DB-8035-4FDF-9E0A-6346DC5A417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725488"/>
            <a:ext cx="4832350" cy="3625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</p:spPr>
        <p:txBody>
          <a:bodyPr vert="horz" lIns="94631" tIns="47316" rIns="94631" bIns="47316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85819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597" y="9185819"/>
            <a:ext cx="2985558" cy="483553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3A343362-1F3C-4B83-9BDC-5822090E32C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38958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752BE0-8403-4118-B736-253C7403584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2858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3588" cy="3429000"/>
          </a:xfrm>
          <a:ln/>
        </p:spPr>
      </p:sp>
      <p:sp>
        <p:nvSpPr>
          <p:cNvPr id="52227" name="Segnaposto note 2"/>
          <p:cNvSpPr>
            <a:spLocks noGrp="1"/>
          </p:cNvSpPr>
          <p:nvPr>
            <p:ph type="body" idx="1"/>
          </p:nvPr>
        </p:nvSpPr>
        <p:spPr bwMode="auto">
          <a:xfrm>
            <a:off x="685975" y="4343929"/>
            <a:ext cx="5486052" cy="411434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52228" name="Segnaposto intestazione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Terapia Ipotalamiche 2024</a:t>
            </a:r>
          </a:p>
        </p:txBody>
      </p:sp>
      <p:sp>
        <p:nvSpPr>
          <p:cNvPr id="52229" name="Segnaposto numero diapositiva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351DC6-B244-41F7-B011-391D75221A3F}" type="slidenum">
              <a:rPr kumimoji="0" lang="it-IT" altLang="it-IT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88934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2" name="Segnaposto intestazione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 Torino 6 maggio 2023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714FBC-1EB1-42B9-9269-B683AB3855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Terapia Ipotalamiche 2024</a:t>
            </a:r>
          </a:p>
        </p:txBody>
      </p:sp>
    </p:spTree>
    <p:extLst>
      <p:ext uri="{BB962C8B-B14F-4D97-AF65-F5344CB8AC3E}">
        <p14:creationId xmlns:p14="http://schemas.microsoft.com/office/powerpoint/2010/main" val="2607085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Terapia Ipotalamiche 2024</a:t>
            </a:r>
          </a:p>
        </p:txBody>
      </p:sp>
      <p:sp>
        <p:nvSpPr>
          <p:cNvPr id="62467" name="Rectangle 10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C0DDB5-16A1-4719-BC52-933C691B30BF}" type="slidenum">
              <a:rPr kumimoji="0" lang="it-IT" altLang="it-IT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altLang="it-IT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29000"/>
          </a:xfrm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975" y="4343929"/>
            <a:ext cx="5486052" cy="411434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96308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Terapia Ipotalamiche 2024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F79A4-1679-4CF4-8FAE-B481390DE72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062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Terapia Ipotalamiche 2024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F79A4-1679-4CF4-8FAE-B481390DE72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73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EB6BDF-C448-42B6-B51F-884A5952B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3605AA1-30F2-437C-96F9-29E7ECD70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F0457C-1ABA-4A5C-B40A-7F26EECB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6A84CD-92CB-4AB4-A649-AC5B10C1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3B5487-22DE-4E63-A898-DCF926BEB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38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4E9B9-24B3-441D-A472-67EF14633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A18CB20-B9B5-4AC6-B1C2-DC3D107D1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57CAE8-4CD2-45CD-A799-DED27541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19D994-F0A9-43B5-91F7-66787DD8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E3AD7C-4EEB-49B8-920A-DE38E5C8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17036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404100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26081" y="568860"/>
            <a:ext cx="1951200" cy="565691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1040" y="568860"/>
            <a:ext cx="5716800" cy="5656914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28320685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44218-0922-4D50-8F5B-A34549D95CAF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6D90B-1C1F-4A2E-A8BB-DE61F414CD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09039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B9A2-BEE4-41A7-990C-9152811E9898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F59C9-A783-4E94-8585-E7C4C3FA682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783174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6E95C-E6AD-41EB-B146-2D717B4C978C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21AE7-9032-41CE-8497-199AD2D3DE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53965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67043-96FA-4B80-B32E-B592D6626DE2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D6E8-F4A2-4E44-943F-0C31A2F68C4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4176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>
            <a:spLocks noChangeArrowheads="1"/>
          </p:cNvSpPr>
          <p:nvPr/>
        </p:nvSpPr>
        <p:spPr bwMode="auto">
          <a:xfrm>
            <a:off x="304802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328F5-3E75-47F3-891E-4362C452A8B2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B3837-09E8-4D06-8D70-8542B17440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063556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8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6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81622-023B-403A-BCBA-CC5F5135D572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9D235-C675-46D7-AAE4-0741FE99AE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66964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D7256-D047-426F-8869-048D9F340EA5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CA805-C06B-4019-81E2-C557E6C498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23813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28"/>
            <a:ext cx="1981200" cy="52577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26"/>
            <a:ext cx="5943600" cy="525780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DA04F-AE26-446C-B4F7-315E51443346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8E84A-EBBC-4CFF-AA05-F0B738619B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332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B5E8743-7137-4347-997D-1FE05A58A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3A51447-AD02-4BF3-ADEF-387FD1F5F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75A57D-15E2-4142-B5EE-FC370551A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4CC3FE-452B-4FF0-9F2F-DC3AC66A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216C5A-EC2C-47F8-BC10-1771FA598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579793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50B96-733A-400B-B84A-742155A0E938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CF90D-32DB-4319-9D2B-5B40228524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111877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81F00-F102-47C0-9C77-B0EDC330E0F4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3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EDD1-B405-4719-B0DE-E7C1DDFE72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0447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239" y="4986362"/>
            <a:ext cx="8183562" cy="10509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50" y="530249"/>
            <a:ext cx="4014787" cy="41878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70429" y="530249"/>
            <a:ext cx="4016375" cy="20177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70429" y="2700338"/>
            <a:ext cx="4016375" cy="201771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7923-2C7A-4789-B47F-91F27AAC02CF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7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C3BBF-9EBF-4118-A55F-F0B92E8640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43919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A2BE09-3167-E1C8-DD61-75DD5B7FD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FB2F4F-CCC6-8A9F-508A-244E6EDA9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4E931D-1FDA-D084-A814-F35A15FF5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A5B370-D0A6-984A-F8F7-6D5568E81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21BE6C-DA5D-87FE-90C7-4D29976D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19186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B3C501-C166-48D6-4A2C-C09D9A414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77E6EA-217F-4E8A-1E9F-5E32E18EA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4B2AC5-059D-9586-3CE2-02230ACE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FFA9DE-6E3B-F97D-BF97-5E9F24B88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2E9A99-8563-8AD5-74A1-A983970CE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74863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E4D1B1-B610-1771-3E30-377565BB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7EBAAE-C19E-3D40-E4DE-D541ED9E4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D0A266-E25A-85FC-686F-28ACF601D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E8DA8B-A125-E0C8-C9FC-422A744D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BD30D0-7CC1-7E56-A8CC-98BD8EE9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40860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F6C9D8-F655-1908-A81F-4D39DFE23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DA39C6-32AA-2267-8C48-630977EB6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091CF2B-5A8B-485E-0E87-17DF68D9F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42B1F4-2263-B4EE-6D66-7C63287F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EF2D93-FBB9-395C-B572-D9BF62C94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62D60C-CF36-3811-CA60-4D8525EFA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449916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5C2E57-004B-08BC-AEF5-FD45DD8E5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36A15C-4C3B-55FE-DCC3-3AC48E8DB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94D490-A6E9-0001-B396-D362B6D70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A2B79E9-9774-1474-ABDD-5985586BA3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F5961FC-8AD3-04C3-31A7-8F7001D5C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090B0D5-C906-E70F-141B-B05A7F34E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ED1E971-D304-01BF-AA6D-D974C4CA3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612D68C-C8B8-C263-4DAC-3667F838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85413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17A283-705C-A9B8-A8D8-9329A757A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8F0368A-D849-6032-6BB4-637BA760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1B6CEBE-B9E4-B445-D71F-1581E147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79824C-8A7B-B538-132D-C93A95001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49997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8C1792B-5A2F-B60E-79A0-5D42C0BAB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50F97FB-717A-7912-E4CF-8D85BB481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6DCC2B-F610-5316-4CE4-7C786E2C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595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304823" y="328613"/>
            <a:ext cx="8532989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/>
          <a:lstStyle>
            <a:lvl1pPr algn="r">
              <a:defRPr sz="3375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27432" indent="0" algn="r">
              <a:spcBef>
                <a:spcPts val="0"/>
              </a:spcBef>
              <a:buNone/>
              <a:defRPr sz="1500">
                <a:solidFill>
                  <a:schemeClr val="bg2">
                    <a:shade val="2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7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F39C50-97CC-4B7E-8B85-037A696E018A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48C0AD4-6B8A-450F-BE7A-E09D1BF50C7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74857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ACA8E2-7DB0-CB0A-26D3-07DA9758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947F8A-A0FD-F6B2-F7C1-1FB17F44C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A015E2-7FBB-3553-D0A0-31B564540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813F56-1642-6B97-F7F0-4ADB08797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93E8B9-4563-C6A7-B851-B2D542D46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A51084-1294-EB41-BEA2-A5690DB82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15756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12C318-7A2F-25BF-7EF9-E26AF7FCD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BC63998-AD41-AA95-E3DC-22655B83D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F7C2A5-5968-6030-963B-15DBBECF1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44536F5-906D-70F0-B3EE-27CC93A5D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28AF60-9375-F578-B78D-88ACEA43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DC4987-99E2-9471-84F4-E1FB85B2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45053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5418C-7F44-CD5C-9361-FCEB82EF7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B0C70A-0E69-7E0F-D016-C7FA6A78B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211D91-1F69-8FE4-88E4-A29C39A92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C7D0C2-2825-819A-D4FC-08C14707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87546D-9283-1DE9-D43E-9A85DD6F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4838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55385C5-2E89-EA2C-3055-D2B7E0FCC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7628513-A61C-90F5-07C8-578381D28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56BF57-DC4A-4FB6-C920-932FC3EA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8EFF4C-1EF3-1F95-B39A-F3BA1D77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F0F208-2E8E-BEC8-BB05-B1E48BA5A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2651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B46D1A8-36EC-4B9E-9825-7684DD9BACE9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3452046-7BAE-4B41-A3C3-E7BD012D3BF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766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304823" y="328613"/>
            <a:ext cx="8532989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418597" y="434210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bIns="0"/>
          <a:lstStyle>
            <a:lvl1pPr algn="l">
              <a:buNone/>
              <a:defRPr sz="27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27432" indent="0" algn="l">
              <a:spcBef>
                <a:spcPts val="0"/>
              </a:spcBef>
              <a:spcAft>
                <a:spcPts val="0"/>
              </a:spcAft>
              <a:buNone/>
              <a:defRPr sz="135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580FD82-B6E4-4BA4-A2C3-E3CC6AF03571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4A6A42-50A9-408D-AE4A-81754C6DF5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60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8C5E5F0-22F2-4870-B82A-4B542F8C9A35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CF94F4-625A-4DB3-9FB8-79BDA47B8A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6445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1800"/>
            </a:lvl1pPr>
            <a:lvl2pPr algn="l">
              <a:defRPr sz="1500"/>
            </a:lvl2pPr>
            <a:lvl3pPr algn="l">
              <a:defRPr sz="1350"/>
            </a:lvl3pPr>
            <a:lvl4pPr algn="l">
              <a:defRPr sz="1200"/>
            </a:lvl4pPr>
            <a:lvl5pPr algn="l">
              <a:defRPr sz="12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1800"/>
            </a:lvl1pPr>
            <a:lvl2pPr algn="l">
              <a:defRPr sz="1500"/>
            </a:lvl2pPr>
            <a:lvl3pPr algn="l">
              <a:defRPr sz="1350"/>
            </a:lvl3pPr>
            <a:lvl4pPr algn="l">
              <a:defRPr sz="1200"/>
            </a:lvl4pPr>
            <a:lvl5pPr algn="l">
              <a:defRPr sz="12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5ACD8B5-C22D-4AD9-AEEB-238BF7C4E7C9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B5D218-A925-4474-BBAC-9002BE3A2C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8802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CD2CEFF-5393-4200-A653-850547572E9B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AA9F7A7-2B47-4743-A363-80ED2944D4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280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304823" y="328613"/>
            <a:ext cx="8532989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2B86211-2E77-4962-9B72-94F2C0A2BA0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59350AD-7F11-497F-89AA-78C25AF31E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82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1650" b="1">
                <a:solidFill>
                  <a:schemeClr val="accent1"/>
                </a:solidFill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8" y="1447802"/>
            <a:ext cx="2971800" cy="4206112"/>
          </a:xfrm>
        </p:spPr>
        <p:txBody>
          <a:bodyPr lIns="91440"/>
          <a:lstStyle>
            <a:lvl1pPr marL="13716" marR="13716" indent="0">
              <a:spcBef>
                <a:spcPts val="0"/>
              </a:spcBef>
              <a:buNone/>
              <a:defRPr sz="1050">
                <a:solidFill>
                  <a:schemeClr val="tx1"/>
                </a:solidFill>
              </a:defRPr>
            </a:lvl1pPr>
            <a:lvl2pPr>
              <a:buNone/>
              <a:defRPr sz="900">
                <a:solidFill>
                  <a:schemeClr val="tx1"/>
                </a:solidFill>
              </a:defRPr>
            </a:lvl2pPr>
            <a:lvl3pPr>
              <a:buNone/>
              <a:defRPr sz="750">
                <a:solidFill>
                  <a:schemeClr val="tx1"/>
                </a:solidFill>
              </a:defRPr>
            </a:lvl3pPr>
            <a:lvl4pPr>
              <a:buNone/>
              <a:defRPr sz="675">
                <a:solidFill>
                  <a:schemeClr val="tx1"/>
                </a:solidFill>
              </a:defRPr>
            </a:lvl4pPr>
            <a:lvl5pPr>
              <a:buNone/>
              <a:defRPr sz="675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7" y="930144"/>
            <a:ext cx="4626159" cy="4724402"/>
          </a:xfrm>
        </p:spPr>
        <p:txBody>
          <a:bodyPr/>
          <a:lstStyle>
            <a:lvl1pPr>
              <a:defRPr sz="2100">
                <a:solidFill>
                  <a:schemeClr val="tx1"/>
                </a:solidFill>
              </a:defRPr>
            </a:lvl1pPr>
            <a:lvl2pPr>
              <a:defRPr sz="195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C03B3E3-C170-4151-A4FB-5160DD84FE87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42599ED-1DB2-44EE-BBFD-4445AA1BE3D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65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DA9A4A-5F6A-4AB9-9D42-E9FB037B2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8300FE-69BD-4929-9578-529BCEB41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5F671C-B560-4437-86A2-78AC4C44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49158E-F34F-4B42-85B4-D38585493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4D7B79-16AA-4BDC-8E84-139207ED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856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4"/>
          <p:cNvSpPr/>
          <p:nvPr/>
        </p:nvSpPr>
        <p:spPr>
          <a:xfrm>
            <a:off x="304823" y="328613"/>
            <a:ext cx="8532989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6" name="Arrotonda singolo angolo rettangolo 10"/>
          <p:cNvSpPr/>
          <p:nvPr/>
        </p:nvSpPr>
        <p:spPr>
          <a:xfrm>
            <a:off x="6400802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27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34290" indent="0" algn="l">
              <a:spcBef>
                <a:spcPts val="0"/>
              </a:spcBef>
              <a:buNone/>
              <a:defRPr sz="1050">
                <a:solidFill>
                  <a:srgbClr val="FFFFFF"/>
                </a:solidFill>
              </a:defRPr>
            </a:lvl1pPr>
            <a:lvl2pPr>
              <a:defRPr sz="900">
                <a:solidFill>
                  <a:srgbClr val="FFFFFF"/>
                </a:solidFill>
              </a:defRPr>
            </a:lvl2pPr>
            <a:lvl3pPr>
              <a:defRPr sz="750">
                <a:solidFill>
                  <a:srgbClr val="FFFFFF"/>
                </a:solidFill>
              </a:defRPr>
            </a:lvl3pPr>
            <a:lvl4pPr>
              <a:defRPr sz="675">
                <a:solidFill>
                  <a:srgbClr val="FFFFFF"/>
                </a:solidFill>
              </a:defRPr>
            </a:lvl4pPr>
            <a:lvl5pPr>
              <a:defRPr sz="675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extLst/>
          </a:lstStyle>
          <a:p>
            <a:pPr lvl="0"/>
            <a:r>
              <a:rPr lang="it-IT" noProof="0"/>
              <a:t>Fare clic sull'icona per inserire un'immagine</a:t>
            </a:r>
            <a:endParaRPr lang="en-US" noProof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8AC9A9B-296A-4386-84C3-4E71380DEB7C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6AEBA37-AE8F-4008-98D6-624503F4B8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810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C77EE3-8C9B-4340-BBFF-F43B31C87305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A07B39E-A37D-4C61-A205-8C8047DDAC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8317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52"/>
            <a:ext cx="1981200" cy="52577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50"/>
            <a:ext cx="5943600" cy="525780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2CBADC0-A75B-475C-897A-2904170D46EB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F9771FB-B086-46F3-B4FC-76C4571979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551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8595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4099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95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53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4489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69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4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9E0B6-1700-474C-9DA9-F5104FA9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167008-A269-47EE-A99E-0ED31B126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A34836-E494-42AA-9EBB-8544C1B5C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A373D2-19D7-4F1F-874F-2D405703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8B9138-885B-46EC-B3F4-A937C5056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0077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4105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51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185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5026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70425" y="530225"/>
            <a:ext cx="4016375" cy="20177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70425" y="2700338"/>
            <a:ext cx="4016375" cy="201771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24F04-B6B2-4ED8-8199-C09A34017EA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538BB-AD7D-4D86-AD88-B649E59BB473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314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9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788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501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3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9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7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9538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8877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87" indent="0">
              <a:buNone/>
              <a:defRPr sz="2000" b="1"/>
            </a:lvl2pPr>
            <a:lvl3pPr marL="911183" indent="0">
              <a:buNone/>
              <a:defRPr sz="1800" b="1"/>
            </a:lvl3pPr>
            <a:lvl4pPr marL="1366777" indent="0">
              <a:buNone/>
              <a:defRPr sz="1600" b="1"/>
            </a:lvl4pPr>
            <a:lvl5pPr marL="1822365" indent="0">
              <a:buNone/>
              <a:defRPr sz="1600" b="1"/>
            </a:lvl5pPr>
            <a:lvl6pPr marL="2277959" indent="0">
              <a:buNone/>
              <a:defRPr sz="1600" b="1"/>
            </a:lvl6pPr>
            <a:lvl7pPr marL="2733549" indent="0">
              <a:buNone/>
              <a:defRPr sz="1600" b="1"/>
            </a:lvl7pPr>
            <a:lvl8pPr marL="3189131" indent="0">
              <a:buNone/>
              <a:defRPr sz="1600" b="1"/>
            </a:lvl8pPr>
            <a:lvl9pPr marL="3644728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87" indent="0">
              <a:buNone/>
              <a:defRPr sz="2000" b="1"/>
            </a:lvl2pPr>
            <a:lvl3pPr marL="911183" indent="0">
              <a:buNone/>
              <a:defRPr sz="1800" b="1"/>
            </a:lvl3pPr>
            <a:lvl4pPr marL="1366777" indent="0">
              <a:buNone/>
              <a:defRPr sz="1600" b="1"/>
            </a:lvl4pPr>
            <a:lvl5pPr marL="1822365" indent="0">
              <a:buNone/>
              <a:defRPr sz="1600" b="1"/>
            </a:lvl5pPr>
            <a:lvl6pPr marL="2277959" indent="0">
              <a:buNone/>
              <a:defRPr sz="1600" b="1"/>
            </a:lvl6pPr>
            <a:lvl7pPr marL="2733549" indent="0">
              <a:buNone/>
              <a:defRPr sz="1600" b="1"/>
            </a:lvl7pPr>
            <a:lvl8pPr marL="3189131" indent="0">
              <a:buNone/>
              <a:defRPr sz="1600" b="1"/>
            </a:lvl8pPr>
            <a:lvl9pPr marL="3644728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63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A56A6E-9399-46C0-BE8E-C92D18D1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F02B62-95E8-49AB-9CB5-89F6F217F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2D897AD-D951-4CF7-876B-EB846E6CF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8A30D4-BFA2-4D29-8336-320FBBC4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EF45FA-5B28-46D2-8855-0AE0086F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B364641-FB25-46DE-AF56-5F403883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4269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5907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5297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4" y="27308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587" indent="0">
              <a:buNone/>
              <a:defRPr sz="1200"/>
            </a:lvl2pPr>
            <a:lvl3pPr marL="911183" indent="0">
              <a:buNone/>
              <a:defRPr sz="1000"/>
            </a:lvl3pPr>
            <a:lvl4pPr marL="1366777" indent="0">
              <a:buNone/>
              <a:defRPr sz="900"/>
            </a:lvl4pPr>
            <a:lvl5pPr marL="1822365" indent="0">
              <a:buNone/>
              <a:defRPr sz="900"/>
            </a:lvl5pPr>
            <a:lvl6pPr marL="2277959" indent="0">
              <a:buNone/>
              <a:defRPr sz="900"/>
            </a:lvl6pPr>
            <a:lvl7pPr marL="2733549" indent="0">
              <a:buNone/>
              <a:defRPr sz="900"/>
            </a:lvl7pPr>
            <a:lvl8pPr marL="3189131" indent="0">
              <a:buNone/>
              <a:defRPr sz="900"/>
            </a:lvl8pPr>
            <a:lvl9pPr marL="3644728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6382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587" indent="0">
              <a:buNone/>
              <a:defRPr sz="2800"/>
            </a:lvl2pPr>
            <a:lvl3pPr marL="911183" indent="0">
              <a:buNone/>
              <a:defRPr sz="2400"/>
            </a:lvl3pPr>
            <a:lvl4pPr marL="1366777" indent="0">
              <a:buNone/>
              <a:defRPr sz="2000"/>
            </a:lvl4pPr>
            <a:lvl5pPr marL="1822365" indent="0">
              <a:buNone/>
              <a:defRPr sz="2000"/>
            </a:lvl5pPr>
            <a:lvl6pPr marL="2277959" indent="0">
              <a:buNone/>
              <a:defRPr sz="2000"/>
            </a:lvl6pPr>
            <a:lvl7pPr marL="2733549" indent="0">
              <a:buNone/>
              <a:defRPr sz="2000"/>
            </a:lvl7pPr>
            <a:lvl8pPr marL="3189131" indent="0">
              <a:buNone/>
              <a:defRPr sz="2000"/>
            </a:lvl8pPr>
            <a:lvl9pPr marL="3644728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587" indent="0">
              <a:buNone/>
              <a:defRPr sz="1200"/>
            </a:lvl2pPr>
            <a:lvl3pPr marL="911183" indent="0">
              <a:buNone/>
              <a:defRPr sz="1000"/>
            </a:lvl3pPr>
            <a:lvl4pPr marL="1366777" indent="0">
              <a:buNone/>
              <a:defRPr sz="900"/>
            </a:lvl4pPr>
            <a:lvl5pPr marL="1822365" indent="0">
              <a:buNone/>
              <a:defRPr sz="900"/>
            </a:lvl5pPr>
            <a:lvl6pPr marL="2277959" indent="0">
              <a:buNone/>
              <a:defRPr sz="900"/>
            </a:lvl6pPr>
            <a:lvl7pPr marL="2733549" indent="0">
              <a:buNone/>
              <a:defRPr sz="900"/>
            </a:lvl7pPr>
            <a:lvl8pPr marL="3189131" indent="0">
              <a:buNone/>
              <a:defRPr sz="900"/>
            </a:lvl8pPr>
            <a:lvl9pPr marL="3644728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9854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4485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1" y="274672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72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5945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72"/>
            <a:ext cx="82296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11AC-4C4F-4392-AFE6-758AE952AA6D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649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7626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940463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5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F5F54C-E89E-4558-9CED-D681E6C38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9102458-F6D3-4E8B-B7B6-350F9E835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29710E-E362-4808-AA2E-96EDCA8E3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17A515D-9212-4856-AF1D-8CB525414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6715DD-7470-4FC0-B069-AA6FA95A5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066007B-83DB-4742-9840-4652B67C5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F442D6C-56B1-4EE9-840F-0A30FDBE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7C88DB2-09BA-4BE2-B04B-FB747869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4386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7998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8507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270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2412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7737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5001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638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29658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6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6" y="530352"/>
            <a:ext cx="8183880" cy="41879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0282D-335F-4D9F-B59C-DDE1B41CAA3C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CC310-1C82-4E36-A98B-47E742401B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51689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B87FF-2B5A-4C38-8B53-7484C967FAC7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362F2-D0C2-4F16-AAA2-D16D1791C1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39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4A063A-58B1-4A8F-A419-4617C3D94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BE62629-2189-4F85-82F7-0C7670CD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3FC8877-BB29-4A1A-A280-F251874A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17BEFB-4EA3-40F2-9CD9-03A7D2FC5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5051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6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5792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6673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7672-C5EB-4101-8829-769828A4C85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6760E-F933-4249-9C2D-D252C207F9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46744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276CA-DD2A-4012-9450-CFBC8B4F5D1B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3E141-C737-42DB-9A29-FE0AA96D83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05620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>
            <a:spLocks noChangeArrowheads="1"/>
          </p:cNvSpPr>
          <p:nvPr/>
        </p:nvSpPr>
        <p:spPr bwMode="auto">
          <a:xfrm>
            <a:off x="304802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lIns="91105" tIns="45555" rIns="91105" bIns="4555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118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6B97-CF43-49C9-B4CE-7C26B5BE62C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DC03B-FEAA-43BE-B4D8-E44E03BD124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91906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6" y="533404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8" y="1447802"/>
            <a:ext cx="2971800" cy="4206112"/>
          </a:xfrm>
        </p:spPr>
        <p:txBody>
          <a:bodyPr lIns="91105"/>
          <a:lstStyle>
            <a:lvl1pPr marL="18221" marR="18221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41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0AF77-BDD9-4D6F-88FC-81961A249A6F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FB089-4CEB-4A93-AECB-5E9D34A7BC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2053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6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6" y="530352"/>
            <a:ext cx="8183880" cy="418795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6536B-D0C0-4905-BC63-CF566A8AFE08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EED4F-D9E2-4696-BCD1-2755B0BE0D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69981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32"/>
            <a:ext cx="1981200" cy="52577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26"/>
            <a:ext cx="5943600" cy="525780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F721C-A1A5-4445-B034-AD68B83B20B1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4C609-7286-41AF-BD5C-1BC55DF812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72012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587" indent="0" algn="ctr">
              <a:buNone/>
              <a:defRPr/>
            </a:lvl2pPr>
            <a:lvl3pPr marL="911183" indent="0" algn="ctr">
              <a:buNone/>
              <a:defRPr/>
            </a:lvl3pPr>
            <a:lvl4pPr marL="1366777" indent="0" algn="ctr">
              <a:buNone/>
              <a:defRPr/>
            </a:lvl4pPr>
            <a:lvl5pPr marL="1822365" indent="0" algn="ctr">
              <a:buNone/>
              <a:defRPr/>
            </a:lvl5pPr>
            <a:lvl6pPr marL="2277959" indent="0" algn="ctr">
              <a:buNone/>
              <a:defRPr/>
            </a:lvl6pPr>
            <a:lvl7pPr marL="2733549" indent="0" algn="ctr">
              <a:buNone/>
              <a:defRPr/>
            </a:lvl7pPr>
            <a:lvl8pPr marL="3189131" indent="0" algn="ctr">
              <a:buNone/>
              <a:defRPr/>
            </a:lvl8pPr>
            <a:lvl9pPr marL="3644728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C080F-9C7A-4F8B-B1C3-D12B29A69A57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6EE3B-8BD1-4928-BC98-74E277D7DE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64595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5857E-E8E1-43BD-97C6-89DCE538A8E2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3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76951-7F8F-4CC0-9754-C18A1852BA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28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239" y="4986363"/>
            <a:ext cx="8183562" cy="10509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50" y="530249"/>
            <a:ext cx="4014787" cy="41878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70463" y="530283"/>
            <a:ext cx="4016375" cy="20177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70463" y="2700338"/>
            <a:ext cx="4016375" cy="201771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E9C89-0AD4-482B-ABA2-EF367205359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7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EDE8-1EAD-4F89-9E7E-FF27EC728D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7075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00A12B-F832-CF2D-CAC9-EF8FF392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594D729-0327-4B1F-A4A2-AACC9990DF39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FB45FE-ACF7-EEB4-FFAE-D839396A8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2287FF-7D63-A0F4-ABB6-C6F33CE9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5542488-D078-474E-BD79-DE3A0F3755F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847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4FA40C-3CAF-462C-A4D8-C91E02FA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17BA0D0-0384-4906-AEFD-CF897BC8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02B383-F28E-417B-86FF-D180579F8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95821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5E528C-9409-4280-515C-7E83C18AD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33C9756-C3F7-4722-B498-477E72C3BE1C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9A8E8A-B331-9A11-9244-DCA874141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36554D-C57D-2427-05CF-2127F935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037A7CA-B520-460F-A490-7B61FE0331F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1259839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4CC0DD-AF66-59DF-7840-959C745A9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839424A-131F-4CA1-AD54-5F5583B46F7B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7A660A-D10B-5908-39F1-54434598B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AEB187-9388-FE4C-35CB-9C5DB884B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32EFAFF-2994-443C-9631-FF815987DB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255414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165387-FB3E-C85A-5717-306E7C876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C48FA2D-BF1D-4EB8-ABA2-0C27E9A56FD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BD39F1-5AA6-094E-807F-161927A5F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42306A-9DB3-ECE6-BC7A-10680C26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40B7C3C-A7C3-406D-BB92-C484AED781E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4683211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FCCA45E-CDC8-917D-1102-109CA4F2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308B5B0-5D70-4D05-9C94-C1CAB4F92366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704C379-83A8-C6CB-45DA-2989B560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E0E0CA-E070-9CB5-8DCC-D1244111C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0F44E07-2350-4A99-AEE9-6765A44BBB2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9748712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DE9E8FD-C284-FC5C-2D21-CD8A21462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866830C4-C071-4649-8BFA-9408F2FFC1A9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285040-1A6E-20CC-D9AC-6B19B50D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2F33C3E-6BFD-613E-BBFE-7545CC08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35AD074-F4FC-4F12-98AF-6CBE197AD12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183380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09C55A4-8ED3-3566-83AB-54839EEB7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AB818E2-5D58-4E35-97AE-1B4C407170D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96E86DC-A024-BC8D-C92B-BA8AF401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0D3E9A5-97B9-AC2F-387E-326203AB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0E40A57-034E-48E9-AB77-FA0A71BD754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107349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730969-4643-BF92-A30D-92710370E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FC2DECE-31A1-4E20-AAB7-1F16B27A039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B2C681-5DF1-5A06-8422-287384AA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827D56-CA44-47DD-6B99-0782D933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0CC6766-F77E-4567-A0C3-4337679CE2F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131092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C0E589-536B-15AB-8499-CAF497706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552D4C3-79B5-4BFE-AD8E-B64412881C7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0FB657-D2C5-A89F-14C2-C6FF8EC9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01E255-9E83-832A-80EA-AC19F346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DCC47FD-1FC4-4A25-A116-A3E6F31472D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2071983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D7DC6-5587-FE6D-D344-4AF47FA0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EBDEC9A-A062-4A15-BCBE-3026EFE6DF9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E331B4-5C79-FBBB-3C89-FBEB816FB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7DBE90-2C5B-EF0E-F6BA-5F2B9046C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25DD871-45CA-42DF-BCCB-CB6F8BFFB44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2958568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8DAB9F-E445-7C5C-B638-733E0884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6135E43-9A85-46C8-BA2D-15BBF184E4E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4A9120-848B-F781-B603-C3A11D78F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95BECE-D584-B7C8-1B4C-804CAC192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981BA6C-4CD0-46E2-AD0C-37EA324923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9643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3CAF9F-A7DD-43D7-8485-C4B02C954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47C877-24A9-4F77-96AB-EFA26D5B8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7778E43-DF24-4ECB-BC3B-E49BE86B0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553B008-5B49-4E86-A0C0-AD966F20C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733554-CABE-4032-8FBD-7C3C4FD1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047054-F097-4BC9-B02F-3C26397DE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2801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>
            <a:extLst>
              <a:ext uri="{FF2B5EF4-FFF2-40B4-BE49-F238E27FC236}">
                <a16:creationId xmlns:a16="http://schemas.microsoft.com/office/drawing/2014/main" id="{2B87006E-E044-1D84-064D-9CB34328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DED49-A9B1-4376-8C98-03281EFE7024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>
            <a:extLst>
              <a:ext uri="{FF2B5EF4-FFF2-40B4-BE49-F238E27FC236}">
                <a16:creationId xmlns:a16="http://schemas.microsoft.com/office/drawing/2014/main" id="{B40E2EAC-AAD2-8778-DB41-D8A2ACE6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>
            <a:extLst>
              <a:ext uri="{FF2B5EF4-FFF2-40B4-BE49-F238E27FC236}">
                <a16:creationId xmlns:a16="http://schemas.microsoft.com/office/drawing/2014/main" id="{1E658EC2-C399-279F-531C-7967ECE0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0500A-D2B4-4C92-9883-7D1B85DB166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6544363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>
            <a:extLst>
              <a:ext uri="{FF2B5EF4-FFF2-40B4-BE49-F238E27FC236}">
                <a16:creationId xmlns:a16="http://schemas.microsoft.com/office/drawing/2014/main" id="{26C433AE-CC76-ABA5-6799-3412E05E7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308D-ED3B-440B-BF55-D4E0329F96B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>
            <a:extLst>
              <a:ext uri="{FF2B5EF4-FFF2-40B4-BE49-F238E27FC236}">
                <a16:creationId xmlns:a16="http://schemas.microsoft.com/office/drawing/2014/main" id="{FE841624-8A4C-E844-31D5-56293E81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>
            <a:extLst>
              <a:ext uri="{FF2B5EF4-FFF2-40B4-BE49-F238E27FC236}">
                <a16:creationId xmlns:a16="http://schemas.microsoft.com/office/drawing/2014/main" id="{FD06540E-F996-F076-1ABB-022375A7D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6A932-49AC-4E11-A453-7B0394D3481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1356212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24">
            <a:extLst>
              <a:ext uri="{FF2B5EF4-FFF2-40B4-BE49-F238E27FC236}">
                <a16:creationId xmlns:a16="http://schemas.microsoft.com/office/drawing/2014/main" id="{DBC6C695-64C5-E08F-9536-465EA72C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FCC2A-8349-4AAD-9099-6A6240F24DAD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8" name="Segnaposto piè di pagina 17">
            <a:extLst>
              <a:ext uri="{FF2B5EF4-FFF2-40B4-BE49-F238E27FC236}">
                <a16:creationId xmlns:a16="http://schemas.microsoft.com/office/drawing/2014/main" id="{3F8ECFB5-5CA2-20B1-45E6-1DB04DFFD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6E00DE81-F94C-FCA6-E9D0-6B50CDE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16E85-81DF-4920-BF59-918687CFC0F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4409364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4">
            <a:extLst>
              <a:ext uri="{FF2B5EF4-FFF2-40B4-BE49-F238E27FC236}">
                <a16:creationId xmlns:a16="http://schemas.microsoft.com/office/drawing/2014/main" id="{E41DB076-3695-CACA-F166-EB45F8225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66AA2-2935-41AF-8226-9D97AE9ABF5D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17">
            <a:extLst>
              <a:ext uri="{FF2B5EF4-FFF2-40B4-BE49-F238E27FC236}">
                <a16:creationId xmlns:a16="http://schemas.microsoft.com/office/drawing/2014/main" id="{3BF4BF63-C220-BEC0-306B-23D05ED3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6662F85-1820-6EF6-E10B-0C572A0E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58F9-ABF1-467E-80DC-50175F932EA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8802893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9">
            <a:extLst>
              <a:ext uri="{FF2B5EF4-FFF2-40B4-BE49-F238E27FC236}">
                <a16:creationId xmlns:a16="http://schemas.microsoft.com/office/drawing/2014/main" id="{40E313CB-F8E9-8D56-7062-99FFA9728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3" name="Segnaposto data 1">
            <a:extLst>
              <a:ext uri="{FF2B5EF4-FFF2-40B4-BE49-F238E27FC236}">
                <a16:creationId xmlns:a16="http://schemas.microsoft.com/office/drawing/2014/main" id="{31018B32-4FEF-999B-2DB1-B7745111B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70F65-86FC-44A6-979F-962A1B96711A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64F4EC99-1445-AB85-5944-4E5E6A56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>
            <a:extLst>
              <a:ext uri="{FF2B5EF4-FFF2-40B4-BE49-F238E27FC236}">
                <a16:creationId xmlns:a16="http://schemas.microsoft.com/office/drawing/2014/main" id="{99C88E5F-E065-A664-F8FF-B1F706FB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A6B09-9BE4-4655-8DB5-CBEAD1C1D1F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481472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8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6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>
            <a:extLst>
              <a:ext uri="{FF2B5EF4-FFF2-40B4-BE49-F238E27FC236}">
                <a16:creationId xmlns:a16="http://schemas.microsoft.com/office/drawing/2014/main" id="{35838906-C710-A329-33E2-F268397C1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959E-C016-403A-B3D6-0A9B3EC7C28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6" name="Segnaposto piè di pagina 17">
            <a:extLst>
              <a:ext uri="{FF2B5EF4-FFF2-40B4-BE49-F238E27FC236}">
                <a16:creationId xmlns:a16="http://schemas.microsoft.com/office/drawing/2014/main" id="{0F394E24-0136-BF26-5F57-733059D3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>
            <a:extLst>
              <a:ext uri="{FF2B5EF4-FFF2-40B4-BE49-F238E27FC236}">
                <a16:creationId xmlns:a16="http://schemas.microsoft.com/office/drawing/2014/main" id="{5623152E-41EF-3FF8-9D89-C8DE34C3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BE452-F1C3-45D2-B4D3-24CA7112614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99017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>
            <a:extLst>
              <a:ext uri="{FF2B5EF4-FFF2-40B4-BE49-F238E27FC236}">
                <a16:creationId xmlns:a16="http://schemas.microsoft.com/office/drawing/2014/main" id="{73873EE5-AF13-B774-6797-4AA5E8F0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92F22-40BE-4E38-BA7C-E58D6D1367F8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>
            <a:extLst>
              <a:ext uri="{FF2B5EF4-FFF2-40B4-BE49-F238E27FC236}">
                <a16:creationId xmlns:a16="http://schemas.microsoft.com/office/drawing/2014/main" id="{5CEAC808-3E02-E76B-322F-9282C6273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>
            <a:extLst>
              <a:ext uri="{FF2B5EF4-FFF2-40B4-BE49-F238E27FC236}">
                <a16:creationId xmlns:a16="http://schemas.microsoft.com/office/drawing/2014/main" id="{20D79438-4A57-61B1-60F7-8D7B4F119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0F54D-E008-4A0C-B7B6-2DF634D97E5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248238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26"/>
            <a:ext cx="1981200" cy="52577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24"/>
            <a:ext cx="5943600" cy="525780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>
            <a:extLst>
              <a:ext uri="{FF2B5EF4-FFF2-40B4-BE49-F238E27FC236}">
                <a16:creationId xmlns:a16="http://schemas.microsoft.com/office/drawing/2014/main" id="{091BF0CC-D24A-26D2-D8E5-2B8001D22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CB74E-A204-4C17-B99E-1ED8802C126D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>
            <a:extLst>
              <a:ext uri="{FF2B5EF4-FFF2-40B4-BE49-F238E27FC236}">
                <a16:creationId xmlns:a16="http://schemas.microsoft.com/office/drawing/2014/main" id="{58C3C00B-6922-7CB2-3BAF-974FB86A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>
            <a:extLst>
              <a:ext uri="{FF2B5EF4-FFF2-40B4-BE49-F238E27FC236}">
                <a16:creationId xmlns:a16="http://schemas.microsoft.com/office/drawing/2014/main" id="{376A64DC-310F-EB4D-B922-ED7D0E62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B977A-A3E0-4475-B8D5-7B4EFB57CBD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6624707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47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24">
            <a:extLst>
              <a:ext uri="{FF2B5EF4-FFF2-40B4-BE49-F238E27FC236}">
                <a16:creationId xmlns:a16="http://schemas.microsoft.com/office/drawing/2014/main" id="{241EC42C-6560-79A4-838E-50A7B266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89638-2CDC-4F4C-AB7D-97008894730F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17">
            <a:extLst>
              <a:ext uri="{FF2B5EF4-FFF2-40B4-BE49-F238E27FC236}">
                <a16:creationId xmlns:a16="http://schemas.microsoft.com/office/drawing/2014/main" id="{6123C11F-EAF6-4FA1-4C3A-7A05C4F40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>
            <a:extLst>
              <a:ext uri="{FF2B5EF4-FFF2-40B4-BE49-F238E27FC236}">
                <a16:creationId xmlns:a16="http://schemas.microsoft.com/office/drawing/2014/main" id="{A3372A31-3AB9-72E2-0D9C-A6A44F8C0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4391D-AD21-47C4-8799-5C548B771B5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6444729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24">
            <a:extLst>
              <a:ext uri="{FF2B5EF4-FFF2-40B4-BE49-F238E27FC236}">
                <a16:creationId xmlns:a16="http://schemas.microsoft.com/office/drawing/2014/main" id="{C023C42B-AC8E-7564-B509-CC56E9028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E34DF-0AB1-4868-99D0-A43B28A03723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3" name="Segnaposto piè di pagina 17">
            <a:extLst>
              <a:ext uri="{FF2B5EF4-FFF2-40B4-BE49-F238E27FC236}">
                <a16:creationId xmlns:a16="http://schemas.microsoft.com/office/drawing/2014/main" id="{C8D6DD92-37F9-C432-7331-EDB244826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4">
            <a:extLst>
              <a:ext uri="{FF2B5EF4-FFF2-40B4-BE49-F238E27FC236}">
                <a16:creationId xmlns:a16="http://schemas.microsoft.com/office/drawing/2014/main" id="{2ADAF2DB-1A4B-9000-4CA5-04196786A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1A367-7409-488C-962F-9B4C26BBA9E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1638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DBAD9D-5FC5-41D2-BA28-FA9CF968C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56ACED-CCB9-484B-A793-8866837014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7AAAAE-EBB1-4268-8F1C-C9E9E4BD8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BECC7A-FF37-413A-91B4-1199B8B9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A3E610-D827-47D7-BFB9-6AE8CB2E3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2DD527-853B-42C7-A17B-B68E2D32A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323365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239" y="4986360"/>
            <a:ext cx="8183562" cy="10509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49" y="530247"/>
            <a:ext cx="4014787" cy="41878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70429" y="530247"/>
            <a:ext cx="4016375" cy="20177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70429" y="2700338"/>
            <a:ext cx="4016375" cy="201771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24">
            <a:extLst>
              <a:ext uri="{FF2B5EF4-FFF2-40B4-BE49-F238E27FC236}">
                <a16:creationId xmlns:a16="http://schemas.microsoft.com/office/drawing/2014/main" id="{FC6FFBB9-CF95-B170-1D2C-03F2EA73F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1249D-132E-4167-B312-03157C2913BB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7" name="Segnaposto piè di pagina 17">
            <a:extLst>
              <a:ext uri="{FF2B5EF4-FFF2-40B4-BE49-F238E27FC236}">
                <a16:creationId xmlns:a16="http://schemas.microsoft.com/office/drawing/2014/main" id="{7001097D-CD33-6490-15EA-5CA46BC5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4">
            <a:extLst>
              <a:ext uri="{FF2B5EF4-FFF2-40B4-BE49-F238E27FC236}">
                <a16:creationId xmlns:a16="http://schemas.microsoft.com/office/drawing/2014/main" id="{D495B5E1-C9B6-505C-B515-058907F1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F300B-05BF-441E-9036-D4A4FBBC777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642809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129004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67875238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880" y="4406909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5168168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71040" y="1906761"/>
            <a:ext cx="3833280" cy="431901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2561" y="1906761"/>
            <a:ext cx="3834720" cy="431901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43442571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921" y="275116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920" y="1535206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920" y="2174631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441" y="1535206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441" y="2174631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96414210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320052350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91216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6478098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11725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B7E001-1A76-4ECF-AA6C-F4A041C06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2273AB4-D26F-4D76-BB5F-B934EED06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DD3C74-4DF5-476E-BAB1-DC0D9BB96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DAC5C-0130-4B05-83AB-83B9E463F786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27E788-3F21-4856-B046-C5CEC18DD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E48510-A46C-43DB-B705-1A354D064E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D620-3B51-48BA-862D-22C5DC5BB6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978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ttangolo arrotondato 6"/>
          <p:cNvSpPr>
            <a:spLocks noChangeArrowheads="1"/>
          </p:cNvSpPr>
          <p:nvPr/>
        </p:nvSpPr>
        <p:spPr bwMode="auto">
          <a:xfrm>
            <a:off x="304802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3239" y="4986342"/>
            <a:ext cx="8183562" cy="1050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stile</a:t>
            </a:r>
            <a:endParaRPr lang="en-US"/>
          </a:p>
        </p:txBody>
      </p:sp>
      <p:sp>
        <p:nvSpPr>
          <p:cNvPr id="1031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9" y="530229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663" y="6111879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C99CF2-910E-4CD1-8899-5375647C7098}" type="datetimeFigureOut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21/10/2024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663" y="6111879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663" y="6111879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BFED0E-FDE0-4685-B2DA-E36DAC4251FF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95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848FBA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91C7F6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91C7F6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FF5A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717AF5A-9CC8-8F22-013A-3F323E15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606DE7-40D5-09BB-227C-47F4519F0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CA4388-F3A4-141A-9662-577476D29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75E17-38E1-4C85-80D2-6C13C94B3FC2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884C76-7FF7-4720-1E08-4157DE80E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A68EEF-50AE-02C5-F817-F29B0C72A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B87B6A-4C5B-41A3-A917-6AE3C5518A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746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5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23" y="328613"/>
            <a:ext cx="8532989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3773" y="4986383"/>
            <a:ext cx="8183033" cy="1050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2055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773" y="530270"/>
            <a:ext cx="818303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133" y="6111920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solidFill>
                  <a:srgbClr val="B3AAAE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BA58C6-6666-46A8-A31D-CF49271C923E}" type="datetimeFigureOut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21/10/2024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133" y="6111920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solidFill>
                  <a:srgbClr val="B3AAAE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133" y="6111920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solidFill>
                  <a:srgbClr val="B3AAAE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79686-1109-4D5C-9E7B-28572F83339E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58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kern="1200">
          <a:solidFill>
            <a:srgbClr val="D75B7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 b="1">
          <a:solidFill>
            <a:srgbClr val="D75B7E"/>
          </a:solidFill>
          <a:latin typeface="Verdana" pitchFamily="34" charset="0"/>
        </a:defRPr>
      </a:lvl9pPr>
      <a:extLst/>
    </p:titleStyle>
    <p:bodyStyle>
      <a:lvl1pPr marL="198835" indent="-198835" algn="l" rtl="0" eaLnBrk="0" fontAlgn="base" hangingPunct="0">
        <a:spcBef>
          <a:spcPts val="188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0766" indent="-150019" algn="l" rtl="0" eaLnBrk="0" fontAlgn="base" hangingPunct="0">
        <a:spcBef>
          <a:spcPts val="188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89360" indent="-136922" algn="l" rtl="0" eaLnBrk="0" fontAlgn="base" hangingPunct="0">
        <a:spcBef>
          <a:spcPts val="188"/>
        </a:spcBef>
        <a:spcAft>
          <a:spcPct val="0"/>
        </a:spcAft>
        <a:buClr>
          <a:srgbClr val="DD56FE"/>
        </a:buClr>
        <a:buSzPct val="100000"/>
        <a:buFont typeface="Wingdings 2" pitchFamily="18" charset="2"/>
        <a:buChar char="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767954" indent="-136922" algn="l" rtl="0" eaLnBrk="0" fontAlgn="base" hangingPunct="0">
        <a:spcBef>
          <a:spcPts val="169"/>
        </a:spcBef>
        <a:spcAft>
          <a:spcPct val="0"/>
        </a:spcAft>
        <a:buClr>
          <a:srgbClr val="DD56FE"/>
        </a:buClr>
        <a:buSzPct val="112000"/>
        <a:buFont typeface="Verdana" pitchFamily="34" charset="0"/>
        <a:buChar char="◦"/>
        <a:defRPr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959644" indent="-136922" algn="l" rtl="0" eaLnBrk="0" fontAlgn="base" hangingPunct="0">
        <a:spcBef>
          <a:spcPts val="188"/>
        </a:spcBef>
        <a:spcAft>
          <a:spcPct val="0"/>
        </a:spcAft>
        <a:buClr>
          <a:srgbClr val="FF5D16"/>
        </a:buClr>
        <a:buSzPct val="100000"/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17854" indent="-137160" algn="l" rtl="0" eaLnBrk="1" latinLnBrk="0" hangingPunct="1">
        <a:spcBef>
          <a:spcPts val="188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275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75588" indent="-137160" algn="l" rtl="0" eaLnBrk="1" latinLnBrk="0" hangingPunct="1">
        <a:spcBef>
          <a:spcPts val="1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spcBef>
          <a:spcPts val="19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125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11630" indent="-137160" algn="l" rtl="0" eaLnBrk="1" latinLnBrk="0" hangingPunct="1">
        <a:spcBef>
          <a:spcPts val="1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125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1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105" tIns="45555" rIns="91105" bIns="45555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105" tIns="45555" rIns="91105" bIns="45555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84"/>
            <a:ext cx="2133600" cy="365125"/>
          </a:xfrm>
          <a:prstGeom prst="rect">
            <a:avLst/>
          </a:prstGeom>
        </p:spPr>
        <p:txBody>
          <a:bodyPr vert="horz" lIns="91105" tIns="45555" rIns="91105" bIns="4555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183"/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911183"/>
              <a:t>21/10/2024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84"/>
            <a:ext cx="2895600" cy="365125"/>
          </a:xfrm>
          <a:prstGeom prst="rect">
            <a:avLst/>
          </a:prstGeom>
        </p:spPr>
        <p:txBody>
          <a:bodyPr vert="horz" lIns="91105" tIns="45555" rIns="91105" bIns="4555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183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84"/>
            <a:ext cx="2133600" cy="365125"/>
          </a:xfrm>
          <a:prstGeom prst="rect">
            <a:avLst/>
          </a:prstGeom>
        </p:spPr>
        <p:txBody>
          <a:bodyPr vert="horz" lIns="91105" tIns="45555" rIns="91105" bIns="4555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183"/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911183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  <p:sldLayoutId id="2147484027" r:id="rId12"/>
  </p:sldLayoutIdLst>
  <p:txStyles>
    <p:titleStyle>
      <a:lvl1pPr algn="ctr" defTabSz="91118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1692" indent="-341692" algn="l" defTabSz="91118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0335" indent="-284750" algn="l" defTabSz="91118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8982" indent="-227795" algn="l" defTabSz="9111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4558" indent="-227795" algn="l" defTabSz="91118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0160" indent="-227795" algn="l" defTabSz="91118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5752" indent="-227795" algn="l" defTabSz="9111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1344" indent="-227795" algn="l" defTabSz="9111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935" indent="-227795" algn="l" defTabSz="9111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2528" indent="-227795" algn="l" defTabSz="9111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87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183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777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365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959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549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9131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728" algn="l" defTabSz="9111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21/10/2024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40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ttangolo arrotondato 6"/>
          <p:cNvSpPr>
            <a:spLocks noChangeArrowheads="1"/>
          </p:cNvSpPr>
          <p:nvPr/>
        </p:nvSpPr>
        <p:spPr bwMode="auto">
          <a:xfrm>
            <a:off x="304802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lIns="91105" tIns="45555" rIns="91105" bIns="4555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118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602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105" tIns="45555" rIns="91105" bIns="45555" anchor="ctr"/>
          <a:lstStyle/>
          <a:p>
            <a:pPr algn="ctr" defTabSz="911183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3239" y="4986343"/>
            <a:ext cx="8183562" cy="1050925"/>
          </a:xfrm>
          <a:prstGeom prst="rect">
            <a:avLst/>
          </a:prstGeom>
        </p:spPr>
        <p:txBody>
          <a:bodyPr vert="horz" wrap="square" lIns="91105" tIns="45555" rIns="91105" bIns="45555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stile</a:t>
            </a:r>
            <a:endParaRPr lang="en-US"/>
          </a:p>
        </p:txBody>
      </p:sp>
      <p:sp>
        <p:nvSpPr>
          <p:cNvPr id="1031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9" y="530229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236" tIns="91105" rIns="91105" bIns="45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663" y="6111913"/>
            <a:ext cx="2286000" cy="365125"/>
          </a:xfrm>
          <a:prstGeom prst="rect">
            <a:avLst/>
          </a:prstGeom>
        </p:spPr>
        <p:txBody>
          <a:bodyPr vert="horz" wrap="square" lIns="91105" tIns="45555" rIns="91105" bIns="45555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defTabSz="911183" fontAlgn="base">
              <a:spcBef>
                <a:spcPct val="0"/>
              </a:spcBef>
              <a:spcAft>
                <a:spcPct val="0"/>
              </a:spcAft>
              <a:defRPr/>
            </a:pPr>
            <a:fld id="{61B74383-F83F-49D4-9BA5-FB4B4EBAD52E}" type="datetimeFigureOut">
              <a:rPr lang="it-IT"/>
              <a:pPr defTabSz="911183" fontAlgn="base">
                <a:spcBef>
                  <a:spcPct val="0"/>
                </a:spcBef>
                <a:spcAft>
                  <a:spcPct val="0"/>
                </a:spcAft>
                <a:defRPr/>
              </a:pPr>
              <a:t>21/10/2024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663" y="6111913"/>
            <a:ext cx="2286000" cy="365125"/>
          </a:xfrm>
          <a:prstGeom prst="rect">
            <a:avLst/>
          </a:prstGeom>
        </p:spPr>
        <p:txBody>
          <a:bodyPr vert="horz" wrap="square" lIns="91105" tIns="45555" rIns="91105" bIns="45555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defTabSz="911183" fontAlgn="base">
              <a:spcBef>
                <a:spcPct val="0"/>
              </a:spcBef>
              <a:spcAft>
                <a:spcPct val="0"/>
              </a:spcAft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663" y="6111913"/>
            <a:ext cx="457200" cy="365125"/>
          </a:xfrm>
          <a:prstGeom prst="rect">
            <a:avLst/>
          </a:prstGeom>
        </p:spPr>
        <p:txBody>
          <a:bodyPr vert="horz" wrap="square" lIns="91105" tIns="45555" rIns="91105" bIns="45555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 defTabSz="911183" fontAlgn="base">
              <a:spcBef>
                <a:spcPct val="0"/>
              </a:spcBef>
              <a:spcAft>
                <a:spcPct val="0"/>
              </a:spcAft>
              <a:defRPr/>
            </a:pPr>
            <a:fld id="{BB1C3009-B06C-4FA1-B581-2DCBC1EDB633}" type="slidenum">
              <a:rPr lang="it-IT"/>
              <a:pPr defTabSz="9111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78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848FBA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5pPr>
      <a:lvl6pPr marL="455587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6pPr>
      <a:lvl7pPr marL="911183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7pPr>
      <a:lvl8pPr marL="1366777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8pPr>
      <a:lvl9pPr marL="1822365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9pPr>
      <a:extLst/>
    </p:titleStyle>
    <p:bodyStyle>
      <a:lvl1pPr marL="264175" indent="-26417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5759" indent="-199330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3048" indent="-181919" algn="l" rtl="0" eaLnBrk="0" fontAlgn="base" hangingPunct="0">
        <a:spcBef>
          <a:spcPts val="250"/>
        </a:spcBef>
        <a:spcAft>
          <a:spcPct val="0"/>
        </a:spcAft>
        <a:buClr>
          <a:srgbClr val="91C7F6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0335" indent="-181919" algn="l" rtl="0" eaLnBrk="0" fontAlgn="base" hangingPunct="0">
        <a:spcBef>
          <a:spcPts val="225"/>
        </a:spcBef>
        <a:spcAft>
          <a:spcPct val="0"/>
        </a:spcAft>
        <a:buClr>
          <a:srgbClr val="91C7F6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5027" indent="-181919" algn="l" rtl="0" eaLnBrk="0" fontAlgn="base" hangingPunct="0">
        <a:spcBef>
          <a:spcPts val="250"/>
        </a:spcBef>
        <a:spcAft>
          <a:spcPct val="0"/>
        </a:spcAft>
        <a:buClr>
          <a:srgbClr val="FFFF5A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85226" indent="-182236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94799" indent="-182236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13485" indent="-182236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1279" indent="-182236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55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11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667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23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779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335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89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44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titolo 1">
            <a:extLst>
              <a:ext uri="{FF2B5EF4-FFF2-40B4-BE49-F238E27FC236}">
                <a16:creationId xmlns:a16="http://schemas.microsoft.com/office/drawing/2014/main" id="{AFA88429-1997-38B2-44A2-D825186572A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8195" name="Segnaposto testo 2">
            <a:extLst>
              <a:ext uri="{FF2B5EF4-FFF2-40B4-BE49-F238E27FC236}">
                <a16:creationId xmlns:a16="http://schemas.microsoft.com/office/drawing/2014/main" id="{9339E2D6-CEB0-D7E7-8208-76B39556DB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20B873-DB41-E0BE-B8FC-85B6A68AC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6759426-4491-4910-AE85-C29FAF50981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AFA49B-E7EC-49F9-B2F1-9742F42A1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017261-BE61-6613-13BB-4745705F7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E9A3DEA-9AD6-4FBE-A9D2-3F40808EB2D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419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ttangolo arrotondato 6">
            <a:extLst>
              <a:ext uri="{FF2B5EF4-FFF2-40B4-BE49-F238E27FC236}">
                <a16:creationId xmlns:a16="http://schemas.microsoft.com/office/drawing/2014/main" id="{E0F1E653-0718-7587-CDE8-3E7CB9DD9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1"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 scaled="1"/>
          </a:gradFill>
          <a:ln w="2000" cap="rnd" algn="ctr">
            <a:solidFill>
              <a:srgbClr val="A4A3A3"/>
            </a:solidFill>
            <a:round/>
            <a:headEnd/>
            <a:tailEnd/>
          </a:ln>
          <a:effectLst>
            <a:outerShdw dist="50800" dir="5400000" algn="tl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it-IT">
              <a:solidFill>
                <a:srgbClr val="FFFFFF"/>
              </a:solidFill>
              <a:latin typeface="Verdana" pitchFamily="84" charset="0"/>
            </a:endParaRPr>
          </a:p>
        </p:txBody>
      </p:sp>
      <p:sp>
        <p:nvSpPr>
          <p:cNvPr id="9" name="Rettangolo arrotondato 8">
            <a:extLst>
              <a:ext uri="{FF2B5EF4-FFF2-40B4-BE49-F238E27FC236}">
                <a16:creationId xmlns:a16="http://schemas.microsoft.com/office/drawing/2014/main" id="{F9524D8B-11D1-19EB-9681-DECB02DECC35}"/>
              </a:ext>
            </a:extLst>
          </p:cNvPr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egnaposto titolo 12">
            <a:extLst>
              <a:ext uri="{FF2B5EF4-FFF2-40B4-BE49-F238E27FC236}">
                <a16:creationId xmlns:a16="http://schemas.microsoft.com/office/drawing/2014/main" id="{2D7B2B40-E1E9-2172-60B4-3687E85E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stile</a:t>
            </a:r>
            <a:endParaRPr lang="en-US"/>
          </a:p>
        </p:txBody>
      </p:sp>
      <p:sp>
        <p:nvSpPr>
          <p:cNvPr id="1031" name="Segnaposto testo 3">
            <a:extLst>
              <a:ext uri="{FF2B5EF4-FFF2-40B4-BE49-F238E27FC236}">
                <a16:creationId xmlns:a16="http://schemas.microsoft.com/office/drawing/2014/main" id="{6682C4C7-0EC8-6B74-D2CC-55C2B0C969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25" name="Segnaposto data 24">
            <a:extLst>
              <a:ext uri="{FF2B5EF4-FFF2-40B4-BE49-F238E27FC236}">
                <a16:creationId xmlns:a16="http://schemas.microsoft.com/office/drawing/2014/main" id="{EFADF42E-0FF8-3DA5-3DA2-45A90D5D1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10401D9C-955B-4BDA-BABE-E57EF4C73D0E}" type="datetimeFigureOut">
              <a:rPr lang="it-IT"/>
              <a:pPr>
                <a:defRPr/>
              </a:pPr>
              <a:t>21/10/2024</a:t>
            </a:fld>
            <a:endParaRPr lang="it-IT"/>
          </a:p>
        </p:txBody>
      </p:sp>
      <p:sp>
        <p:nvSpPr>
          <p:cNvPr id="18" name="Segnaposto piè di pagina 17">
            <a:extLst>
              <a:ext uri="{FF2B5EF4-FFF2-40B4-BE49-F238E27FC236}">
                <a16:creationId xmlns:a16="http://schemas.microsoft.com/office/drawing/2014/main" id="{26E6394B-0DAB-DDAD-5ACF-923E4B7FC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2ABAD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AE3DF5A-5BBD-02A1-F9B7-2DFBA0132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2ABAD"/>
                </a:solidFill>
                <a:latin typeface="Verdana" panose="020B0604030504040204" pitchFamily="34" charset="0"/>
              </a:defRPr>
            </a:lvl1pPr>
          </a:lstStyle>
          <a:p>
            <a:fld id="{5FD17696-BED4-48B7-9B2C-9DA6957C4D3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758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848FBA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848FBA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91C7F6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91C7F6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FF5A"/>
        </a:buClr>
        <a:buSzPct val="100000"/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1040" y="568861"/>
            <a:ext cx="7806240" cy="114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040" y="1906761"/>
            <a:ext cx="7806240" cy="4319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the outline text format</a:t>
            </a:r>
          </a:p>
          <a:p>
            <a:pPr lvl="1"/>
            <a:r>
              <a:rPr lang="en-GB" altLang="it-IT"/>
              <a:t>Second Outline Level</a:t>
            </a:r>
          </a:p>
          <a:p>
            <a:pPr lvl="2"/>
            <a:r>
              <a:rPr lang="en-GB" altLang="it-IT"/>
              <a:t>Third Outline Level</a:t>
            </a:r>
          </a:p>
          <a:p>
            <a:pPr lvl="3"/>
            <a:r>
              <a:rPr lang="en-GB" altLang="it-IT"/>
              <a:t>Fourth Outline Level</a:t>
            </a:r>
          </a:p>
          <a:p>
            <a:pPr lvl="4"/>
            <a:r>
              <a:rPr lang="en-GB" altLang="it-IT"/>
              <a:t>Fifth Outline Level</a:t>
            </a:r>
          </a:p>
          <a:p>
            <a:pPr lvl="4"/>
            <a:r>
              <a:rPr lang="en-GB" altLang="it-IT"/>
              <a:t>Sixth Outline Level</a:t>
            </a:r>
          </a:p>
          <a:p>
            <a:pPr lvl="4"/>
            <a:r>
              <a:rPr lang="en-GB" altLang="it-IT"/>
              <a:t>Seventh Outline Level</a:t>
            </a:r>
          </a:p>
          <a:p>
            <a:pPr lvl="4"/>
            <a:r>
              <a:rPr lang="en-GB" altLang="it-IT"/>
              <a:t>Eighth Outline Level</a:t>
            </a:r>
          </a:p>
          <a:p>
            <a:pPr lvl="4"/>
            <a:r>
              <a:rPr lang="en-GB" altLang="it-IT"/>
              <a:t>Ninth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270401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txStyles>
    <p:titleStyle>
      <a:lvl1pPr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+mj-lt"/>
          <a:ea typeface="+mj-ea"/>
          <a:cs typeface="+mj-cs"/>
        </a:defRPr>
      </a:lvl1pPr>
      <a:lvl2pPr marL="391686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2pPr>
      <a:lvl3pPr marL="587529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3pPr>
      <a:lvl4pPr marL="783372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4pPr>
      <a:lvl5pPr marL="979214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5pPr>
      <a:lvl6pPr marL="1393941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6pPr>
      <a:lvl7pPr marL="1808667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7pPr>
      <a:lvl8pPr marL="2223393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8pPr>
      <a:lvl9pPr marL="2638119" indent="-195843" algn="ctr" defTabSz="4147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500" b="1">
          <a:solidFill>
            <a:srgbClr val="000000"/>
          </a:solidFill>
          <a:latin typeface="Times New Roman" pitchFamily="16" charset="0"/>
          <a:ea typeface="msgothic" charset="0"/>
          <a:cs typeface="msgothic" charset="0"/>
        </a:defRPr>
      </a:lvl9pPr>
    </p:titleStyle>
    <p:bodyStyle>
      <a:lvl1pPr marL="391686" indent="-293764" algn="l" defTabSz="414726" rtl="0" fontAlgn="base" hangingPunct="0">
        <a:lnSpc>
          <a:spcPct val="93000"/>
        </a:lnSpc>
        <a:spcBef>
          <a:spcPct val="0"/>
        </a:spcBef>
        <a:spcAft>
          <a:spcPts val="806"/>
        </a:spcAft>
        <a:buClr>
          <a:srgbClr val="000000"/>
        </a:buClr>
        <a:buSzPct val="100000"/>
        <a:buFont typeface="Arial" charset="0"/>
        <a:buChar char="•"/>
        <a:defRPr sz="1800">
          <a:solidFill>
            <a:srgbClr val="000000"/>
          </a:solidFill>
          <a:latin typeface="+mn-lt"/>
          <a:ea typeface="+mn-ea"/>
          <a:cs typeface="+mn-cs"/>
        </a:defRPr>
      </a:lvl1pPr>
      <a:lvl2pPr marL="783372" indent="-260644" algn="l" defTabSz="414726" rtl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75000"/>
        <a:buFont typeface="Symbol" charset="2"/>
        <a:buChar char="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75057" indent="-195843" algn="l" defTabSz="414726" rtl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charset="2"/>
        <a:buChar char="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566743" indent="-195843" algn="l" defTabSz="414726" rtl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charset="2"/>
        <a:buChar char="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958429" indent="-195843" algn="l" defTabSz="4147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373155" indent="-195843" algn="l" defTabSz="4147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787881" indent="-195843" algn="l" defTabSz="4147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202607" indent="-195843" algn="l" defTabSz="4147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617333" indent="-195843" algn="l" defTabSz="4147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gi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3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venzioneanoressia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0A54F75-26CD-DFCB-E48C-1C4290737CF4}"/>
              </a:ext>
            </a:extLst>
          </p:cNvPr>
          <p:cNvSpPr txBox="1"/>
          <p:nvPr/>
        </p:nvSpPr>
        <p:spPr>
          <a:xfrm>
            <a:off x="1997078" y="4836842"/>
            <a:ext cx="527019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it-IT" sz="2100" dirty="0">
                <a:solidFill>
                  <a:prstClr val="black">
                    <a:lumMod val="50000"/>
                    <a:lumOff val="50000"/>
                  </a:prstClr>
                </a:solidFill>
                <a:latin typeface="Aptos" panose="02110004020202020204"/>
                <a:cs typeface="Arial" pitchFamily="34" charset="0"/>
              </a:rPr>
              <a:t>Prof. Carlo CAMPAGNOLI</a:t>
            </a:r>
            <a:endParaRPr lang="it-IT" sz="1500" dirty="0">
              <a:solidFill>
                <a:prstClr val="black">
                  <a:lumMod val="50000"/>
                  <a:lumOff val="50000"/>
                </a:prstClr>
              </a:solidFill>
              <a:latin typeface="Aptos" panose="02110004020202020204"/>
              <a:cs typeface="Arial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61ADDA1-D7F4-0920-EB20-CF94E809CE7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3016" y="373409"/>
            <a:ext cx="1099868" cy="594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B8660CB-7275-A36C-7A9D-5DFA8C391E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891" y="499646"/>
            <a:ext cx="1600052" cy="61092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7A76B13-D27E-7493-4117-0A88FF7C07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25"/>
          <a:stretch/>
        </p:blipFill>
        <p:spPr>
          <a:xfrm>
            <a:off x="8191331" y="316721"/>
            <a:ext cx="826274" cy="916368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8E213E86-BA48-FB07-BEC6-6C9F090B3B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3"/>
          <a:stretch/>
        </p:blipFill>
        <p:spPr bwMode="auto">
          <a:xfrm>
            <a:off x="35496" y="221650"/>
            <a:ext cx="1847851" cy="104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155B7ECE-3B1C-5C30-153A-296FB0D34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554963"/>
            <a:ext cx="6858000" cy="1241822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Impostazione terapeutica</a:t>
            </a:r>
            <a:br>
              <a:rPr lang="it-IT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it-IT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delle amenorree ipotalamiche                                           nelle adolescenti</a:t>
            </a: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B55101EB-9A63-F736-190B-8F4D617BE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56" y="1710308"/>
            <a:ext cx="8188452" cy="1790700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L’AMENORREA </a:t>
            </a:r>
            <a:br>
              <a:rPr lang="it-IT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IPOTALAMICA FUNZIONALE</a:t>
            </a:r>
            <a:br>
              <a:rPr lang="it-IT" dirty="0">
                <a:solidFill>
                  <a:schemeClr val="bg1">
                    <a:lumMod val="50000"/>
                  </a:schemeClr>
                </a:solidFill>
              </a:rPr>
            </a:br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" name="Group 63">
            <a:extLst>
              <a:ext uri="{FF2B5EF4-FFF2-40B4-BE49-F238E27FC236}">
                <a16:creationId xmlns:a16="http://schemas.microsoft.com/office/drawing/2014/main" id="{3651B54B-B6E8-1A68-5B89-F9E4EDD1AAC3}"/>
              </a:ext>
            </a:extLst>
          </p:cNvPr>
          <p:cNvGrpSpPr>
            <a:grpSpLocks/>
          </p:cNvGrpSpPr>
          <p:nvPr/>
        </p:nvGrpSpPr>
        <p:grpSpPr bwMode="auto">
          <a:xfrm>
            <a:off x="2427259" y="499742"/>
            <a:ext cx="1393858" cy="549136"/>
            <a:chOff x="1862" y="1318"/>
            <a:chExt cx="1508" cy="556"/>
          </a:xfrm>
        </p:grpSpPr>
        <p:pic>
          <p:nvPicPr>
            <p:cNvPr id="9" name="Picture 61">
              <a:extLst>
                <a:ext uri="{FF2B5EF4-FFF2-40B4-BE49-F238E27FC236}">
                  <a16:creationId xmlns:a16="http://schemas.microsoft.com/office/drawing/2014/main" id="{F3D37D7C-ECBC-9CD1-B844-240F0DD265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2" y="1318"/>
              <a:ext cx="1508" cy="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2">
              <a:extLst>
                <a:ext uri="{FF2B5EF4-FFF2-40B4-BE49-F238E27FC236}">
                  <a16:creationId xmlns:a16="http://schemas.microsoft.com/office/drawing/2014/main" id="{70C04B63-8E41-C514-7D90-9479C29693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2" y="1318"/>
              <a:ext cx="1508" cy="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Picture 6">
            <a:extLst>
              <a:ext uri="{FF2B5EF4-FFF2-40B4-BE49-F238E27FC236}">
                <a16:creationId xmlns:a16="http://schemas.microsoft.com/office/drawing/2014/main" id="{A4D8FBC7-EFF6-CFE8-4876-3D8C0C5F8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324" y="6021288"/>
            <a:ext cx="641351" cy="618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sellaDiTesto 7">
            <a:extLst>
              <a:ext uri="{FF2B5EF4-FFF2-40B4-BE49-F238E27FC236}">
                <a16:creationId xmlns:a16="http://schemas.microsoft.com/office/drawing/2014/main" id="{AE67271A-6723-EE26-28CF-0903584D7C43}"/>
              </a:ext>
            </a:extLst>
          </p:cNvPr>
          <p:cNvSpPr txBox="1"/>
          <p:nvPr/>
        </p:nvSpPr>
        <p:spPr>
          <a:xfrm>
            <a:off x="5215833" y="6165085"/>
            <a:ext cx="1701800" cy="36946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14350">
              <a:defRPr/>
            </a:pPr>
            <a:r>
              <a:rPr lang="it-IT" sz="1013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CLINICA FORNACA</a:t>
            </a:r>
          </a:p>
          <a:p>
            <a:pPr algn="ctr" defTabSz="514350">
              <a:defRPr/>
            </a:pPr>
            <a:r>
              <a:rPr lang="it-IT" sz="788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TORINO</a:t>
            </a:r>
          </a:p>
        </p:txBody>
      </p:sp>
      <p:sp>
        <p:nvSpPr>
          <p:cNvPr id="15" name="CasellaDiTesto 8">
            <a:extLst>
              <a:ext uri="{FF2B5EF4-FFF2-40B4-BE49-F238E27FC236}">
                <a16:creationId xmlns:a16="http://schemas.microsoft.com/office/drawing/2014/main" id="{3F489CC8-435B-2B67-F3F9-08C4F53C64E7}"/>
              </a:ext>
            </a:extLst>
          </p:cNvPr>
          <p:cNvSpPr txBox="1"/>
          <p:nvPr/>
        </p:nvSpPr>
        <p:spPr>
          <a:xfrm>
            <a:off x="2226368" y="6140266"/>
            <a:ext cx="1716993" cy="4040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14350">
              <a:defRPr/>
            </a:pPr>
            <a:r>
              <a:rPr lang="it-IT" sz="1013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GINECOLOGIA </a:t>
            </a:r>
          </a:p>
          <a:p>
            <a:pPr algn="ctr" defTabSz="514350">
              <a:defRPr/>
            </a:pPr>
            <a:r>
              <a:rPr lang="it-IT" sz="1013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ENDOCRINOLOGICA</a:t>
            </a: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6BDB46A4-F6B0-A31E-8DFB-F37354DF6DA4}"/>
              </a:ext>
            </a:extLst>
          </p:cNvPr>
          <p:cNvSpPr txBox="1">
            <a:spLocks/>
          </p:cNvSpPr>
          <p:nvPr/>
        </p:nvSpPr>
        <p:spPr>
          <a:xfrm>
            <a:off x="819669" y="5407496"/>
            <a:ext cx="7632847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85">
              <a:spcBef>
                <a:spcPct val="0"/>
              </a:spcBef>
              <a:defRPr/>
            </a:pP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I rischi delle Amenorree ipotalamiche nelle Adolescenti</a:t>
            </a:r>
          </a:p>
          <a:p>
            <a:pPr marL="27385">
              <a:spcBef>
                <a:spcPct val="0"/>
              </a:spcBef>
              <a:defRPr/>
            </a:pPr>
            <a:r>
              <a:rPr lang="it-IT" b="1" dirty="0"/>
              <a:t>Torino, 23 ottobre 2024, Clinica Fornaca</a:t>
            </a:r>
          </a:p>
          <a:p>
            <a:pPr marL="27385">
              <a:spcBef>
                <a:spcPct val="0"/>
              </a:spcBef>
              <a:defRPr/>
            </a:pPr>
            <a:endParaRPr lang="it-IT" sz="2100" b="1" dirty="0"/>
          </a:p>
          <a:p>
            <a:pPr marL="27385" algn="l">
              <a:spcBef>
                <a:spcPct val="0"/>
              </a:spcBef>
              <a:defRPr/>
            </a:pPr>
            <a:endParaRPr lang="it-IT" sz="600" b="1" dirty="0"/>
          </a:p>
          <a:p>
            <a:pPr marL="27385" algn="l">
              <a:spcBef>
                <a:spcPct val="0"/>
              </a:spcBef>
              <a:defRPr/>
            </a:pP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693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611560" y="764704"/>
            <a:ext cx="7920880" cy="543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Studi randomizzati</a:t>
            </a:r>
            <a:r>
              <a:rPr kumimoji="0" lang="it-IT" sz="3200" b="1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indicano che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Estradiolo transdermico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(che non interferisce con la sintesi e la attività dell’IGF-1) contrasta</a:t>
            </a:r>
            <a:r>
              <a:rPr kumimoji="0" lang="it-IT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perdita di tessuto osseo in caso di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amenorrea ipotalamica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 carenza nutrizionale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3200" b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Gordon et al; </a:t>
            </a:r>
            <a:r>
              <a:rPr kumimoji="0" lang="it-IT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Singhal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al; </a:t>
            </a:r>
            <a:r>
              <a:rPr kumimoji="0" 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 </a:t>
            </a:r>
            <a:r>
              <a:rPr kumimoji="0" lang="it-IT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Clin</a:t>
            </a:r>
            <a:r>
              <a:rPr kumimoji="0" 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Endocrinol</a:t>
            </a:r>
            <a:r>
              <a:rPr kumimoji="0" 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Metab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2017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2019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650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BC1320F-2912-F7CC-9BD0-09F52E68C862}"/>
              </a:ext>
            </a:extLst>
          </p:cNvPr>
          <p:cNvSpPr txBox="1"/>
          <p:nvPr/>
        </p:nvSpPr>
        <p:spPr>
          <a:xfrm>
            <a:off x="431540" y="286842"/>
            <a:ext cx="8532948" cy="6118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it-I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Misra</a:t>
            </a:r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M, </a:t>
            </a:r>
            <a:r>
              <a:rPr lang="it-I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Katzman</a:t>
            </a:r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DK, Estella NM, Eddy KT, Weigel T, Goldstein MA, et al.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of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physiologic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Estrogen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Anxiety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symptoms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Body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shape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perception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it-IT" sz="2800" b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ating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attitudes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adolescent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girls with </a:t>
            </a:r>
            <a:r>
              <a:rPr lang="it-IT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Anorexia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Nervosa.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 Clin Psychiatry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2013; 74: 765-71.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Plessow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F, Singhal V, Toth AT,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Micali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N, Eddy KT, Misra M.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Estrogen Administration improves the trajectory of Eating Disorder pathology in oligo-amenorrheic athletes: A randomized controlled trial.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Psychoneuroendocrinol</a:t>
            </a: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2019; 102: 273-80.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40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o 20">
            <a:extLst>
              <a:ext uri="{FF2B5EF4-FFF2-40B4-BE49-F238E27FC236}">
                <a16:creationId xmlns:a16="http://schemas.microsoft.com/office/drawing/2014/main" id="{43176505-0A2D-5DBF-B9A9-EFC339E00650}"/>
              </a:ext>
            </a:extLst>
          </p:cNvPr>
          <p:cNvGrpSpPr/>
          <p:nvPr/>
        </p:nvGrpSpPr>
        <p:grpSpPr>
          <a:xfrm>
            <a:off x="1115616" y="520560"/>
            <a:ext cx="6624736" cy="4702205"/>
            <a:chOff x="2138289" y="112541"/>
            <a:chExt cx="7385539" cy="5263616"/>
          </a:xfrm>
        </p:grpSpPr>
        <p:grpSp>
          <p:nvGrpSpPr>
            <p:cNvPr id="13" name="Gruppo 12">
              <a:extLst>
                <a:ext uri="{FF2B5EF4-FFF2-40B4-BE49-F238E27FC236}">
                  <a16:creationId xmlns:a16="http://schemas.microsoft.com/office/drawing/2014/main" id="{FFAF8821-C4CA-7698-CD98-281FD4AA6737}"/>
                </a:ext>
              </a:extLst>
            </p:cNvPr>
            <p:cNvGrpSpPr/>
            <p:nvPr/>
          </p:nvGrpSpPr>
          <p:grpSpPr>
            <a:xfrm>
              <a:off x="2138289" y="112541"/>
              <a:ext cx="7385539" cy="5263616"/>
              <a:chOff x="2138289" y="112541"/>
              <a:chExt cx="7385539" cy="5263616"/>
            </a:xfrm>
          </p:grpSpPr>
          <p:grpSp>
            <p:nvGrpSpPr>
              <p:cNvPr id="18" name="Gruppo 17">
                <a:extLst>
                  <a:ext uri="{FF2B5EF4-FFF2-40B4-BE49-F238E27FC236}">
                    <a16:creationId xmlns:a16="http://schemas.microsoft.com/office/drawing/2014/main" id="{EAC19470-7B8E-C14C-994B-9F2D56FA47E7}"/>
                  </a:ext>
                </a:extLst>
              </p:cNvPr>
              <p:cNvGrpSpPr/>
              <p:nvPr/>
            </p:nvGrpSpPr>
            <p:grpSpPr>
              <a:xfrm>
                <a:off x="2138289" y="112541"/>
                <a:ext cx="7385539" cy="5263616"/>
                <a:chOff x="2897945" y="365761"/>
                <a:chExt cx="5556738" cy="4034592"/>
              </a:xfrm>
            </p:grpSpPr>
            <p:pic>
              <p:nvPicPr>
                <p:cNvPr id="3" name="Immagine 2">
                  <a:extLst>
                    <a:ext uri="{FF2B5EF4-FFF2-40B4-BE49-F238E27FC236}">
                      <a16:creationId xmlns:a16="http://schemas.microsoft.com/office/drawing/2014/main" id="{B5B3B182-51F1-D86E-A963-359314187C3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897945" y="365761"/>
                  <a:ext cx="5556738" cy="4034592"/>
                </a:xfrm>
                <a:prstGeom prst="rect">
                  <a:avLst/>
                </a:prstGeom>
              </p:spPr>
            </p:pic>
            <p:sp>
              <p:nvSpPr>
                <p:cNvPr id="2" name="Rettangolo 1">
                  <a:extLst>
                    <a:ext uri="{FF2B5EF4-FFF2-40B4-BE49-F238E27FC236}">
                      <a16:creationId xmlns:a16="http://schemas.microsoft.com/office/drawing/2014/main" id="{B1CFB36A-306E-9029-2D88-2ADAB49A312B}"/>
                    </a:ext>
                  </a:extLst>
                </p:cNvPr>
                <p:cNvSpPr/>
                <p:nvPr/>
              </p:nvSpPr>
              <p:spPr>
                <a:xfrm>
                  <a:off x="7343335" y="997279"/>
                  <a:ext cx="801859" cy="24967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350"/>
                </a:p>
              </p:txBody>
            </p:sp>
            <p:sp>
              <p:nvSpPr>
                <p:cNvPr id="4" name="Rettangolo 3">
                  <a:extLst>
                    <a:ext uri="{FF2B5EF4-FFF2-40B4-BE49-F238E27FC236}">
                      <a16:creationId xmlns:a16="http://schemas.microsoft.com/office/drawing/2014/main" id="{C729C342-867C-76C6-F183-9D804719015D}"/>
                    </a:ext>
                  </a:extLst>
                </p:cNvPr>
                <p:cNvSpPr/>
                <p:nvPr/>
              </p:nvSpPr>
              <p:spPr>
                <a:xfrm>
                  <a:off x="4164036" y="2569351"/>
                  <a:ext cx="576775" cy="91056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350"/>
                </a:p>
              </p:txBody>
            </p:sp>
            <p:sp>
              <p:nvSpPr>
                <p:cNvPr id="6" name="Rettangolo 5">
                  <a:extLst>
                    <a:ext uri="{FF2B5EF4-FFF2-40B4-BE49-F238E27FC236}">
                      <a16:creationId xmlns:a16="http://schemas.microsoft.com/office/drawing/2014/main" id="{47F03823-C7BF-7157-3985-1CC105EB2D32}"/>
                    </a:ext>
                  </a:extLst>
                </p:cNvPr>
                <p:cNvSpPr/>
                <p:nvPr/>
              </p:nvSpPr>
              <p:spPr>
                <a:xfrm>
                  <a:off x="5992837" y="1951900"/>
                  <a:ext cx="576775" cy="58745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350"/>
                </a:p>
              </p:txBody>
            </p:sp>
            <p:sp>
              <p:nvSpPr>
                <p:cNvPr id="8" name="Rettangolo 7">
                  <a:extLst>
                    <a:ext uri="{FF2B5EF4-FFF2-40B4-BE49-F238E27FC236}">
                      <a16:creationId xmlns:a16="http://schemas.microsoft.com/office/drawing/2014/main" id="{9BCE85B8-BCD6-892C-B48E-694869E91E27}"/>
                    </a:ext>
                  </a:extLst>
                </p:cNvPr>
                <p:cNvSpPr/>
                <p:nvPr/>
              </p:nvSpPr>
              <p:spPr>
                <a:xfrm>
                  <a:off x="6096000" y="2583419"/>
                  <a:ext cx="473612" cy="33778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350"/>
                </a:p>
              </p:txBody>
            </p:sp>
          </p:grpSp>
          <p:sp>
            <p:nvSpPr>
              <p:cNvPr id="11" name="Ovale 10">
                <a:extLst>
                  <a:ext uri="{FF2B5EF4-FFF2-40B4-BE49-F238E27FC236}">
                    <a16:creationId xmlns:a16="http://schemas.microsoft.com/office/drawing/2014/main" id="{AED320FF-51A9-0880-6795-36A5E1A04D40}"/>
                  </a:ext>
                </a:extLst>
              </p:cNvPr>
              <p:cNvSpPr/>
              <p:nvPr/>
            </p:nvSpPr>
            <p:spPr>
              <a:xfrm>
                <a:off x="7866185" y="542537"/>
                <a:ext cx="1657643" cy="44406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/>
              </a:p>
            </p:txBody>
          </p:sp>
        </p:grpSp>
        <p:sp>
          <p:nvSpPr>
            <p:cNvPr id="16" name="Ovale 15">
              <a:extLst>
                <a:ext uri="{FF2B5EF4-FFF2-40B4-BE49-F238E27FC236}">
                  <a16:creationId xmlns:a16="http://schemas.microsoft.com/office/drawing/2014/main" id="{DBEBC95D-E80E-BDE9-B3E6-B38B60BC94CC}"/>
                </a:ext>
              </a:extLst>
            </p:cNvPr>
            <p:cNvSpPr/>
            <p:nvPr/>
          </p:nvSpPr>
          <p:spPr>
            <a:xfrm>
              <a:off x="3052688" y="2419643"/>
              <a:ext cx="766600" cy="309489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20" name="Ovale 19">
              <a:extLst>
                <a:ext uri="{FF2B5EF4-FFF2-40B4-BE49-F238E27FC236}">
                  <a16:creationId xmlns:a16="http://schemas.microsoft.com/office/drawing/2014/main" id="{7FD8B8B0-F8AA-D702-0D94-E974B6199C4C}"/>
                </a:ext>
              </a:extLst>
            </p:cNvPr>
            <p:cNvSpPr/>
            <p:nvPr/>
          </p:nvSpPr>
          <p:spPr>
            <a:xfrm>
              <a:off x="5556947" y="2410313"/>
              <a:ext cx="766600" cy="309489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</p:grp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EDB3E5E-37EE-305D-8D8E-CA1F6BFA8B5B}"/>
              </a:ext>
            </a:extLst>
          </p:cNvPr>
          <p:cNvSpPr txBox="1"/>
          <p:nvPr/>
        </p:nvSpPr>
        <p:spPr>
          <a:xfrm>
            <a:off x="323528" y="5414109"/>
            <a:ext cx="80238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350" dirty="0" err="1"/>
              <a:t>Changes</a:t>
            </a:r>
            <a:r>
              <a:rPr lang="it-IT" sz="1350" dirty="0"/>
              <a:t> in EDI-2 </a:t>
            </a:r>
            <a:r>
              <a:rPr lang="it-IT" sz="1350" u="sng" dirty="0"/>
              <a:t>Drive for </a:t>
            </a:r>
            <a:r>
              <a:rPr lang="it-IT" sz="1350" u="sng" dirty="0" err="1"/>
              <a:t>Thinness</a:t>
            </a:r>
            <a:r>
              <a:rPr lang="it-IT" sz="1350" dirty="0"/>
              <a:t> and </a:t>
            </a:r>
            <a:r>
              <a:rPr lang="it-IT" sz="1350" u="sng" dirty="0"/>
              <a:t>Body </a:t>
            </a:r>
            <a:r>
              <a:rPr lang="it-IT" sz="1350" u="sng" dirty="0" err="1"/>
              <a:t>Dissatisfaction</a:t>
            </a:r>
            <a:r>
              <a:rPr lang="it-IT" sz="1350" dirty="0"/>
              <a:t> scores in </a:t>
            </a:r>
            <a:r>
              <a:rPr lang="it-IT" sz="1350" dirty="0" err="1"/>
              <a:t>oligo-amenorrheic</a:t>
            </a:r>
            <a:r>
              <a:rPr lang="it-IT" sz="1350" dirty="0"/>
              <a:t> </a:t>
            </a:r>
            <a:r>
              <a:rPr lang="it-IT" sz="1350" dirty="0" err="1"/>
              <a:t>athletes</a:t>
            </a:r>
            <a:r>
              <a:rPr lang="it-IT" sz="1350" dirty="0"/>
              <a:t> </a:t>
            </a:r>
            <a:r>
              <a:rPr lang="it-IT" sz="1350" dirty="0" err="1"/>
              <a:t>randomized</a:t>
            </a:r>
            <a:r>
              <a:rPr lang="it-IT" sz="1350" dirty="0"/>
              <a:t> to </a:t>
            </a:r>
            <a:r>
              <a:rPr lang="it-IT" sz="1350" dirty="0" err="1"/>
              <a:t>transdermal</a:t>
            </a:r>
            <a:r>
              <a:rPr lang="it-IT" sz="1350" dirty="0"/>
              <a:t> </a:t>
            </a:r>
            <a:r>
              <a:rPr lang="it-IT" sz="1350" dirty="0" err="1"/>
              <a:t>estradiol</a:t>
            </a:r>
            <a:r>
              <a:rPr lang="it-IT" sz="1350" dirty="0"/>
              <a:t> with </a:t>
            </a:r>
            <a:r>
              <a:rPr lang="it-IT" sz="1350" dirty="0" err="1"/>
              <a:t>cyclic</a:t>
            </a:r>
            <a:r>
              <a:rPr lang="it-IT" sz="1350" dirty="0"/>
              <a:t> progesterone (PATCH) or no </a:t>
            </a:r>
            <a:r>
              <a:rPr lang="it-IT" sz="1350" dirty="0" err="1"/>
              <a:t>estrogen</a:t>
            </a:r>
            <a:r>
              <a:rPr lang="it-IT" sz="1350" dirty="0"/>
              <a:t> (E−). *p &lt; .05, **p &lt; .01.</a:t>
            </a:r>
          </a:p>
          <a:p>
            <a:endParaRPr lang="it-IT" sz="1350" dirty="0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516B6F1A-0246-019F-DEDB-2E5A96662E9C}"/>
              </a:ext>
            </a:extLst>
          </p:cNvPr>
          <p:cNvGrpSpPr/>
          <p:nvPr/>
        </p:nvGrpSpPr>
        <p:grpSpPr>
          <a:xfrm>
            <a:off x="323528" y="5634790"/>
            <a:ext cx="4722495" cy="783789"/>
            <a:chOff x="323528" y="5634790"/>
            <a:chExt cx="4722495" cy="783789"/>
          </a:xfrm>
        </p:grpSpPr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5241DFF8-41BC-7871-BC26-FCD3E97F7482}"/>
                </a:ext>
              </a:extLst>
            </p:cNvPr>
            <p:cNvSpPr txBox="1"/>
            <p:nvPr/>
          </p:nvSpPr>
          <p:spPr>
            <a:xfrm>
              <a:off x="334397" y="5910748"/>
              <a:ext cx="4711626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it-IT" sz="1350" dirty="0"/>
            </a:p>
            <a:p>
              <a:r>
                <a:rPr lang="it-IT" sz="1350" dirty="0" err="1"/>
                <a:t>Plessow</a:t>
              </a:r>
              <a:r>
                <a:rPr lang="it-IT" sz="1350" dirty="0"/>
                <a:t> et al, 2019, </a:t>
              </a:r>
              <a:r>
                <a:rPr lang="it-IT" sz="1350" i="1" dirty="0" err="1"/>
                <a:t>Psychoneuroendocrinology</a:t>
              </a:r>
              <a:endParaRPr lang="it-IT" sz="1350" i="1" dirty="0"/>
            </a:p>
          </p:txBody>
        </p:sp>
        <p:sp>
          <p:nvSpPr>
            <p:cNvPr id="24" name="Ovale 23">
              <a:extLst>
                <a:ext uri="{FF2B5EF4-FFF2-40B4-BE49-F238E27FC236}">
                  <a16:creationId xmlns:a16="http://schemas.microsoft.com/office/drawing/2014/main" id="{8DE5053F-08E7-A72E-C2AB-531204EABCB4}"/>
                </a:ext>
              </a:extLst>
            </p:cNvPr>
            <p:cNvSpPr/>
            <p:nvPr/>
          </p:nvSpPr>
          <p:spPr>
            <a:xfrm>
              <a:off x="323528" y="5634790"/>
              <a:ext cx="3960440" cy="27595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</p:grpSp>
    </p:spTree>
    <p:extLst>
      <p:ext uri="{BB962C8B-B14F-4D97-AF65-F5344CB8AC3E}">
        <p14:creationId xmlns:p14="http://schemas.microsoft.com/office/powerpoint/2010/main" val="74997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>
            <a:extLst>
              <a:ext uri="{FF2B5EF4-FFF2-40B4-BE49-F238E27FC236}">
                <a16:creationId xmlns:a16="http://schemas.microsoft.com/office/drawing/2014/main" id="{448150D0-32FD-9A1F-BC17-80A982FE8A17}"/>
              </a:ext>
            </a:extLst>
          </p:cNvPr>
          <p:cNvGrpSpPr/>
          <p:nvPr/>
        </p:nvGrpSpPr>
        <p:grpSpPr>
          <a:xfrm>
            <a:off x="1043608" y="332656"/>
            <a:ext cx="6840760" cy="5265879"/>
            <a:chOff x="2799969" y="320320"/>
            <a:chExt cx="6217422" cy="4940997"/>
          </a:xfrm>
        </p:grpSpPr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E0012534-4D22-6BBD-5CC5-8A96081404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99969" y="320320"/>
              <a:ext cx="6217422" cy="4940997"/>
            </a:xfrm>
            <a:prstGeom prst="rect">
              <a:avLst/>
            </a:prstGeom>
          </p:spPr>
        </p:pic>
        <p:sp>
          <p:nvSpPr>
            <p:cNvPr id="3" name="Ovale 2">
              <a:extLst>
                <a:ext uri="{FF2B5EF4-FFF2-40B4-BE49-F238E27FC236}">
                  <a16:creationId xmlns:a16="http://schemas.microsoft.com/office/drawing/2014/main" id="{8D11A8F1-D73E-D880-B5A9-666988B9A68D}"/>
                </a:ext>
              </a:extLst>
            </p:cNvPr>
            <p:cNvSpPr/>
            <p:nvPr/>
          </p:nvSpPr>
          <p:spPr>
            <a:xfrm>
              <a:off x="7369126" y="360349"/>
              <a:ext cx="815926" cy="37117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52EE9A-98DA-484D-9084-5951B872A3EA}"/>
              </a:ext>
            </a:extLst>
          </p:cNvPr>
          <p:cNvSpPr txBox="1"/>
          <p:nvPr/>
        </p:nvSpPr>
        <p:spPr>
          <a:xfrm>
            <a:off x="309489" y="6381328"/>
            <a:ext cx="3192262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Misra</a:t>
            </a:r>
            <a:r>
              <a:rPr kumimoji="0" lang="it-IT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et al, 2013, </a:t>
            </a:r>
            <a:r>
              <a:rPr kumimoji="0" lang="it-IT" sz="13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 </a:t>
            </a:r>
            <a:r>
              <a:rPr kumimoji="0" lang="it-IT" sz="135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13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135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Psychiatry</a:t>
            </a:r>
            <a:endParaRPr kumimoji="0" lang="it-IT" sz="135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BA5B0E6-445F-A1C0-444C-37800AC06358}"/>
              </a:ext>
            </a:extLst>
          </p:cNvPr>
          <p:cNvSpPr txBox="1"/>
          <p:nvPr/>
        </p:nvSpPr>
        <p:spPr>
          <a:xfrm>
            <a:off x="309489" y="5733225"/>
            <a:ext cx="8690317" cy="513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Girls with Anorexia Nervosa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positive associations of </a:t>
            </a: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changes of BMI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over 18 months with </a:t>
            </a: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changes in </a:t>
            </a:r>
            <a:r>
              <a:rPr kumimoji="0" lang="en-US" sz="135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Staic</a:t>
            </a: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-State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in Body Dissatisfaction (EDI-2)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scores in the placebo group AN-E−, but not in the estradiol group AN-E+.</a:t>
            </a:r>
            <a:endParaRPr kumimoji="0" lang="it-IT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A92864A1-1AC9-356F-0A75-923E6F7B6646}"/>
              </a:ext>
            </a:extLst>
          </p:cNvPr>
          <p:cNvSpPr/>
          <p:nvPr/>
        </p:nvSpPr>
        <p:spPr>
          <a:xfrm>
            <a:off x="7308304" y="5958931"/>
            <a:ext cx="527651" cy="27838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84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asellaDiTesto 1"/>
          <p:cNvSpPr txBox="1">
            <a:spLocks noChangeArrowheads="1"/>
          </p:cNvSpPr>
          <p:nvPr/>
        </p:nvSpPr>
        <p:spPr bwMode="auto">
          <a:xfrm>
            <a:off x="27671" y="476672"/>
            <a:ext cx="9036496" cy="175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105" tIns="45555" rIns="91105" bIns="45555">
            <a:spAutoFit/>
          </a:bodyPr>
          <a:lstStyle>
            <a:lvl1pPr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Terapie con Estrogeni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(più </a:t>
            </a:r>
            <a:r>
              <a:rPr kumimoji="0" lang="it-IT" altLang="it-IT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Progestogeno</a:t>
            </a: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) nelle amenorree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da sottopeso e/o carenza nutrizionale</a:t>
            </a:r>
          </a:p>
        </p:txBody>
      </p:sp>
      <p:sp>
        <p:nvSpPr>
          <p:cNvPr id="84995" name="CasellaDiTesto 2"/>
          <p:cNvSpPr txBox="1">
            <a:spLocks noChangeArrowheads="1"/>
          </p:cNvSpPr>
          <p:nvPr/>
        </p:nvSpPr>
        <p:spPr bwMode="auto">
          <a:xfrm>
            <a:off x="248111" y="2564904"/>
            <a:ext cx="8595616" cy="403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105" tIns="45555" rIns="91105" bIns="45555">
            <a:spAutoFit/>
          </a:bodyPr>
          <a:lstStyle>
            <a:lvl1pPr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512540" marR="0" lvl="0" indent="-51254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Soprattutto se presenti indicazioni </a:t>
            </a: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(basso Z-score; fattori psicologici): </a:t>
            </a: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</a:t>
            </a:r>
            <a:r>
              <a:rPr kumimoji="0" lang="it-IT" alt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Estradiolo transdermico o percutaneo</a:t>
            </a:r>
            <a:endParaRPr kumimoji="0" lang="it-IT" altLang="it-IT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512540" marR="0" lvl="0" indent="-51254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Se necessita contraccezione: </a:t>
            </a: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</a:t>
            </a:r>
            <a:r>
              <a:rPr kumimoji="0" lang="it-IT" alt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EP con scelta di un preparato a basso</a:t>
            </a: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</a:t>
            </a:r>
            <a:r>
              <a:rPr kumimoji="0" lang="it-IT" alt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impatto epatocellulare</a:t>
            </a:r>
            <a:r>
              <a:rPr kumimoji="0" lang="it-IT" altLang="it-IT" sz="32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(con estrogeni</a:t>
            </a:r>
          </a:p>
          <a:p>
            <a:pPr marL="0" marR="0" lvl="0" indent="0" algn="l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3200" b="1" dirty="0">
                <a:latin typeface="Arial" pitchFamily="34" charset="0"/>
              </a:rPr>
              <a:t>    </a:t>
            </a:r>
            <a:r>
              <a:rPr kumimoji="0" lang="it-IT" altLang="it-IT" sz="32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naturali, Estradiolo o </a:t>
            </a:r>
            <a:r>
              <a:rPr kumimoji="0" lang="it-IT" altLang="it-IT" sz="3200" b="1" i="0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Estetrolo</a:t>
            </a:r>
            <a:r>
              <a:rPr kumimoji="0" lang="it-IT" altLang="it-IT" sz="32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2BE6378B-F75F-0F12-1C07-3899D1BF7A42}"/>
              </a:ext>
            </a:extLst>
          </p:cNvPr>
          <p:cNvSpPr/>
          <p:nvPr/>
        </p:nvSpPr>
        <p:spPr>
          <a:xfrm>
            <a:off x="3779912" y="3068960"/>
            <a:ext cx="3744416" cy="550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05" tIns="45555" rIns="91105" bIns="45555" anchor="ctr"/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992BDB1-12FD-1E44-D617-B6D62CCB80E4}"/>
              </a:ext>
            </a:extLst>
          </p:cNvPr>
          <p:cNvSpPr txBox="1"/>
          <p:nvPr/>
        </p:nvSpPr>
        <p:spPr>
          <a:xfrm>
            <a:off x="8208404" y="235967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37115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332656"/>
            <a:ext cx="8280920" cy="5816644"/>
          </a:xfrm>
          <a:prstGeom prst="rect">
            <a:avLst/>
          </a:prstGeom>
          <a:noFill/>
        </p:spPr>
        <p:txBody>
          <a:bodyPr wrap="square" lIns="91105" tIns="45555" rIns="91105" bIns="45555" rtlCol="0">
            <a:spAutoFit/>
          </a:bodyPr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TRATTAMENTO DELLE AMENORREE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 BILANCIO ENERGETICO NEGATIVO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Recupero del peso e/o di adeguato apporto nutrizionale</a:t>
            </a: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(con appoggio psicologico)</a:t>
            </a:r>
            <a:endParaRPr kumimoji="0" lang="it-IT" sz="3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it-IT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Eventuali Terapie ormonali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- Estradiolo transdermico o percutaneo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- (contraccettivi ormonali)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Vitamina D e altri integratori</a:t>
            </a:r>
          </a:p>
          <a:p>
            <a:pPr marR="0" lvl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vale 2"/>
          <p:cNvSpPr/>
          <p:nvPr/>
        </p:nvSpPr>
        <p:spPr>
          <a:xfrm>
            <a:off x="17160" y="1556792"/>
            <a:ext cx="8712968" cy="15841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05" tIns="45555" rIns="91105" bIns="45555" anchor="ctr"/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4FCD7471-70E7-DDB5-1A87-7C84F863FAB6}"/>
              </a:ext>
            </a:extLst>
          </p:cNvPr>
          <p:cNvSpPr/>
          <p:nvPr/>
        </p:nvSpPr>
        <p:spPr>
          <a:xfrm>
            <a:off x="331106" y="5013176"/>
            <a:ext cx="599659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</p:spTree>
    <p:extLst>
      <p:ext uri="{BB962C8B-B14F-4D97-AF65-F5344CB8AC3E}">
        <p14:creationId xmlns:p14="http://schemas.microsoft.com/office/powerpoint/2010/main" val="2795808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BC1320F-2912-F7CC-9BD0-09F52E68C862}"/>
              </a:ext>
            </a:extLst>
          </p:cNvPr>
          <p:cNvSpPr txBox="1"/>
          <p:nvPr/>
        </p:nvSpPr>
        <p:spPr>
          <a:xfrm>
            <a:off x="683568" y="861310"/>
            <a:ext cx="7776864" cy="5135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Giollo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A, </a:t>
            </a:r>
            <a:r>
              <a:rPr kumimoji="0" lang="it-IT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Idolazzi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L, Caimmi C, Fassio A, Bertoldo F, Dalle Grave R, et al.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Vitamin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levels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strongly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influence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bone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mineral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density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bone turnover markers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weight gain in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female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anorexia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nervosa.</a:t>
            </a:r>
          </a:p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 J Eat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Disord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2017; 50: 1041-49. 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811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44624"/>
            <a:ext cx="8280920" cy="6801529"/>
          </a:xfrm>
          <a:prstGeom prst="rect">
            <a:avLst/>
          </a:prstGeom>
          <a:noFill/>
        </p:spPr>
        <p:txBody>
          <a:bodyPr wrap="square" lIns="91105" tIns="45555" rIns="91105" bIns="45555" rtlCol="0">
            <a:spAutoFit/>
          </a:bodyPr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TRATTAMENTO DELLE AMENORREE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 BILANCIO ENERGETICO NEGATIVO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Recupero del peso e/o di adeguato apporto nutrizionale</a:t>
            </a: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(con appoggio psicologico)</a:t>
            </a: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it-IT" sz="3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2540" marR="0" lvl="0" indent="-51254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Eventuali Terapie ormonali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- Estradiolo transdermico o percutaneo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- (contraccettivi ormonali)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514350" marR="0" lvl="0" indent="-51435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Vitamina D e altri integratori</a:t>
            </a:r>
          </a:p>
          <a:p>
            <a:pPr marL="514350" marR="0" lvl="0" indent="-51435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kumimoji="0" lang="it-IT" sz="3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Farmaci specifici per l’osso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</a:t>
            </a:r>
            <a:r>
              <a:rPr kumimoji="0" lang="it-IT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 evitare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(salvo casi particolari)</a:t>
            </a:r>
          </a:p>
        </p:txBody>
      </p:sp>
      <p:sp>
        <p:nvSpPr>
          <p:cNvPr id="3" name="Ovale 2"/>
          <p:cNvSpPr/>
          <p:nvPr/>
        </p:nvSpPr>
        <p:spPr>
          <a:xfrm>
            <a:off x="35496" y="1196752"/>
            <a:ext cx="8712968" cy="15841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05" tIns="45555" rIns="91105" bIns="45555" anchor="ctr"/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624D85A0-51AC-BEA9-A19F-2BB3B8625B2A}"/>
              </a:ext>
            </a:extLst>
          </p:cNvPr>
          <p:cNvSpPr/>
          <p:nvPr/>
        </p:nvSpPr>
        <p:spPr>
          <a:xfrm>
            <a:off x="323528" y="5733256"/>
            <a:ext cx="599659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34F2F3B1-B83C-4459-81AD-75BD9E581006}"/>
              </a:ext>
            </a:extLst>
          </p:cNvPr>
          <p:cNvSpPr/>
          <p:nvPr/>
        </p:nvSpPr>
        <p:spPr>
          <a:xfrm>
            <a:off x="23452" y="5445224"/>
            <a:ext cx="6723384" cy="1400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05" tIns="45555" rIns="91105" bIns="45555" anchor="ctr"/>
          <a:lstStyle/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859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>
            <a:extLst>
              <a:ext uri="{FF2B5EF4-FFF2-40B4-BE49-F238E27FC236}">
                <a16:creationId xmlns:a16="http://schemas.microsoft.com/office/drawing/2014/main" id="{A4B3399A-6440-AA6A-3EDF-F5AE88090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67" y="494622"/>
            <a:ext cx="4599682" cy="5198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28AA77-AB68-7D30-42F5-9EBA248D93E7}"/>
              </a:ext>
            </a:extLst>
          </p:cNvPr>
          <p:cNvSpPr txBox="1"/>
          <p:nvPr/>
        </p:nvSpPr>
        <p:spPr>
          <a:xfrm>
            <a:off x="260350" y="5914121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  <a:hlinkClick r:id="rId3"/>
              </a:rPr>
              <a:t>www.prevenzioneanoressia.org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77912F9-6A11-4F93-93E8-460207BEA93F}"/>
              </a:ext>
            </a:extLst>
          </p:cNvPr>
          <p:cNvSpPr txBox="1"/>
          <p:nvPr/>
        </p:nvSpPr>
        <p:spPr>
          <a:xfrm>
            <a:off x="4851202" y="1484784"/>
            <a:ext cx="38884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Grazie alle Dottoresse </a:t>
            </a:r>
            <a:r>
              <a:rPr lang="it-IT" sz="2400" u="sng" dirty="0"/>
              <a:t>Laura </a:t>
            </a:r>
            <a:r>
              <a:rPr lang="it-IT" sz="2400" u="sng" dirty="0" err="1"/>
              <a:t>Lesca</a:t>
            </a:r>
            <a:r>
              <a:rPr lang="it-IT" sz="2400" dirty="0"/>
              <a:t>, </a:t>
            </a:r>
            <a:r>
              <a:rPr lang="it-IT" sz="2400" u="sng" dirty="0"/>
              <a:t>Laura </a:t>
            </a:r>
            <a:r>
              <a:rPr lang="it-IT" sz="2400" u="sng" dirty="0" err="1"/>
              <a:t>Rabbione</a:t>
            </a:r>
            <a:r>
              <a:rPr lang="it-IT" sz="2400" dirty="0"/>
              <a:t> e </a:t>
            </a:r>
            <a:r>
              <a:rPr lang="it-IT" sz="2400" u="sng" dirty="0"/>
              <a:t>Erica </a:t>
            </a:r>
            <a:r>
              <a:rPr lang="it-IT" sz="2400" u="sng" dirty="0" err="1"/>
              <a:t>Strumia</a:t>
            </a:r>
            <a:r>
              <a:rPr lang="it-IT" sz="2400" dirty="0"/>
              <a:t>, del Comitato Scientifico e alle Dottoresse </a:t>
            </a:r>
            <a:r>
              <a:rPr lang="it-IT" sz="2400" u="sng" dirty="0"/>
              <a:t>Marta </a:t>
            </a:r>
            <a:r>
              <a:rPr lang="it-IT" sz="2400" u="sng" dirty="0" err="1"/>
              <a:t>Agù</a:t>
            </a:r>
            <a:r>
              <a:rPr lang="it-IT" sz="2400" dirty="0"/>
              <a:t>, </a:t>
            </a:r>
            <a:r>
              <a:rPr lang="it-IT" sz="2400" u="sng" dirty="0"/>
              <a:t>Roberta Aprile</a:t>
            </a:r>
            <a:r>
              <a:rPr lang="it-IT" sz="2400" dirty="0"/>
              <a:t>, </a:t>
            </a:r>
            <a:r>
              <a:rPr lang="it-IT" sz="2400" u="sng" dirty="0"/>
              <a:t>Luisa Cravero</a:t>
            </a:r>
            <a:r>
              <a:rPr lang="it-IT" sz="2400" dirty="0"/>
              <a:t>, </a:t>
            </a:r>
            <a:r>
              <a:rPr lang="it-IT" sz="2400" u="sng" dirty="0"/>
              <a:t>Bernadette Evangelisti</a:t>
            </a:r>
            <a:r>
              <a:rPr lang="it-IT" sz="2400" dirty="0"/>
              <a:t> e </a:t>
            </a:r>
            <a:r>
              <a:rPr lang="it-IT" sz="2400" u="sng" dirty="0"/>
              <a:t>Martina Mazzoli</a:t>
            </a:r>
            <a:r>
              <a:rPr lang="it-IT" sz="2400" dirty="0"/>
              <a:t>, che svolgono informazione nelle Scuole</a:t>
            </a:r>
          </a:p>
        </p:txBody>
      </p:sp>
    </p:spTree>
    <p:extLst>
      <p:ext uri="{BB962C8B-B14F-4D97-AF65-F5344CB8AC3E}">
        <p14:creationId xmlns:p14="http://schemas.microsoft.com/office/powerpoint/2010/main" val="502350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37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sellaDiTesto 5"/>
          <p:cNvSpPr txBox="1">
            <a:spLocks noChangeArrowheads="1"/>
          </p:cNvSpPr>
          <p:nvPr/>
        </p:nvSpPr>
        <p:spPr bwMode="auto">
          <a:xfrm>
            <a:off x="1558458" y="3606535"/>
            <a:ext cx="61552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b="1" dirty="0">
                <a:solidFill>
                  <a:srgbClr val="000000"/>
                </a:solidFill>
                <a:latin typeface="Clarendon Extended"/>
              </a:rPr>
              <a:t>Carlo Campagnoli </a:t>
            </a:r>
          </a:p>
        </p:txBody>
      </p:sp>
      <p:pic>
        <p:nvPicPr>
          <p:cNvPr id="2765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217410"/>
            <a:ext cx="855134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5347288" y="4409140"/>
            <a:ext cx="226906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685800">
              <a:defRPr/>
            </a:pPr>
            <a:r>
              <a:rPr lang="it-IT" sz="1350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CLINICA FORNACA</a:t>
            </a:r>
          </a:p>
          <a:p>
            <a:pPr algn="ctr" defTabSz="685800">
              <a:defRPr/>
            </a:pPr>
            <a:r>
              <a:rPr lang="it-IT" sz="1050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TORINO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361335" y="4376047"/>
            <a:ext cx="228932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it-IT" sz="1350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GINECOLOGIA </a:t>
            </a:r>
          </a:p>
          <a:p>
            <a:pPr algn="ctr" defTabSz="685800">
              <a:defRPr/>
            </a:pPr>
            <a:r>
              <a:rPr lang="it-IT" sz="1350" b="1" dirty="0">
                <a:solidFill>
                  <a:srgbClr val="AC66BB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</a:rPr>
              <a:t>ENDOCRINOLOGICA</a:t>
            </a:r>
          </a:p>
        </p:txBody>
      </p:sp>
      <p:sp>
        <p:nvSpPr>
          <p:cNvPr id="11" name="Titolo 1"/>
          <p:cNvSpPr>
            <a:spLocks noGrp="1"/>
          </p:cNvSpPr>
          <p:nvPr>
            <p:ph type="ctrTitle"/>
          </p:nvPr>
        </p:nvSpPr>
        <p:spPr>
          <a:xfrm>
            <a:off x="1477671" y="2290411"/>
            <a:ext cx="6446583" cy="93020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br>
              <a:rPr lang="it-IT" sz="2100" dirty="0">
                <a:solidFill>
                  <a:srgbClr val="FF499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br>
              <a:rPr lang="it-IT" sz="2100" dirty="0">
                <a:solidFill>
                  <a:srgbClr val="FF499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2700" dirty="0">
                <a:solidFill>
                  <a:srgbClr val="C00000"/>
                </a:solidFill>
                <a:effectLst/>
              </a:rPr>
              <a:t>Impostazione terapeutica</a:t>
            </a:r>
            <a:br>
              <a:rPr lang="it-IT" sz="2700" dirty="0">
                <a:solidFill>
                  <a:srgbClr val="C00000"/>
                </a:solidFill>
                <a:effectLst/>
              </a:rPr>
            </a:br>
            <a:r>
              <a:rPr lang="it-IT" sz="2700" dirty="0">
                <a:solidFill>
                  <a:srgbClr val="C00000"/>
                </a:solidFill>
                <a:effectLst/>
              </a:rPr>
              <a:t>delle Amenorree ipotalamiche nelle Adolescenti</a:t>
            </a:r>
          </a:p>
        </p:txBody>
      </p:sp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819669" y="737269"/>
            <a:ext cx="7632847" cy="685800"/>
          </a:xfrm>
        </p:spPr>
        <p:txBody>
          <a:bodyPr>
            <a:noAutofit/>
          </a:bodyPr>
          <a:lstStyle/>
          <a:p>
            <a:pPr marL="27385" algn="ctr" eaLnBrk="1" hangingPunct="1">
              <a:spcBef>
                <a:spcPct val="0"/>
              </a:spcBef>
              <a:defRPr/>
            </a:pPr>
            <a:r>
              <a:rPr lang="it-IT" sz="1800" b="1" dirty="0">
                <a:solidFill>
                  <a:srgbClr val="C00000"/>
                </a:solidFill>
              </a:rPr>
              <a:t>I rischi delle Amenorree ipotalamiche nelle Adolescenti</a:t>
            </a:r>
          </a:p>
          <a:p>
            <a:pPr marL="27385" algn="ctr" eaLnBrk="1" hangingPunct="1">
              <a:spcBef>
                <a:spcPct val="0"/>
              </a:spcBef>
              <a:defRPr/>
            </a:pPr>
            <a:r>
              <a:rPr lang="it-IT" sz="1800" b="1" dirty="0">
                <a:solidFill>
                  <a:schemeClr val="tx1"/>
                </a:solidFill>
              </a:rPr>
              <a:t>Torino, 23 ottobre 2024, Clinica </a:t>
            </a:r>
            <a:r>
              <a:rPr lang="it-IT" sz="1800" b="1" dirty="0" err="1">
                <a:solidFill>
                  <a:schemeClr val="tx1"/>
                </a:solidFill>
              </a:rPr>
              <a:t>Fornaca</a:t>
            </a:r>
            <a:endParaRPr lang="it-IT" sz="1800" b="1" dirty="0">
              <a:solidFill>
                <a:schemeClr val="tx1"/>
              </a:solidFill>
            </a:endParaRPr>
          </a:p>
          <a:p>
            <a:pPr marL="27385" algn="ctr" eaLnBrk="1" hangingPunct="1">
              <a:spcBef>
                <a:spcPct val="0"/>
              </a:spcBef>
              <a:defRPr/>
            </a:pPr>
            <a:endParaRPr lang="it-IT" sz="2100" b="1" dirty="0">
              <a:solidFill>
                <a:schemeClr val="tx1"/>
              </a:solidFill>
            </a:endParaRPr>
          </a:p>
          <a:p>
            <a:pPr marL="27385" algn="l" eaLnBrk="1" hangingPunct="1">
              <a:spcBef>
                <a:spcPct val="0"/>
              </a:spcBef>
              <a:defRPr/>
            </a:pPr>
            <a:endParaRPr lang="it-IT" sz="600" b="1" dirty="0">
              <a:solidFill>
                <a:schemeClr val="tx1"/>
              </a:solidFill>
            </a:endParaRPr>
          </a:p>
          <a:p>
            <a:pPr marL="27385" algn="l" eaLnBrk="1" hangingPunct="1">
              <a:spcBef>
                <a:spcPct val="0"/>
              </a:spcBef>
              <a:defRPr/>
            </a:pPr>
            <a:endParaRPr lang="it-IT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63">
            <a:extLst>
              <a:ext uri="{FF2B5EF4-FFF2-40B4-BE49-F238E27FC236}">
                <a16:creationId xmlns:a16="http://schemas.microsoft.com/office/drawing/2014/main" id="{3651B54B-B6E8-1A68-5B89-F9E4EDD1AAC3}"/>
              </a:ext>
            </a:extLst>
          </p:cNvPr>
          <p:cNvGrpSpPr>
            <a:grpSpLocks/>
          </p:cNvGrpSpPr>
          <p:nvPr/>
        </p:nvGrpSpPr>
        <p:grpSpPr bwMode="auto">
          <a:xfrm>
            <a:off x="2209467" y="5365774"/>
            <a:ext cx="1858477" cy="732181"/>
            <a:chOff x="1862" y="1318"/>
            <a:chExt cx="1508" cy="556"/>
          </a:xfrm>
        </p:grpSpPr>
        <p:pic>
          <p:nvPicPr>
            <p:cNvPr id="3" name="Picture 61">
              <a:extLst>
                <a:ext uri="{FF2B5EF4-FFF2-40B4-BE49-F238E27FC236}">
                  <a16:creationId xmlns:a16="http://schemas.microsoft.com/office/drawing/2014/main" id="{F3D37D7C-ECBC-9CD1-B844-240F0DD265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2" y="1318"/>
              <a:ext cx="1508" cy="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62">
              <a:extLst>
                <a:ext uri="{FF2B5EF4-FFF2-40B4-BE49-F238E27FC236}">
                  <a16:creationId xmlns:a16="http://schemas.microsoft.com/office/drawing/2014/main" id="{70C04B63-8E41-C514-7D90-9479C29693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2" y="1318"/>
              <a:ext cx="1508" cy="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" name="Immagine 15">
            <a:extLst>
              <a:ext uri="{FF2B5EF4-FFF2-40B4-BE49-F238E27FC236}">
                <a16:creationId xmlns:a16="http://schemas.microsoft.com/office/drawing/2014/main" id="{D049495A-E380-E55A-1FE4-336CF1B89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931" y="5068064"/>
            <a:ext cx="1393180" cy="1029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27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41867" y="-28113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Quadro ormonale nelle amenorree ipotalamiche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270932" y="698500"/>
            <a:ext cx="9053595" cy="5964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  <a:tab pos="35242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FSH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basso	</a:t>
            </a:r>
            <a:endParaRPr kumimoji="0" lang="it-IT" alt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LH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molto basso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E2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molto basso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PRL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normo-bassa</a:t>
            </a:r>
            <a:r>
              <a:rPr kumimoji="0" lang="it-IT" alt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it-IT" alt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leggermente elevata se forte impegno psico-fisico)</a:t>
            </a:r>
            <a:endParaRPr kumimoji="0" lang="it-IT" alt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Cortisolo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normo-elevato</a:t>
            </a: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fT3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limiti inferiori</a:t>
            </a: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 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sotto la norma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fT4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normale (limiti inferiori)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TSH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normale (limiti inferiori)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Insulina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bassa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C-peptide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basso</a:t>
            </a:r>
            <a:endParaRPr kumimoji="0" lang="it-IT" alt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SHBG	</a:t>
            </a: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elevata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GH	elevato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>
                <a:tab pos="1524000" algn="l"/>
                <a:tab pos="3524250" algn="l"/>
              </a:tabLst>
              <a:defRPr/>
            </a:pPr>
            <a:r>
              <a:rPr kumimoji="0" lang="it-IT" alt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IGF-I	basso</a:t>
            </a:r>
          </a:p>
        </p:txBody>
      </p:sp>
      <p:sp>
        <p:nvSpPr>
          <p:cNvPr id="39940" name="AutoShape 5"/>
          <p:cNvSpPr>
            <a:spLocks/>
          </p:cNvSpPr>
          <p:nvPr/>
        </p:nvSpPr>
        <p:spPr bwMode="auto">
          <a:xfrm>
            <a:off x="115715" y="809185"/>
            <a:ext cx="237067" cy="1085850"/>
          </a:xfrm>
          <a:prstGeom prst="leftBrace">
            <a:avLst>
              <a:gd name="adj1" fmla="val 33929"/>
              <a:gd name="adj2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1" name="AutoShape 6"/>
          <p:cNvSpPr>
            <a:spLocks/>
          </p:cNvSpPr>
          <p:nvPr/>
        </p:nvSpPr>
        <p:spPr bwMode="auto">
          <a:xfrm>
            <a:off x="1453444" y="4476750"/>
            <a:ext cx="237067" cy="1085850"/>
          </a:xfrm>
          <a:prstGeom prst="leftBrace">
            <a:avLst>
              <a:gd name="adj1" fmla="val 3392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2" name="AutoShape 7"/>
          <p:cNvSpPr>
            <a:spLocks/>
          </p:cNvSpPr>
          <p:nvPr/>
        </p:nvSpPr>
        <p:spPr bwMode="auto">
          <a:xfrm>
            <a:off x="1453444" y="3124200"/>
            <a:ext cx="237067" cy="1085850"/>
          </a:xfrm>
          <a:prstGeom prst="leftBrace">
            <a:avLst>
              <a:gd name="adj1" fmla="val 3392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3" name="AutoShape 8"/>
          <p:cNvSpPr>
            <a:spLocks/>
          </p:cNvSpPr>
          <p:nvPr/>
        </p:nvSpPr>
        <p:spPr bwMode="auto">
          <a:xfrm>
            <a:off x="115715" y="1981200"/>
            <a:ext cx="237067" cy="323850"/>
          </a:xfrm>
          <a:prstGeom prst="leftBrace">
            <a:avLst>
              <a:gd name="adj1" fmla="val 1011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4" name="AutoShape 9"/>
          <p:cNvSpPr>
            <a:spLocks/>
          </p:cNvSpPr>
          <p:nvPr/>
        </p:nvSpPr>
        <p:spPr bwMode="auto">
          <a:xfrm>
            <a:off x="115715" y="2381250"/>
            <a:ext cx="237067" cy="323850"/>
          </a:xfrm>
          <a:prstGeom prst="leftBrace">
            <a:avLst>
              <a:gd name="adj1" fmla="val 1011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5" name="AutoShape 12"/>
          <p:cNvSpPr>
            <a:spLocks/>
          </p:cNvSpPr>
          <p:nvPr/>
        </p:nvSpPr>
        <p:spPr bwMode="auto">
          <a:xfrm>
            <a:off x="1453444" y="5791200"/>
            <a:ext cx="237067" cy="323850"/>
          </a:xfrm>
          <a:prstGeom prst="leftBrace">
            <a:avLst>
              <a:gd name="adj1" fmla="val 1011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6" name="AutoShape 13"/>
          <p:cNvSpPr>
            <a:spLocks/>
          </p:cNvSpPr>
          <p:nvPr/>
        </p:nvSpPr>
        <p:spPr bwMode="auto">
          <a:xfrm>
            <a:off x="1453444" y="6210300"/>
            <a:ext cx="237067" cy="323850"/>
          </a:xfrm>
          <a:prstGeom prst="leftBrace">
            <a:avLst>
              <a:gd name="adj1" fmla="val 1011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70970930-B3B1-F894-1FB7-A95237D99DC4}"/>
              </a:ext>
            </a:extLst>
          </p:cNvPr>
          <p:cNvSpPr/>
          <p:nvPr/>
        </p:nvSpPr>
        <p:spPr>
          <a:xfrm>
            <a:off x="1619672" y="2917297"/>
            <a:ext cx="6481889" cy="6360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8A802F0A-E202-9AF9-0938-9EE4C2B9E562}"/>
              </a:ext>
            </a:extLst>
          </p:cNvPr>
          <p:cNvSpPr/>
          <p:nvPr/>
        </p:nvSpPr>
        <p:spPr>
          <a:xfrm>
            <a:off x="1571977" y="5117132"/>
            <a:ext cx="3432071" cy="6360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615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CasellaDiTesto 3">
            <a:extLst>
              <a:ext uri="{FF2B5EF4-FFF2-40B4-BE49-F238E27FC236}">
                <a16:creationId xmlns:a16="http://schemas.microsoft.com/office/drawing/2014/main" id="{9601FC4A-94E4-5B56-CF7E-BAF132CBC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765175"/>
            <a:ext cx="2735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Amenorrea ipotalamica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595FB886-02D8-831D-41A4-6EEAA5B6E7DB}"/>
              </a:ext>
            </a:extLst>
          </p:cNvPr>
          <p:cNvCxnSpPr/>
          <p:nvPr/>
        </p:nvCxnSpPr>
        <p:spPr>
          <a:xfrm>
            <a:off x="3779838" y="949325"/>
            <a:ext cx="115252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8E22A32-BD98-6368-85BB-735AFFCE82B7}"/>
              </a:ext>
            </a:extLst>
          </p:cNvPr>
          <p:cNvSpPr txBox="1"/>
          <p:nvPr/>
        </p:nvSpPr>
        <p:spPr>
          <a:xfrm>
            <a:off x="5313363" y="673100"/>
            <a:ext cx="2016125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Medico di MG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Ginecologo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" name="Connettore 1 8">
            <a:extLst>
              <a:ext uri="{FF2B5EF4-FFF2-40B4-BE49-F238E27FC236}">
                <a16:creationId xmlns:a16="http://schemas.microsoft.com/office/drawing/2014/main" id="{1258690E-2B0E-A86E-4A29-FBB55F0A830A}"/>
              </a:ext>
            </a:extLst>
          </p:cNvPr>
          <p:cNvCxnSpPr>
            <a:stCxn id="7" idx="2"/>
          </p:cNvCxnSpPr>
          <p:nvPr/>
        </p:nvCxnSpPr>
        <p:spPr>
          <a:xfrm>
            <a:off x="6321425" y="1595438"/>
            <a:ext cx="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158313B8-7CE9-F6E7-AF62-D7EA097D3D65}"/>
              </a:ext>
            </a:extLst>
          </p:cNvPr>
          <p:cNvCxnSpPr/>
          <p:nvPr/>
        </p:nvCxnSpPr>
        <p:spPr>
          <a:xfrm flipH="1">
            <a:off x="4140200" y="2205038"/>
            <a:ext cx="218122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47" name="CasellaDiTesto 11">
            <a:extLst>
              <a:ext uri="{FF2B5EF4-FFF2-40B4-BE49-F238E27FC236}">
                <a16:creationId xmlns:a16="http://schemas.microsoft.com/office/drawing/2014/main" id="{BD40F77B-3585-59F0-2698-EDD71403A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900238"/>
            <a:ext cx="2592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Diagnostica differenziale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Densitometria</a:t>
            </a:r>
          </a:p>
        </p:txBody>
      </p: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ED7BB93F-1183-66EB-895A-2EACD966C4F3}"/>
              </a:ext>
            </a:extLst>
          </p:cNvPr>
          <p:cNvCxnSpPr/>
          <p:nvPr/>
        </p:nvCxnSpPr>
        <p:spPr>
          <a:xfrm>
            <a:off x="1835150" y="2708275"/>
            <a:ext cx="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292B9214-55DE-D1A7-0EAE-DE68B2ABB771}"/>
              </a:ext>
            </a:extLst>
          </p:cNvPr>
          <p:cNvCxnSpPr/>
          <p:nvPr/>
        </p:nvCxnSpPr>
        <p:spPr>
          <a:xfrm>
            <a:off x="1835150" y="3325813"/>
            <a:ext cx="288131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50" name="CasellaDiTesto 15">
            <a:extLst>
              <a:ext uri="{FF2B5EF4-FFF2-40B4-BE49-F238E27FC236}">
                <a16:creationId xmlns:a16="http://schemas.microsoft.com/office/drawing/2014/main" id="{5172542B-A08D-D675-4C59-6A86AC924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133725"/>
            <a:ext cx="1820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Spiegazione</a:t>
            </a:r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DB4FA395-29A9-1F32-9B84-9703D8CF6A28}"/>
              </a:ext>
            </a:extLst>
          </p:cNvPr>
          <p:cNvCxnSpPr/>
          <p:nvPr/>
        </p:nvCxnSpPr>
        <p:spPr>
          <a:xfrm>
            <a:off x="5508625" y="3573463"/>
            <a:ext cx="0" cy="576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52" name="CasellaDiTesto 18">
            <a:extLst>
              <a:ext uri="{FF2B5EF4-FFF2-40B4-BE49-F238E27FC236}">
                <a16:creationId xmlns:a16="http://schemas.microsoft.com/office/drawing/2014/main" id="{2C44D9A2-431A-0769-DC04-D26D23DFF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4244975"/>
            <a:ext cx="2443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Appoggio psicologico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9C2E574-59A9-44A9-C93E-8F554ADB90E5}"/>
              </a:ext>
            </a:extLst>
          </p:cNvPr>
          <p:cNvCxnSpPr/>
          <p:nvPr/>
        </p:nvCxnSpPr>
        <p:spPr>
          <a:xfrm flipH="1">
            <a:off x="3419475" y="4797425"/>
            <a:ext cx="2089150" cy="43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54" name="CasellaDiTesto 21">
            <a:extLst>
              <a:ext uri="{FF2B5EF4-FFF2-40B4-BE49-F238E27FC236}">
                <a16:creationId xmlns:a16="http://schemas.microsoft.com/office/drawing/2014/main" id="{83514214-E7A3-3750-F6B0-1C05C0D69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516563"/>
            <a:ext cx="3384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Sostegno al recupero del peso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C9C806D8-E4C0-7918-E909-9DFAB6B88830}"/>
              </a:ext>
            </a:extLst>
          </p:cNvPr>
          <p:cNvSpPr/>
          <p:nvPr/>
        </p:nvSpPr>
        <p:spPr>
          <a:xfrm>
            <a:off x="900113" y="5373688"/>
            <a:ext cx="3455987" cy="647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95B96F5A-EC38-60ED-1E5A-4BC38FD5D32D}"/>
              </a:ext>
            </a:extLst>
          </p:cNvPr>
          <p:cNvCxnSpPr/>
          <p:nvPr/>
        </p:nvCxnSpPr>
        <p:spPr>
          <a:xfrm>
            <a:off x="5508625" y="4797425"/>
            <a:ext cx="1008063" cy="5762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57" name="CasellaDiTesto 25">
            <a:extLst>
              <a:ext uri="{FF2B5EF4-FFF2-40B4-BE49-F238E27FC236}">
                <a16:creationId xmlns:a16="http://schemas.microsoft.com/office/drawing/2014/main" id="{E99FDB3D-59B2-7EAA-0967-2C483198F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3" y="5516563"/>
            <a:ext cx="28797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Diagnosi tempestiva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 eventuale Anoressia</a:t>
            </a:r>
          </a:p>
        </p:txBody>
      </p:sp>
      <p:sp>
        <p:nvSpPr>
          <p:cNvPr id="138258" name="CasellaDiTesto 1">
            <a:extLst>
              <a:ext uri="{FF2B5EF4-FFF2-40B4-BE49-F238E27FC236}">
                <a16:creationId xmlns:a16="http://schemas.microsoft.com/office/drawing/2014/main" id="{E0FC266E-29B7-1C48-C997-C33344EB7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69038"/>
            <a:ext cx="3527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Campagnoli 2015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6890BE67-4070-9128-C5C2-4DD4DD67E8FC}"/>
              </a:ext>
            </a:extLst>
          </p:cNvPr>
          <p:cNvSpPr/>
          <p:nvPr/>
        </p:nvSpPr>
        <p:spPr>
          <a:xfrm>
            <a:off x="4942681" y="5534024"/>
            <a:ext cx="3455987" cy="647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867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85873" y="807621"/>
            <a:ext cx="81369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Terapie con farmaci </a:t>
            </a:r>
            <a:r>
              <a:rPr kumimoji="0" lang="it-IT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antiriassorbimento</a:t>
            </a:r>
            <a:endParaRPr kumimoji="0" lang="it-IT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Bisfosfonati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Dati scarsi e contradditori: diversa risposta in adolescenza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rispetto all’età più adulta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D70F4BD-171D-442C-B4D9-CC84CE5E4911}"/>
              </a:ext>
            </a:extLst>
          </p:cNvPr>
          <p:cNvSpPr txBox="1"/>
          <p:nvPr/>
        </p:nvSpPr>
        <p:spPr>
          <a:xfrm>
            <a:off x="873905" y="5788769"/>
            <a:ext cx="7560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Fazeli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Bone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Miner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285915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3548" y="828654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Terapie con farmaci </a:t>
            </a:r>
            <a:r>
              <a:rPr kumimoji="0" lang="it-IT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antiriassorbimento</a:t>
            </a:r>
            <a:endParaRPr kumimoji="0" lang="it-IT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it-IT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Bisfosfonati</a:t>
            </a: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controindicati nelle giovani</a:t>
            </a: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Denosumab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D70F4BD-171D-442C-B4D9-CC84CE5E4911}"/>
              </a:ext>
            </a:extLst>
          </p:cNvPr>
          <p:cNvSpPr txBox="1"/>
          <p:nvPr/>
        </p:nvSpPr>
        <p:spPr>
          <a:xfrm>
            <a:off x="791580" y="5122095"/>
            <a:ext cx="75608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Gordon et al,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Endocrinol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Cohen,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Endocrinol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North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Fazeli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Bone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Miner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2019.</a:t>
            </a:r>
          </a:p>
        </p:txBody>
      </p:sp>
    </p:spTree>
    <p:extLst>
      <p:ext uri="{BB962C8B-B14F-4D97-AF65-F5344CB8AC3E}">
        <p14:creationId xmlns:p14="http://schemas.microsoft.com/office/powerpoint/2010/main" val="3232216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836712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In casi particolari, es.</a:t>
            </a:r>
            <a:r>
              <a:rPr kumimoji="0" lang="it-IT" sz="44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 </a:t>
            </a: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Z-score &lt;-2 e pregressa frattura, 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in adulte/i d’età &gt; 25 anni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 panose="020F0502020204030204" pitchFamily="34" charset="0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Teriparatide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, seguito da </a:t>
            </a:r>
            <a:r>
              <a:rPr kumimoji="0" lang="it-IT" sz="32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Denosumab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 come mantenimento.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 panose="020F0502020204030204" pitchFamily="34" charset="0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C7E45A8-1B5C-4002-B389-10C07E49BF8A}"/>
              </a:ext>
            </a:extLst>
          </p:cNvPr>
          <p:cNvSpPr txBox="1"/>
          <p:nvPr/>
        </p:nvSpPr>
        <p:spPr>
          <a:xfrm>
            <a:off x="791580" y="5157192"/>
            <a:ext cx="75608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Gordon et al,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Endocrinol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Cohen,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Endocrinol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North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Fazeli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Clin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Bone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Miner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Metab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2019.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248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asellaDiTesto 1"/>
          <p:cNvSpPr txBox="1">
            <a:spLocks noChangeArrowheads="1"/>
          </p:cNvSpPr>
          <p:nvPr/>
        </p:nvSpPr>
        <p:spPr bwMode="auto">
          <a:xfrm>
            <a:off x="251774" y="260648"/>
            <a:ext cx="8640452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91C7F6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91C7F6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AMENORREA DA SOTTOPESO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E/O CARENZA NUTRIZIONALE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Per favorire il 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tessuto osseo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e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l’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apparato vascolare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(e 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per evitare i rischi dell’Anoressia</a:t>
            </a: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) il provvedimento di gran lunga più efficiente è 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il 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sollecito</a:t>
            </a:r>
            <a:r>
              <a:rPr kumimoji="0" lang="it-IT" altLang="it-IT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recupero del peso e/o di adeguato apporto nutrizionale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(con 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appoggio psicologico 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 </a:t>
            </a:r>
            <a:r>
              <a:rPr kumimoji="0" lang="it-IT" altLang="it-IT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nutrizionistico</a:t>
            </a:r>
            <a:r>
              <a:rPr kumimoji="0" lang="it-IT" altLang="it-IT" sz="3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)</a:t>
            </a: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altLang="it-IT" sz="1800" b="1" dirty="0">
              <a:solidFill>
                <a:prstClr val="black"/>
              </a:solidFill>
              <a:latin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Gordon et al, </a:t>
            </a:r>
            <a:r>
              <a:rPr kumimoji="0" lang="it-IT" alt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J </a:t>
            </a:r>
            <a:r>
              <a:rPr kumimoji="0" lang="it-IT" altLang="it-IT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Clin</a:t>
            </a:r>
            <a:r>
              <a:rPr kumimoji="0" lang="it-IT" alt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it-IT" altLang="it-IT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Endocrinol</a:t>
            </a:r>
            <a:r>
              <a:rPr kumimoji="0" lang="it-IT" alt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it-IT" altLang="it-IT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Metab</a:t>
            </a:r>
            <a:r>
              <a:rPr kumimoji="0" lang="it-IT" alt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 2017</a:t>
            </a:r>
          </a:p>
        </p:txBody>
      </p:sp>
    </p:spTree>
    <p:extLst>
      <p:ext uri="{BB962C8B-B14F-4D97-AF65-F5344CB8AC3E}">
        <p14:creationId xmlns:p14="http://schemas.microsoft.com/office/powerpoint/2010/main" val="45035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asellaDiTesto 1"/>
          <p:cNvSpPr txBox="1">
            <a:spLocks noChangeArrowheads="1"/>
          </p:cNvSpPr>
          <p:nvPr/>
        </p:nvSpPr>
        <p:spPr bwMode="auto">
          <a:xfrm>
            <a:off x="611222" y="620720"/>
            <a:ext cx="7921625" cy="544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05" tIns="45555" rIns="91105" bIns="4555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Importanza del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sollecito</a:t>
            </a: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recupero del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peso e/o di adeguato apporto </a:t>
            </a:r>
          </a:p>
          <a:p>
            <a:pPr marL="0" marR="0" lvl="0" indent="0" algn="ctr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nutrizionale nelle adolescenti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Se la carenza nutrizionale si protrae a lungo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si perdono gli anni in cui sono presenti buoni livelli del fattore di crescita (IGF-1), con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penalizzazione a volte per la crescita staturale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e, comunque,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per la buona strutturazione dell’osso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1958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CasellaDiTesto 1"/>
          <p:cNvSpPr txBox="1">
            <a:spLocks noChangeArrowheads="1"/>
          </p:cNvSpPr>
          <p:nvPr/>
        </p:nvSpPr>
        <p:spPr bwMode="auto">
          <a:xfrm>
            <a:off x="611188" y="620713"/>
            <a:ext cx="7921625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Importanza del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sollecito</a:t>
            </a: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recupero del peso e/o di adeguato apporto nutrizionale nelle adolescenti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Un recupero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sollecito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 con normalizzazione ancora negli anni in cui possono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riottenersi buoni livelli del fattore di crescita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 consente la possibilità di un 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discreto recupero anche della strutturazione ossea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lvl="0"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b="1" dirty="0">
                <a:solidFill>
                  <a:prstClr val="black"/>
                </a:solidFill>
              </a:rPr>
              <a:t>Gordon et al, </a:t>
            </a:r>
            <a:r>
              <a:rPr lang="it-IT" altLang="it-IT" b="1" i="1" dirty="0">
                <a:solidFill>
                  <a:prstClr val="black"/>
                </a:solidFill>
              </a:rPr>
              <a:t>J </a:t>
            </a:r>
            <a:r>
              <a:rPr lang="it-IT" altLang="it-IT" b="1" i="1" dirty="0" err="1">
                <a:solidFill>
                  <a:prstClr val="black"/>
                </a:solidFill>
              </a:rPr>
              <a:t>Clin</a:t>
            </a:r>
            <a:r>
              <a:rPr lang="it-IT" altLang="it-IT" b="1" i="1" dirty="0">
                <a:solidFill>
                  <a:prstClr val="black"/>
                </a:solidFill>
              </a:rPr>
              <a:t> </a:t>
            </a:r>
            <a:r>
              <a:rPr lang="it-IT" altLang="it-IT" b="1" i="1" dirty="0" err="1">
                <a:solidFill>
                  <a:prstClr val="black"/>
                </a:solidFill>
              </a:rPr>
              <a:t>Endocrinol</a:t>
            </a:r>
            <a:r>
              <a:rPr lang="it-IT" altLang="it-IT" b="1" i="1" dirty="0">
                <a:solidFill>
                  <a:prstClr val="black"/>
                </a:solidFill>
              </a:rPr>
              <a:t> </a:t>
            </a:r>
            <a:r>
              <a:rPr lang="it-IT" altLang="it-IT" b="1" i="1" dirty="0" err="1">
                <a:solidFill>
                  <a:prstClr val="black"/>
                </a:solidFill>
              </a:rPr>
              <a:t>Metab</a:t>
            </a:r>
            <a:r>
              <a:rPr lang="it-IT" altLang="it-IT" b="1" dirty="0">
                <a:solidFill>
                  <a:prstClr val="black"/>
                </a:solidFill>
              </a:rPr>
              <a:t>, 2017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09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12"/>
          <p:cNvGrpSpPr>
            <a:grpSpLocks/>
          </p:cNvGrpSpPr>
          <p:nvPr/>
        </p:nvGrpSpPr>
        <p:grpSpPr bwMode="auto">
          <a:xfrm>
            <a:off x="1981202" y="1143000"/>
            <a:ext cx="5013325" cy="4248150"/>
            <a:chOff x="1248" y="720"/>
            <a:chExt cx="3158" cy="2676"/>
          </a:xfrm>
        </p:grpSpPr>
        <p:grpSp>
          <p:nvGrpSpPr>
            <p:cNvPr id="59395" name="Gruppo 1"/>
            <p:cNvGrpSpPr>
              <a:grpSpLocks/>
            </p:cNvGrpSpPr>
            <p:nvPr/>
          </p:nvGrpSpPr>
          <p:grpSpPr bwMode="auto">
            <a:xfrm>
              <a:off x="1248" y="720"/>
              <a:ext cx="3158" cy="2676"/>
              <a:chOff x="1981200" y="1143000"/>
              <a:chExt cx="5013325" cy="4248150"/>
            </a:xfrm>
          </p:grpSpPr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1981200" y="1143000"/>
                <a:ext cx="5013325" cy="4248150"/>
                <a:chOff x="1248" y="720"/>
                <a:chExt cx="3158" cy="2676"/>
              </a:xfrm>
            </p:grpSpPr>
            <p:pic>
              <p:nvPicPr>
                <p:cNvPr id="59402" name="Picture 5" descr="lombare 2011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48" y="720"/>
                  <a:ext cx="3158" cy="26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9403" name="Rectangle 6"/>
                <p:cNvSpPr>
                  <a:spLocks noChangeArrowheads="1"/>
                </p:cNvSpPr>
                <p:nvPr/>
              </p:nvSpPr>
              <p:spPr bwMode="auto">
                <a:xfrm>
                  <a:off x="3840" y="1776"/>
                  <a:ext cx="192" cy="144"/>
                </a:xfrm>
                <a:prstGeom prst="rect">
                  <a:avLst/>
                </a:prstGeom>
                <a:solidFill>
                  <a:srgbClr val="0F1014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altLang="it-IT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9400" name="CasellaDiTesto 4"/>
              <p:cNvSpPr txBox="1">
                <a:spLocks noChangeArrowheads="1"/>
              </p:cNvSpPr>
              <p:nvPr/>
            </p:nvSpPr>
            <p:spPr bwMode="auto">
              <a:xfrm flipH="1">
                <a:off x="3851275" y="4868863"/>
                <a:ext cx="792163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buChar char="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buChar char="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alt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Età</a:t>
                </a:r>
              </a:p>
            </p:txBody>
          </p:sp>
          <p:sp>
            <p:nvSpPr>
              <p:cNvPr id="59401" name="CasellaDiTesto 5"/>
              <p:cNvSpPr txBox="1">
                <a:spLocks noChangeArrowheads="1"/>
              </p:cNvSpPr>
              <p:nvPr/>
            </p:nvSpPr>
            <p:spPr bwMode="auto">
              <a:xfrm flipH="1">
                <a:off x="3851275" y="1268413"/>
                <a:ext cx="792163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buChar char="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buChar char="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FFFF5A"/>
                  </a:buClr>
                  <a:buFont typeface="Wingdings 2" pitchFamily="18" charset="2"/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altLang="it-IT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9396" name="Text Box 8"/>
            <p:cNvSpPr txBox="1">
              <a:spLocks noChangeArrowheads="1"/>
            </p:cNvSpPr>
            <p:nvPr/>
          </p:nvSpPr>
          <p:spPr bwMode="auto">
            <a:xfrm>
              <a:off x="1488" y="1006"/>
              <a:ext cx="217" cy="19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1.4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1.2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1.0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0.8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0.6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0.4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0.2</a:t>
              </a:r>
            </a:p>
          </p:txBody>
        </p:sp>
        <p:sp>
          <p:nvSpPr>
            <p:cNvPr id="59397" name="Text Box 9"/>
            <p:cNvSpPr txBox="1">
              <a:spLocks noChangeArrowheads="1"/>
            </p:cNvSpPr>
            <p:nvPr/>
          </p:nvSpPr>
          <p:spPr bwMode="auto">
            <a:xfrm rot="16200000">
              <a:off x="1197" y="1777"/>
              <a:ext cx="410" cy="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itchFamily="84" charset="0"/>
                  <a:ea typeface="+mn-ea"/>
                  <a:cs typeface="+mn-cs"/>
                </a:rPr>
                <a:t>BMD</a:t>
              </a:r>
            </a:p>
          </p:txBody>
        </p:sp>
        <p:sp>
          <p:nvSpPr>
            <p:cNvPr id="59398" name="Text Box 10"/>
            <p:cNvSpPr txBox="1">
              <a:spLocks noChangeArrowheads="1"/>
            </p:cNvSpPr>
            <p:nvPr/>
          </p:nvSpPr>
          <p:spPr bwMode="auto">
            <a:xfrm>
              <a:off x="1680" y="2918"/>
              <a:ext cx="2505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it-IT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rPr>
                <a:t>5	      10	              15	                      20   </a:t>
              </a:r>
            </a:p>
          </p:txBody>
        </p:sp>
      </p:grpSp>
      <p:sp>
        <p:nvSpPr>
          <p:cNvPr id="2" name="Connettore 1">
            <a:extLst>
              <a:ext uri="{FF2B5EF4-FFF2-40B4-BE49-F238E27FC236}">
                <a16:creationId xmlns:a16="http://schemas.microsoft.com/office/drawing/2014/main" id="{9E65028C-046B-350C-BBB0-BF81A2072962}"/>
              </a:ext>
            </a:extLst>
          </p:cNvPr>
          <p:cNvSpPr/>
          <p:nvPr/>
        </p:nvSpPr>
        <p:spPr>
          <a:xfrm>
            <a:off x="5406008" y="3426397"/>
            <a:ext cx="246112" cy="246063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02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431368"/>
            <a:ext cx="820891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Densitometria ossea: </a:t>
            </a:r>
            <a:r>
              <a:rPr kumimoji="0" lang="it-IT" sz="40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come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Tramite DEXA alle vertebre lombari </a:t>
            </a: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Prendere in considerazione lo </a:t>
            </a:r>
            <a:r>
              <a:rPr kumimoji="0" lang="it-IT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Z-score</a:t>
            </a: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Basso BMD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*: se Z-score &lt; -1.0</a:t>
            </a: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Osteoporosi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*: se Z-score &lt; -2.0</a:t>
            </a:r>
          </a:p>
          <a:p>
            <a:pPr marL="0" marR="0" lvl="0" indent="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     (*in presenza dei fattori di rischio)</a:t>
            </a:r>
          </a:p>
          <a:p>
            <a:pPr marL="457200" marR="0" lvl="0" indent="-457200" algn="just" defTabSz="91118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211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836712"/>
            <a:ext cx="763284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Densitometria ossea: </a:t>
            </a:r>
            <a:r>
              <a:rPr kumimoji="0" lang="it-IT" sz="40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quando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Oligo</a:t>
            </a:r>
            <a:r>
              <a:rPr kumimoji="0" 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-amenorrea &gt; 6 mesi in presenza di sottopeso</a:t>
            </a:r>
          </a:p>
          <a:p>
            <a:pPr marL="0" marR="0" lvl="0" indent="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Impiego di contraccettivi ormonali in ragazze con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pregressa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oligo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-amenorrea da sottopeso o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nelle quali sia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sopravvenuto calo ponderale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nel corso del trattamento</a:t>
            </a:r>
            <a:endParaRPr kumimoji="0" lang="it-IT" sz="3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 algn="just" defTabSz="9111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25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7"/>
          <p:cNvSpPr txBox="1">
            <a:spLocks noChangeArrowheads="1"/>
          </p:cNvSpPr>
          <p:nvPr/>
        </p:nvSpPr>
        <p:spPr bwMode="auto">
          <a:xfrm>
            <a:off x="449498" y="764704"/>
            <a:ext cx="8245004" cy="52629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91C7F6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91C7F6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Alcuni contraccettivi ormonali, </a:t>
            </a:r>
            <a:r>
              <a:rPr kumimoji="0" lang="it-IT" altLang="it-IT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per </a:t>
            </a:r>
            <a:r>
              <a:rPr kumimoji="0" lang="it-IT" altLang="it-IT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os</a:t>
            </a: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o parenterali, </a:t>
            </a: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particolarmente quelli meno recenti, a base dell’estrogeno sintetico Etinilestradiolo,</a:t>
            </a: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agendo a livello del fegato (azione «epatocellulare»), riducono la produzione e l’ attività del fattore di crescita IGF-1.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Quindi </a:t>
            </a: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non sono di sostanziale protezione per il tessuto osseo ,               in </a:t>
            </a:r>
            <a:r>
              <a:rPr kumimoji="0" lang="it-IT" altLang="it-IT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particolare nelle adolescenti</a:t>
            </a:r>
            <a:r>
              <a:rPr kumimoji="0" lang="it-IT" alt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4314238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1_Astro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4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str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Astro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Astro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7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msgothic"/>
        <a:cs typeface="msgothic"/>
      </a:majorFont>
      <a:minorFont>
        <a:latin typeface="Times New Roman"/>
        <a:ea typeface="msgothic"/>
        <a:cs typeface="ms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altLang="it-IT" sz="2400" b="0" i="0" u="none" strike="noStrike" cap="none" normalizeH="0" baseline="0" smtClean="0">
            <a:ln>
              <a:noFill/>
            </a:ln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altLang="it-IT" sz="2400" b="0" i="0" u="none" strike="noStrike" cap="none" normalizeH="0" baseline="0" smtClean="0">
            <a:ln>
              <a:noFill/>
            </a:ln>
            <a:effectLst/>
            <a:latin typeface="Times New Roman" pitchFamily="16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1146</Words>
  <Application>Microsoft Office PowerPoint</Application>
  <PresentationFormat>Presentazione su schermo (4:3)</PresentationFormat>
  <Paragraphs>200</Paragraphs>
  <Slides>24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11</vt:i4>
      </vt:variant>
      <vt:variant>
        <vt:lpstr>Titoli diapositive</vt:lpstr>
      </vt:variant>
      <vt:variant>
        <vt:i4>24</vt:i4>
      </vt:variant>
    </vt:vector>
  </HeadingPairs>
  <TitlesOfParts>
    <vt:vector size="47" baseType="lpstr">
      <vt:lpstr>Aptos</vt:lpstr>
      <vt:lpstr>Aptos Display</vt:lpstr>
      <vt:lpstr>Arial</vt:lpstr>
      <vt:lpstr>Calibri</vt:lpstr>
      <vt:lpstr>Calibri Light</vt:lpstr>
      <vt:lpstr>Clarendon Extended</vt:lpstr>
      <vt:lpstr>Symbol</vt:lpstr>
      <vt:lpstr>Times</vt:lpstr>
      <vt:lpstr>Times New Roman</vt:lpstr>
      <vt:lpstr>Verdana</vt:lpstr>
      <vt:lpstr>Wingdings</vt:lpstr>
      <vt:lpstr>Wingdings 2</vt:lpstr>
      <vt:lpstr>Tema di Office</vt:lpstr>
      <vt:lpstr>2_Astro</vt:lpstr>
      <vt:lpstr>1_Tema di Office</vt:lpstr>
      <vt:lpstr>5_Tema di Office</vt:lpstr>
      <vt:lpstr>2_Tema di Office</vt:lpstr>
      <vt:lpstr>3_Astro</vt:lpstr>
      <vt:lpstr>3_Tema di Office</vt:lpstr>
      <vt:lpstr>Astro</vt:lpstr>
      <vt:lpstr>17_Tema di Office</vt:lpstr>
      <vt:lpstr>1_Astro</vt:lpstr>
      <vt:lpstr>4_Tema di Office</vt:lpstr>
      <vt:lpstr>L’AMENORREA  IPOTALAMICA FUNZIONALE </vt:lpstr>
      <vt:lpstr>  Impostazione terapeutica delle Amenorree ipotalamiche nelle Adolescenti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Campagnoli</dc:creator>
  <cp:lastModifiedBy>valentina rovei</cp:lastModifiedBy>
  <cp:revision>317</cp:revision>
  <cp:lastPrinted>2022-10-06T17:11:50Z</cp:lastPrinted>
  <dcterms:created xsi:type="dcterms:W3CDTF">2016-10-10T07:04:38Z</dcterms:created>
  <dcterms:modified xsi:type="dcterms:W3CDTF">2024-10-21T15:19:14Z</dcterms:modified>
</cp:coreProperties>
</file>