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7" r:id="rId3"/>
    <p:sldMasterId id="2147483721" r:id="rId4"/>
  </p:sldMasterIdLst>
  <p:notesMasterIdLst>
    <p:notesMasterId r:id="rId24"/>
  </p:notesMasterIdLst>
  <p:handoutMasterIdLst>
    <p:handoutMasterId r:id="rId25"/>
  </p:handoutMasterIdLst>
  <p:sldIdLst>
    <p:sldId id="256" r:id="rId5"/>
    <p:sldId id="8907" r:id="rId6"/>
    <p:sldId id="8905" r:id="rId7"/>
    <p:sldId id="580" r:id="rId8"/>
    <p:sldId id="9067" r:id="rId9"/>
    <p:sldId id="9069" r:id="rId10"/>
    <p:sldId id="8901" r:id="rId11"/>
    <p:sldId id="8888" r:id="rId12"/>
    <p:sldId id="8893" r:id="rId13"/>
    <p:sldId id="8890" r:id="rId14"/>
    <p:sldId id="9073" r:id="rId15"/>
    <p:sldId id="9072" r:id="rId16"/>
    <p:sldId id="9071" r:id="rId17"/>
    <p:sldId id="9066" r:id="rId18"/>
    <p:sldId id="8894" r:id="rId19"/>
    <p:sldId id="8928" r:id="rId20"/>
    <p:sldId id="9077" r:id="rId21"/>
    <p:sldId id="8903" r:id="rId22"/>
    <p:sldId id="8875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9393"/>
    <a:srgbClr val="0B76A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0" autoAdjust="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3FD3C9A-B955-4885-836F-9FB584258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L'amenorrea ipotalamica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91FDEA-9DA0-419A-8773-4431B346E4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E03D1-039D-44BD-9764-2FE281F2853C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329BBF-03A1-4877-AE57-923801E5C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EEE133-5EC2-4851-8B83-E677AE1109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B3B6-FA0B-4F0C-A3D4-99D3528A61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3794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L'amenorrea ipotalamica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140A6-94F1-4CDC-8CBD-4FC4B0B7BA65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342D-E05F-4715-A72D-4EB2ECCF05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9877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eziopatogenesi dell’Ipotalamica e le conseguenti alterazioni ormonali, sottolineando l’ampiezza e attualità del problema soprattutto in relazione alla carenza nutrizionale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51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Maruhashi</a:t>
            </a:r>
            <a:r>
              <a:rPr lang="es-ES" dirty="0"/>
              <a:t>, 2020: </a:t>
            </a:r>
            <a:r>
              <a:rPr lang="es-ES" dirty="0" err="1"/>
              <a:t>cut</a:t>
            </a:r>
            <a:r>
              <a:rPr lang="es-ES" dirty="0"/>
              <a:t> off 7.1% 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41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16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Bradicardia: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non tanto in soggetti ad elevata fitness cardiovascolare ma ad atleti con disordini dell’alimentazione in cui la bradicardia spiccata rappresenta un segno  di instabilità fisiologica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9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Sidstemare</a:t>
            </a:r>
            <a:r>
              <a:rPr lang="it-IT" dirty="0"/>
              <a:t> </a:t>
            </a:r>
            <a:r>
              <a:rPr lang="it-IT" dirty="0" err="1"/>
              <a:t>immaguine</a:t>
            </a:r>
            <a:r>
              <a:rPr lang="it-IT" dirty="0"/>
              <a:t> e frecce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356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carenza nutrizionale </a:t>
            </a:r>
            <a:r>
              <a:rPr lang="it-IT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inibisce</a:t>
            </a:r>
            <a:r>
              <a:rPr lang="it-I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modo particolarmente rilevante negli adolescenti, la </a:t>
            </a:r>
            <a:r>
              <a:rPr lang="it-IT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di IGF-1</a:t>
            </a:r>
            <a:r>
              <a:rPr lang="it-I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parte del fegato </a:t>
            </a:r>
            <a:r>
              <a:rPr lang="it-IT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più responsivo</a:t>
            </a:r>
            <a:r>
              <a:rPr lang="it-I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pur elevati livelli di GH</a:t>
            </a:r>
            <a:br>
              <a:rPr lang="it-IT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34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Pedreira CC, Maya J, </a:t>
            </a:r>
            <a:r>
              <a:rPr lang="es-ES" dirty="0" err="1"/>
              <a:t>Misra</a:t>
            </a:r>
            <a:r>
              <a:rPr lang="es-ES" dirty="0"/>
              <a:t> M. </a:t>
            </a:r>
            <a:r>
              <a:rPr lang="es-ES" dirty="0" err="1"/>
              <a:t>Functional</a:t>
            </a:r>
            <a:r>
              <a:rPr lang="es-ES" dirty="0"/>
              <a:t> </a:t>
            </a:r>
            <a:r>
              <a:rPr lang="es-ES" dirty="0" err="1"/>
              <a:t>hypothalamic</a:t>
            </a:r>
            <a:r>
              <a:rPr lang="es-ES" dirty="0"/>
              <a:t> </a:t>
            </a:r>
            <a:r>
              <a:rPr lang="es-ES" dirty="0" err="1"/>
              <a:t>amenor</a:t>
            </a:r>
            <a:r>
              <a:rPr lang="es-ES" dirty="0"/>
              <a:t> </a:t>
            </a:r>
            <a:r>
              <a:rPr lang="es-ES" dirty="0" err="1"/>
              <a:t>rhea</a:t>
            </a:r>
            <a:r>
              <a:rPr lang="es-ES" dirty="0"/>
              <a:t>: </a:t>
            </a:r>
            <a:r>
              <a:rPr lang="es-ES" dirty="0" err="1"/>
              <a:t>impact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bone</a:t>
            </a:r>
            <a:r>
              <a:rPr lang="es-ES" dirty="0"/>
              <a:t> and </a:t>
            </a:r>
            <a:r>
              <a:rPr lang="es-ES" dirty="0" err="1"/>
              <a:t>neuropsychiatric</a:t>
            </a:r>
            <a:r>
              <a:rPr lang="es-ES" dirty="0"/>
              <a:t> </a:t>
            </a:r>
            <a:r>
              <a:rPr lang="es-ES" dirty="0" err="1"/>
              <a:t>outcomes</a:t>
            </a:r>
            <a:r>
              <a:rPr lang="es-ES" dirty="0"/>
              <a:t>. Front </a:t>
            </a:r>
            <a:r>
              <a:rPr lang="es-ES" dirty="0" err="1"/>
              <a:t>Endocrinol</a:t>
            </a:r>
            <a:r>
              <a:rPr lang="es-ES" dirty="0"/>
              <a:t> (</a:t>
            </a:r>
            <a:r>
              <a:rPr lang="es-ES" dirty="0" err="1"/>
              <a:t>Lausanne</a:t>
            </a:r>
            <a:r>
              <a:rPr lang="es-ES" dirty="0"/>
              <a:t>). 2022;13:953180.</a:t>
            </a:r>
          </a:p>
          <a:p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 bone mass for long bones is acquired prior to the age of 20 years in women, and the total skeletal mass peaks 6 to 10 years later with 40% to 60% of bone growth occurring in the late adolescent stage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33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Chou SH, </a:t>
            </a:r>
            <a:r>
              <a:rPr lang="it-IT" dirty="0" err="1"/>
              <a:t>Mantzoros</a:t>
            </a:r>
            <a:r>
              <a:rPr lang="it-IT" dirty="0"/>
              <a:t> C. Bone </a:t>
            </a:r>
            <a:r>
              <a:rPr lang="it-IT" dirty="0" err="1"/>
              <a:t>metabolism</a:t>
            </a:r>
            <a:r>
              <a:rPr lang="it-IT" dirty="0"/>
              <a:t> in </a:t>
            </a:r>
            <a:r>
              <a:rPr lang="it-IT" dirty="0" err="1"/>
              <a:t>anorexia</a:t>
            </a:r>
            <a:r>
              <a:rPr lang="it-IT" dirty="0"/>
              <a:t> nervosa and </a:t>
            </a:r>
            <a:r>
              <a:rPr lang="it-IT" dirty="0" err="1"/>
              <a:t>hypothalamic</a:t>
            </a:r>
            <a:r>
              <a:rPr lang="it-IT" dirty="0"/>
              <a:t> </a:t>
            </a:r>
            <a:r>
              <a:rPr lang="it-IT" dirty="0" err="1"/>
              <a:t>amenorrhea</a:t>
            </a:r>
            <a:r>
              <a:rPr lang="it-IT" dirty="0"/>
              <a:t>. </a:t>
            </a:r>
            <a:r>
              <a:rPr lang="it-IT" dirty="0" err="1"/>
              <a:t>Metabolism</a:t>
            </a:r>
            <a:endParaRPr lang="it-IT" dirty="0"/>
          </a:p>
          <a:p>
            <a:r>
              <a:rPr lang="it-IT" dirty="0"/>
              <a:t>2018; 80: 91. </a:t>
            </a:r>
          </a:p>
          <a:p>
            <a:r>
              <a:rPr lang="it-IT" dirty="0"/>
              <a:t>Caputo M, Pigni S, Agosti E, et al. </a:t>
            </a:r>
            <a:r>
              <a:rPr lang="it-IT" dirty="0" err="1"/>
              <a:t>Regulation</a:t>
            </a:r>
            <a:r>
              <a:rPr lang="it-IT" dirty="0"/>
              <a:t> of GH and GH </a:t>
            </a:r>
            <a:r>
              <a:rPr lang="it-IT" dirty="0" err="1"/>
              <a:t>Signaling</a:t>
            </a:r>
            <a:r>
              <a:rPr lang="it-IT" dirty="0"/>
              <a:t> by </a:t>
            </a:r>
            <a:r>
              <a:rPr lang="it-IT" dirty="0" err="1"/>
              <a:t>Nutrients</a:t>
            </a:r>
            <a:r>
              <a:rPr lang="it-IT" dirty="0"/>
              <a:t>. </a:t>
            </a:r>
            <a:r>
              <a:rPr lang="it-IT" dirty="0" err="1"/>
              <a:t>Cells</a:t>
            </a:r>
            <a:endParaRPr lang="it-IT" dirty="0"/>
          </a:p>
          <a:p>
            <a:r>
              <a:rPr lang="it-IT" dirty="0"/>
              <a:t>2021; 10: 1376.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46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Faje AT, Karim L, Taylor A, Lee H, Miller KK, </a:t>
            </a:r>
            <a:r>
              <a:rPr lang="es-ES" dirty="0" err="1"/>
              <a:t>Mendes</a:t>
            </a:r>
            <a:r>
              <a:rPr lang="es-ES" dirty="0"/>
              <a:t> N, et al. </a:t>
            </a:r>
            <a:r>
              <a:rPr lang="es-ES" dirty="0" err="1"/>
              <a:t>Adolescent</a:t>
            </a:r>
            <a:r>
              <a:rPr lang="es-ES" dirty="0"/>
              <a:t> </a:t>
            </a:r>
            <a:r>
              <a:rPr lang="es-ES" dirty="0" err="1"/>
              <a:t>Girls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Anorexia Nervosa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Impaired</a:t>
            </a:r>
            <a:r>
              <a:rPr lang="es-ES" dirty="0"/>
              <a:t> Cortical and Trabecular </a:t>
            </a:r>
            <a:r>
              <a:rPr lang="es-ES" dirty="0" err="1"/>
              <a:t>Microarchitecture</a:t>
            </a:r>
            <a:r>
              <a:rPr lang="es-ES" dirty="0"/>
              <a:t> and </a:t>
            </a:r>
            <a:r>
              <a:rPr lang="es-ES" dirty="0" err="1"/>
              <a:t>Lower</a:t>
            </a:r>
            <a:r>
              <a:rPr lang="es-ES" dirty="0"/>
              <a:t> </a:t>
            </a:r>
            <a:r>
              <a:rPr lang="es-ES" dirty="0" err="1"/>
              <a:t>Estimated</a:t>
            </a:r>
            <a:r>
              <a:rPr lang="es-ES" dirty="0"/>
              <a:t> </a:t>
            </a:r>
            <a:r>
              <a:rPr lang="es-ES" dirty="0" err="1"/>
              <a:t>Bone</a:t>
            </a:r>
            <a:r>
              <a:rPr lang="es-ES" dirty="0"/>
              <a:t> </a:t>
            </a:r>
            <a:r>
              <a:rPr lang="es-ES" dirty="0" err="1"/>
              <a:t>Strength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Distal </a:t>
            </a:r>
            <a:r>
              <a:rPr lang="es-ES" dirty="0" err="1"/>
              <a:t>Radius</a:t>
            </a:r>
            <a:r>
              <a:rPr lang="es-ES" dirty="0"/>
              <a:t>. J Clin </a:t>
            </a:r>
            <a:r>
              <a:rPr lang="es-ES" dirty="0" err="1"/>
              <a:t>Endocrinol</a:t>
            </a:r>
            <a:r>
              <a:rPr lang="es-ES" dirty="0"/>
              <a:t> </a:t>
            </a:r>
            <a:r>
              <a:rPr lang="es-ES" dirty="0" err="1"/>
              <a:t>Metab</a:t>
            </a:r>
            <a:r>
              <a:rPr lang="es-ES" dirty="0"/>
              <a:t>. 2013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0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studied 50 girls and young women 14–21 years old for this study (17 AA, 17 EA, and 16 non-athletes).</a:t>
            </a:r>
          </a:p>
          <a:p>
            <a:endParaRPr lang="en-US" dirty="0"/>
          </a:p>
          <a:p>
            <a:r>
              <a:rPr lang="es-ES" dirty="0" err="1"/>
              <a:t>Bone</a:t>
            </a:r>
            <a:r>
              <a:rPr lang="es-ES" dirty="0"/>
              <a:t>. 2012 </a:t>
            </a:r>
            <a:r>
              <a:rPr lang="es-ES" dirty="0" err="1"/>
              <a:t>October</a:t>
            </a:r>
            <a:r>
              <a:rPr lang="es-ES" dirty="0"/>
              <a:t> ; 51(4): 680–687. doi:10.1016/j.bone.2012.07.019. Cortical </a:t>
            </a:r>
            <a:r>
              <a:rPr lang="es-ES" dirty="0" err="1"/>
              <a:t>Microstructure</a:t>
            </a:r>
            <a:r>
              <a:rPr lang="es-ES" dirty="0"/>
              <a:t> and </a:t>
            </a:r>
            <a:r>
              <a:rPr lang="es-ES" dirty="0" err="1"/>
              <a:t>Estimated</a:t>
            </a:r>
            <a:r>
              <a:rPr lang="es-ES" dirty="0"/>
              <a:t> </a:t>
            </a:r>
            <a:r>
              <a:rPr lang="es-ES" dirty="0" err="1"/>
              <a:t>Bone</a:t>
            </a:r>
            <a:r>
              <a:rPr lang="es-ES" dirty="0"/>
              <a:t> </a:t>
            </a:r>
            <a:r>
              <a:rPr lang="es-ES" dirty="0" err="1"/>
              <a:t>Strength</a:t>
            </a:r>
            <a:r>
              <a:rPr lang="es-ES" dirty="0"/>
              <a:t> in Young </a:t>
            </a:r>
            <a:r>
              <a:rPr lang="es-ES" dirty="0" err="1"/>
              <a:t>Amenorrheic</a:t>
            </a:r>
            <a:r>
              <a:rPr lang="es-ES" dirty="0"/>
              <a:t> </a:t>
            </a:r>
            <a:r>
              <a:rPr lang="es-ES" dirty="0" err="1"/>
              <a:t>Athletes</a:t>
            </a:r>
            <a:r>
              <a:rPr lang="es-ES" dirty="0"/>
              <a:t>, </a:t>
            </a:r>
            <a:r>
              <a:rPr lang="es-ES" dirty="0" err="1"/>
              <a:t>Eumenorrheic</a:t>
            </a:r>
            <a:r>
              <a:rPr lang="es-ES" dirty="0"/>
              <a:t> </a:t>
            </a:r>
            <a:r>
              <a:rPr lang="es-ES" dirty="0" err="1"/>
              <a:t>Athletes</a:t>
            </a:r>
            <a:r>
              <a:rPr lang="es-ES" dirty="0"/>
              <a:t> and Non-</a:t>
            </a:r>
            <a:r>
              <a:rPr lang="es-ES" dirty="0" err="1"/>
              <a:t>Athletes</a:t>
            </a:r>
            <a:r>
              <a:rPr lang="es-ES" dirty="0"/>
              <a:t> </a:t>
            </a:r>
            <a:r>
              <a:rPr lang="es-ES" dirty="0" err="1"/>
              <a:t>Kathryn</a:t>
            </a:r>
            <a:r>
              <a:rPr lang="es-ES" dirty="0"/>
              <a:t> E. Ackerman, 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54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3: The growth-plate. The effects of the GH/IGF axis on chondrocytes of the growth plate were extensively studied (and described in the current review). GH elicits direct and IGF-dependent effects on chondrocytes in all zones of the growth plate. However, IGF-1 actions were mostly detected at the proliferative zone, while those of GH were localized to the germinal zone.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48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07000"/>
              </a:lnSpc>
              <a:spcAft>
                <a:spcPts val="1000"/>
              </a:spcAft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Herpertz-Dahlmann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Dahmen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B. Children in Need-Diagnostics, epidemiology, treatment and outcome of Early Onset Anorexia Nervosa. Nutrients 2019; 11: 1932.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Neale J, Hudson LD. Anorexia nervosa in adolescents. Br J Hosp Med 2020; 10: 12968.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Eeden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AE, van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Hoeken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D,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Hoek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HW.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Incidence, prevalence and mortality of anorexia nervosa and bulimia nervosa.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Curr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Opin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Psychiatry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2021; 34: 515-524.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033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Sclavo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MG. 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Le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ricadute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della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carenza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energetica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sull’apparato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cardiovascolare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.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Relazione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al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Convegno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su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“I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rischi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della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carenza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nutrizionale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e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energetica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nello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sport”, Torino, 18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ottobre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2019.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Shufelt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CL et al. 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Functional Hypothalamic Amenorrhea and Preclinical Cardiovascular Disease.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J Clin Endocrinol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Metab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2023; 109: e51-e57.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- Springall GAC et al. 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Long-term cardiovascular consequences of adolescent anorexia nervosa.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Pediatr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Res. 2023; 94: 1457.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Tegg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NL et al. </a:t>
            </a: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Impact of Secondary Amenorrhea on Cardiovascular Disease Risk in Physically Active Women: A Systematic Review and Meta-Analysis.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J Am Heart Assoc. 2024; 13.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  <a:p>
            <a:r>
              <a:rPr lang="en-US" dirty="0" err="1"/>
              <a:t>Shufelt</a:t>
            </a:r>
            <a:r>
              <a:rPr lang="en-US" dirty="0"/>
              <a:t> CL, Torbati T, Dutra E. Hypothalamic amenorrhea and the long-term health consequences. Semin </a:t>
            </a:r>
            <a:r>
              <a:rPr lang="en-US" dirty="0" err="1"/>
              <a:t>Reprod</a:t>
            </a:r>
            <a:r>
              <a:rPr lang="en-US" dirty="0"/>
              <a:t> Med. 2017; 35(3):256-262.</a:t>
            </a:r>
          </a:p>
          <a:p>
            <a:endParaRPr lang="en-US" dirty="0"/>
          </a:p>
          <a:p>
            <a:r>
              <a:rPr lang="es-ES" dirty="0" err="1"/>
              <a:t>Iorga</a:t>
            </a:r>
            <a:r>
              <a:rPr lang="es-ES" dirty="0"/>
              <a:t> A, Cunningham CM, </a:t>
            </a:r>
            <a:r>
              <a:rPr lang="es-ES" dirty="0" err="1"/>
              <a:t>Moazeni</a:t>
            </a:r>
            <a:r>
              <a:rPr lang="es-ES" dirty="0"/>
              <a:t> S, </a:t>
            </a:r>
            <a:r>
              <a:rPr lang="es-ES" dirty="0" err="1"/>
              <a:t>Ruffenach</a:t>
            </a:r>
            <a:r>
              <a:rPr lang="es-ES" dirty="0"/>
              <a:t> G, Umar S, </a:t>
            </a:r>
            <a:r>
              <a:rPr lang="es-ES" dirty="0" err="1"/>
              <a:t>Eghbali</a:t>
            </a:r>
            <a:r>
              <a:rPr lang="es-ES" dirty="0"/>
              <a:t> M.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protective</a:t>
            </a:r>
            <a:r>
              <a:rPr lang="es-ES" dirty="0"/>
              <a:t> role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estrogen</a:t>
            </a:r>
            <a:r>
              <a:rPr lang="es-ES" dirty="0"/>
              <a:t> and </a:t>
            </a:r>
            <a:r>
              <a:rPr lang="es-ES" dirty="0" err="1"/>
              <a:t>estrogen</a:t>
            </a:r>
            <a:r>
              <a:rPr lang="es-ES" dirty="0"/>
              <a:t> </a:t>
            </a:r>
            <a:r>
              <a:rPr lang="es-ES" dirty="0" err="1"/>
              <a:t>recep</a:t>
            </a:r>
            <a:r>
              <a:rPr lang="es-ES" dirty="0"/>
              <a:t> </a:t>
            </a:r>
            <a:r>
              <a:rPr lang="es-ES" dirty="0" err="1"/>
              <a:t>tors</a:t>
            </a:r>
            <a:r>
              <a:rPr lang="es-ES" dirty="0"/>
              <a:t> in cardiovascular </a:t>
            </a:r>
            <a:r>
              <a:rPr lang="es-ES" dirty="0" err="1"/>
              <a:t>disease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controversial use </a:t>
            </a:r>
            <a:r>
              <a:rPr lang="es-ES" dirty="0" err="1"/>
              <a:t>of</a:t>
            </a:r>
            <a:r>
              <a:rPr lang="es-ES" dirty="0"/>
              <a:t> es </a:t>
            </a:r>
            <a:r>
              <a:rPr lang="es-ES" dirty="0" err="1"/>
              <a:t>trogen</a:t>
            </a:r>
            <a:r>
              <a:rPr lang="es-ES" dirty="0"/>
              <a:t> </a:t>
            </a:r>
            <a:r>
              <a:rPr lang="es-ES" dirty="0" err="1"/>
              <a:t>therapy</a:t>
            </a:r>
            <a:r>
              <a:rPr lang="es-ES" dirty="0"/>
              <a:t>. </a:t>
            </a:r>
            <a:r>
              <a:rPr lang="es-ES" dirty="0" err="1"/>
              <a:t>Biol</a:t>
            </a:r>
            <a:r>
              <a:rPr lang="es-ES" dirty="0"/>
              <a:t> Sex </a:t>
            </a:r>
            <a:r>
              <a:rPr lang="es-ES" dirty="0" err="1"/>
              <a:t>Differ</a:t>
            </a:r>
            <a:r>
              <a:rPr lang="es-ES" dirty="0"/>
              <a:t>. 2017;8(1):33.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24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Bradicardia: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non tanto in soggetti ad elevata fitness cardiovascolare ma ad atleti con disordini dell’alimentazione in cui la bradicardia spiccata rappresenta un segno  di instabilità fisiologica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Ipotensione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secondaria alla deplezione cronica del volume ventricolare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25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>
                <a:solidFill>
                  <a:srgbClr val="C00000"/>
                </a:solidFill>
                <a:latin typeface="Calibri"/>
              </a:rPr>
              <a:t>Disfunzione Endoteliale</a:t>
            </a:r>
            <a:r>
              <a:rPr lang="it-IT" sz="1200" dirty="0">
                <a:solidFill>
                  <a:prstClr val="black"/>
                </a:solidFill>
                <a:latin typeface="Calibri"/>
              </a:rPr>
              <a:t> da ridotta disponibilità di NO conseguente al difetto di Estrogeni (fattori favorenti) e all’eccesso di Cortisolo (fattore inibente).</a:t>
            </a:r>
          </a:p>
          <a:p>
            <a:pPr lvl="0" algn="just"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È rilevabile in 1/3 delle ragazze con semplice A. Ipotalamica (comprese </a:t>
            </a:r>
            <a:r>
              <a:rPr lang="it-IT" sz="1200" dirty="0">
                <a:solidFill>
                  <a:prstClr val="black"/>
                </a:solidFill>
              </a:rPr>
              <a:t>le sportive),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e con maggior frequenza nell’Anoressia.</a:t>
            </a:r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Iorga</a:t>
            </a:r>
            <a:r>
              <a:rPr lang="es-ES" dirty="0"/>
              <a:t> A, Cunningham CM, </a:t>
            </a:r>
            <a:r>
              <a:rPr lang="es-ES" dirty="0" err="1"/>
              <a:t>Moazeni</a:t>
            </a:r>
            <a:r>
              <a:rPr lang="es-ES" dirty="0"/>
              <a:t> S, </a:t>
            </a:r>
            <a:r>
              <a:rPr lang="es-ES" dirty="0" err="1"/>
              <a:t>Ruffenach</a:t>
            </a:r>
            <a:r>
              <a:rPr lang="es-ES" dirty="0"/>
              <a:t> G, Umar S, </a:t>
            </a:r>
            <a:r>
              <a:rPr lang="es-ES" dirty="0" err="1"/>
              <a:t>Eghbali</a:t>
            </a:r>
            <a:r>
              <a:rPr lang="es-ES" dirty="0"/>
              <a:t> M.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protective</a:t>
            </a:r>
            <a:r>
              <a:rPr lang="es-ES" dirty="0"/>
              <a:t> role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estrogen</a:t>
            </a:r>
            <a:r>
              <a:rPr lang="es-ES" dirty="0"/>
              <a:t> and </a:t>
            </a:r>
            <a:r>
              <a:rPr lang="es-ES" dirty="0" err="1"/>
              <a:t>estrogen</a:t>
            </a:r>
            <a:r>
              <a:rPr lang="es-ES" dirty="0"/>
              <a:t> </a:t>
            </a:r>
            <a:r>
              <a:rPr lang="es-ES" dirty="0" err="1"/>
              <a:t>recep</a:t>
            </a:r>
            <a:r>
              <a:rPr lang="es-ES" dirty="0"/>
              <a:t> </a:t>
            </a:r>
            <a:r>
              <a:rPr lang="es-ES" dirty="0" err="1"/>
              <a:t>tors</a:t>
            </a:r>
            <a:r>
              <a:rPr lang="es-ES" dirty="0"/>
              <a:t> in cardiovascular </a:t>
            </a:r>
            <a:r>
              <a:rPr lang="es-ES" dirty="0" err="1"/>
              <a:t>disease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controversial use </a:t>
            </a:r>
            <a:r>
              <a:rPr lang="es-ES" dirty="0" err="1"/>
              <a:t>of</a:t>
            </a:r>
            <a:r>
              <a:rPr lang="es-ES" dirty="0"/>
              <a:t> es </a:t>
            </a:r>
            <a:r>
              <a:rPr lang="es-ES" dirty="0" err="1"/>
              <a:t>trogen</a:t>
            </a:r>
            <a:r>
              <a:rPr lang="es-ES" dirty="0"/>
              <a:t> </a:t>
            </a:r>
            <a:r>
              <a:rPr lang="es-ES" dirty="0" err="1"/>
              <a:t>therapy</a:t>
            </a:r>
            <a:r>
              <a:rPr lang="es-ES" dirty="0"/>
              <a:t>. </a:t>
            </a:r>
            <a:r>
              <a:rPr lang="es-ES" dirty="0" err="1"/>
              <a:t>Biol</a:t>
            </a:r>
            <a:r>
              <a:rPr lang="es-ES" dirty="0"/>
              <a:t> Sex </a:t>
            </a:r>
            <a:r>
              <a:rPr lang="es-ES" dirty="0" err="1"/>
              <a:t>Differ</a:t>
            </a:r>
            <a:r>
              <a:rPr lang="es-ES" dirty="0"/>
              <a:t>. 2017;8(1):33.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L'amenorrea ipotalamica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C342D-E05F-4715-A72D-4EB2ECCF05A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76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3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9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73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8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73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11AC-4C4F-4392-AFE6-758AE952AA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7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5F4B3-098B-E40B-DE6E-696B7C51AF0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1"/>
            <a:ext cx="9144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F43796-0C79-FE62-FA83-647B2C1543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58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0D9B16-6953-1A9F-F0BA-D874662689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947E3A-C860-E816-1BB1-DF5BEFD745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30907D-BBC9-485F-9017-1D7346A2B19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79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ACF93-8376-1C2B-4C53-91FE66C096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E21844-1683-0675-E409-7415E93BF06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E425B0-D999-D049-9DAD-3E80C72B5B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10E085-7971-C105-115F-366254AB18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674D3-F14F-4E0A-BA51-2D2D7A203CF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35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63D836-8071-3194-4717-3FAF0633BD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6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0B983C-B263-2AF7-2A7A-C9CC540A4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639FAA-5706-C7C5-2E7B-50BAA7386F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AAFB63-B870-3A01-2DAC-51C60919C4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CA238-8C58-46A6-BB38-A7F684F48BF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41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2D45B4-9F25-1035-C877-32464FA812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38E715-D2C1-5789-9E3C-5B6182672A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1" y="1600200"/>
            <a:ext cx="5382681" cy="45227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B4F22F-57F2-1E9D-0F6E-9C8BE7F06CC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5488" y="1600200"/>
            <a:ext cx="5382681" cy="45227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D25652-9DCE-8317-EACB-9A29091B13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36518-F3FA-E3AE-5AB0-076403F0A6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2019A7-8011-42EB-A093-A303E0B7844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0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B7FFE-61A5-F7C5-AB74-6A2AB420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365130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69B066-2C16-2928-0F13-C9CFB9481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321" y="1681160"/>
            <a:ext cx="5158312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1B7636-9560-5318-5541-DD1D5CD8E2E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40321" y="2505072"/>
            <a:ext cx="515831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3837BD-8D13-E843-C15E-CBD7043AA26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721" cy="823910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8B747B-4209-A16A-624D-67F755F2EED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2"/>
            <a:ext cx="518372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5F9FBA-62C1-35CA-90C0-C5C801E126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415CC29-BCAF-8752-2C54-7005D09A81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AFEE6C-C913-4E80-A9A7-E7EFFD5F282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49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46803-3E15-D867-492C-E4B3E8B495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BFCBDC-7B64-378E-5F86-D5DA7D14A2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3AF0F3-3381-A02E-0875-AC0DEEDC9E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575C53-6321-46B6-85D9-B35EC4FF9E7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49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6982C69-A938-255C-06E9-E42EE10378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50A0B5-5E93-6AD4-9A46-881EDFBD23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9CD67-0663-45D8-B51A-2F25BACB2C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506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0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1ED7F-911D-CC36-436E-AB82F8C0D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457200"/>
            <a:ext cx="393276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750077-8FEF-1362-40FF-F704935562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722" y="987424"/>
            <a:ext cx="617219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1CE10D-5774-4F53-0BC1-9387C862BB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321" y="2057400"/>
            <a:ext cx="393276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9EF29C-D3FB-AA60-D046-750F16F81D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244893-B53C-2DEA-7A49-4C162EB2AE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FA3BC7-A128-46F1-8B88-66C63C4CBF0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039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D0976-A00B-A9E5-4DE6-6D6B5B8267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457200"/>
            <a:ext cx="393276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5BA3E37-0E10-D767-FB84-4F5A36BBD78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722" y="987424"/>
            <a:ext cx="6172199" cy="4873623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760344-404A-33E9-4C68-0F0B6B4A674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321" y="2057400"/>
            <a:ext cx="3932760" cy="3811584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7B90D5-ADB5-7771-6342-E0D543B725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088C48-0D61-C8E0-C8A4-D1C4F2C562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C130F6-6A5E-454F-90B5-F5C581B903A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000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871A10-244A-D33E-EB3E-809F502BE2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DD9EF3-1ACD-9F6C-057D-28D1EE75B49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B43D0-8A16-D199-2186-A664D0D02B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18183A-42CE-6E31-1FE7-03A6984649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84BD79-91BD-42BE-BB11-46986ED9AFA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2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D2BFDF-2C69-95FA-0C0E-87374A40237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7078" y="128592"/>
            <a:ext cx="2741077" cy="599440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F33303-25C5-D218-B5EE-C13F5B2668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1" y="128592"/>
            <a:ext cx="8024287" cy="59944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972FC2-A251-226B-7372-F8201A3451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5C0164-8F26-B3AE-C675-8459F457CB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6557D-74A3-4E68-AC51-C6F22078B9D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392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14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164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212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6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886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08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5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6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730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393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090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609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444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2BE09-3167-E1C8-DD61-75DD5B7FD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FB2F4F-CCC6-8A9F-508A-244E6EDA9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4E931D-1FDA-D084-A814-F35A15FF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A5B370-D0A6-984A-F8F7-6D5568E8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21BE6C-DA5D-87FE-90C7-4D29976D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439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3C501-C166-48D6-4A2C-C09D9A41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7E6EA-217F-4E8A-1E9F-5E32E18EA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4B2AC5-059D-9586-3CE2-02230AC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FA9DE-6E3B-F97D-BF97-5E9F24B8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2E9A99-8563-8AD5-74A1-A983970C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778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4D1B1-B610-1771-3E30-377565B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7EBAAE-C19E-3D40-E4DE-D541ED9E4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0A266-E25A-85FC-686F-28ACF60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E8DA8B-A125-E0C8-C9FC-422A744D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BD30D0-7CC1-7E56-A8CC-98BD8EE9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906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6C9D8-F655-1908-A81F-4D39DFE2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A39C6-32AA-2267-8C48-630977EB6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91CF2B-5A8B-485E-0E87-17DF68D9F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42B1F4-2263-B4EE-6D66-7C63287F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EF2D93-FBB9-395C-B572-D9BF62C9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62D60C-CF36-3811-CA60-4D8525EF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88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C2E57-004B-08BC-AEF5-FD45DD8E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36A15C-4C3B-55FE-DCC3-3AC48E8DB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94D490-A6E9-0001-B396-D362B6D70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2B79E9-9774-1474-ABDD-5985586BA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5961FC-8AD3-04C3-31A7-8F7001D5C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90B0D5-C906-E70F-141B-B05A7F34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D1E971-D304-01BF-AA6D-D974C4CA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12D68C-C8B8-C263-4DAC-3667F838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7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7A283-705C-A9B8-A8D8-9329A757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F0368A-D849-6032-6BB4-637BA76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B6CEBE-B9E4-B445-D71F-1581E147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79824C-8A7B-B538-132D-C93A9500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437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C1792B-5A2F-B60E-79A0-5D42C0BA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0F97FB-717A-7912-E4CF-8D85BB48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6DCC2B-F610-5316-4CE4-7C786E2C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789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CA8E2-7DB0-CB0A-26D3-07DA9758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47F8A-A0FD-F6B2-F7C1-1FB17F44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A015E2-7FBB-3553-D0A0-31B564540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813F56-1642-6B97-F7F0-4ADB0879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93E8B9-4563-C6A7-B851-B2D542D4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A51084-1294-EB41-BEA2-A5690DB8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773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2C318-7A2F-25BF-7EF9-E26AF7FC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C63998-AD41-AA95-E3DC-22655B83D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F7C2A5-5968-6030-963B-15DBBECF1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4536F5-906D-70F0-B3EE-27CC93A5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28AF60-9375-F578-B78D-88ACEA43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DC4987-99E2-9471-84F4-E1FB85B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219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5418C-7F44-CD5C-9361-FCEB82EF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B0C70A-0E69-7E0F-D016-C7FA6A78B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211D91-1F69-8FE4-88E4-A29C39A9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C7D0C2-2825-819A-D4FC-08C14707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87546D-9283-1DE9-D43E-9A85DD6F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807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5385C5-2E89-EA2C-3055-D2B7E0FCC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628513-A61C-90F5-07C8-578381D28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56BF57-DC4A-4FB6-C920-932FC3EA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8EFF4C-1EF3-1F95-B39A-F3BA1D77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F0F208-2E8E-BEC8-BB05-B1E48BA5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87" indent="0">
              <a:buNone/>
              <a:defRPr sz="2000" b="1"/>
            </a:lvl2pPr>
            <a:lvl3pPr marL="911183" indent="0">
              <a:buNone/>
              <a:defRPr sz="1800" b="1"/>
            </a:lvl3pPr>
            <a:lvl4pPr marL="1366777" indent="0">
              <a:buNone/>
              <a:defRPr sz="1600" b="1"/>
            </a:lvl4pPr>
            <a:lvl5pPr marL="1822365" indent="0">
              <a:buNone/>
              <a:defRPr sz="1600" b="1"/>
            </a:lvl5pPr>
            <a:lvl6pPr marL="2277959" indent="0">
              <a:buNone/>
              <a:defRPr sz="1600" b="1"/>
            </a:lvl6pPr>
            <a:lvl7pPr marL="2733549" indent="0">
              <a:buNone/>
              <a:defRPr sz="1600" b="1"/>
            </a:lvl7pPr>
            <a:lvl8pPr marL="3189131" indent="0">
              <a:buNone/>
              <a:defRPr sz="1600" b="1"/>
            </a:lvl8pPr>
            <a:lvl9pPr marL="364472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87" indent="0">
              <a:buNone/>
              <a:defRPr sz="2000" b="1"/>
            </a:lvl2pPr>
            <a:lvl3pPr marL="911183" indent="0">
              <a:buNone/>
              <a:defRPr sz="1800" b="1"/>
            </a:lvl3pPr>
            <a:lvl4pPr marL="1366777" indent="0">
              <a:buNone/>
              <a:defRPr sz="1600" b="1"/>
            </a:lvl4pPr>
            <a:lvl5pPr marL="1822365" indent="0">
              <a:buNone/>
              <a:defRPr sz="1600" b="1"/>
            </a:lvl5pPr>
            <a:lvl6pPr marL="2277959" indent="0">
              <a:buNone/>
              <a:defRPr sz="1600" b="1"/>
            </a:lvl6pPr>
            <a:lvl7pPr marL="2733549" indent="0">
              <a:buNone/>
              <a:defRPr sz="1600" b="1"/>
            </a:lvl7pPr>
            <a:lvl8pPr marL="3189131" indent="0">
              <a:buNone/>
              <a:defRPr sz="1600" b="1"/>
            </a:lvl8pPr>
            <a:lvl9pPr marL="364472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4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9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87" indent="0">
              <a:buNone/>
              <a:defRPr sz="1200"/>
            </a:lvl2pPr>
            <a:lvl3pPr marL="911183" indent="0">
              <a:buNone/>
              <a:defRPr sz="1000"/>
            </a:lvl3pPr>
            <a:lvl4pPr marL="1366777" indent="0">
              <a:buNone/>
              <a:defRPr sz="900"/>
            </a:lvl4pPr>
            <a:lvl5pPr marL="1822365" indent="0">
              <a:buNone/>
              <a:defRPr sz="900"/>
            </a:lvl5pPr>
            <a:lvl6pPr marL="2277959" indent="0">
              <a:buNone/>
              <a:defRPr sz="900"/>
            </a:lvl6pPr>
            <a:lvl7pPr marL="2733549" indent="0">
              <a:buNone/>
              <a:defRPr sz="900"/>
            </a:lvl7pPr>
            <a:lvl8pPr marL="3189131" indent="0">
              <a:buNone/>
              <a:defRPr sz="900"/>
            </a:lvl8pPr>
            <a:lvl9pPr marL="364472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4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87" indent="0">
              <a:buNone/>
              <a:defRPr sz="2800"/>
            </a:lvl2pPr>
            <a:lvl3pPr marL="911183" indent="0">
              <a:buNone/>
              <a:defRPr sz="2400"/>
            </a:lvl3pPr>
            <a:lvl4pPr marL="1366777" indent="0">
              <a:buNone/>
              <a:defRPr sz="2000"/>
            </a:lvl4pPr>
            <a:lvl5pPr marL="1822365" indent="0">
              <a:buNone/>
              <a:defRPr sz="2000"/>
            </a:lvl5pPr>
            <a:lvl6pPr marL="2277959" indent="0">
              <a:buNone/>
              <a:defRPr sz="2000"/>
            </a:lvl6pPr>
            <a:lvl7pPr marL="2733549" indent="0">
              <a:buNone/>
              <a:defRPr sz="2000"/>
            </a:lvl7pPr>
            <a:lvl8pPr marL="3189131" indent="0">
              <a:buNone/>
              <a:defRPr sz="2000"/>
            </a:lvl8pPr>
            <a:lvl9pPr marL="36447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87" indent="0">
              <a:buNone/>
              <a:defRPr sz="1200"/>
            </a:lvl2pPr>
            <a:lvl3pPr marL="911183" indent="0">
              <a:buNone/>
              <a:defRPr sz="1000"/>
            </a:lvl3pPr>
            <a:lvl4pPr marL="1366777" indent="0">
              <a:buNone/>
              <a:defRPr sz="900"/>
            </a:lvl4pPr>
            <a:lvl5pPr marL="1822365" indent="0">
              <a:buNone/>
              <a:defRPr sz="900"/>
            </a:lvl5pPr>
            <a:lvl6pPr marL="2277959" indent="0">
              <a:buNone/>
              <a:defRPr sz="900"/>
            </a:lvl6pPr>
            <a:lvl7pPr marL="2733549" indent="0">
              <a:buNone/>
              <a:defRPr sz="900"/>
            </a:lvl7pPr>
            <a:lvl8pPr marL="3189131" indent="0">
              <a:buNone/>
              <a:defRPr sz="900"/>
            </a:lvl8pPr>
            <a:lvl9pPr marL="364472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05" tIns="45555" rIns="91105" bIns="4555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105" tIns="45555" rIns="91105" bIns="4555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1183"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1183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11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92" indent="-341692" algn="l" defTabSz="9111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335" indent="-284750" algn="l" defTabSz="9111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982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558" indent="-227795" algn="l" defTabSz="9111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160" indent="-227795" algn="l" defTabSz="9111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752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344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935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528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87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83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77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65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59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49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31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28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84CA75-1F6F-6715-F771-036CCA64E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125" y="128162"/>
            <a:ext cx="10968484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A050C4-7241-9772-7BE4-BA7FBB49D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125" y="1599844"/>
            <a:ext cx="10968484" cy="45230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4FECF-1857-8646-2677-7AC4EE31B05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0" y="6355803"/>
            <a:ext cx="2840637" cy="362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3B53C5E5-42F6-DCB8-E584-4FC5244C88DB}"/>
              </a:ext>
            </a:extLst>
          </p:cNvPr>
          <p:cNvSpPr/>
          <p:nvPr/>
        </p:nvSpPr>
        <p:spPr>
          <a:xfrm>
            <a:off x="4165433" y="6356516"/>
            <a:ext cx="3861120" cy="365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C6D9C3-2B69-8D84-93DE-F1DD819EDB8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446" y="6355803"/>
            <a:ext cx="2840637" cy="362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BFC4E88F-5D75-4185-BEA0-1C408C9C06B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32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it-IT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SimSun" pitchFamily="2"/>
        </a:defRPr>
      </a:lvl1pPr>
    </p:titleStyle>
    <p:bodyStyle>
      <a:lvl1pPr marL="342717" marR="0" lvl="0" indent="-342717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it-IT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69DA-4523-4F5B-BBFF-211C5564771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BD96-71B9-48A3-B6D6-DB56DB7BF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6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17AF5A-9CC8-8F22-013A-3F323E15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606DE7-40D5-09BB-227C-47F4519F0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CA4388-F3A4-141A-9662-577476D29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884C76-7FF7-4720-1E08-4157DE80E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68EEF-50AE-02C5-F817-F29B0C72A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9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A54F75-26CD-DFCB-E48C-1C4290737CF4}"/>
              </a:ext>
            </a:extLst>
          </p:cNvPr>
          <p:cNvSpPr txBox="1"/>
          <p:nvPr/>
        </p:nvSpPr>
        <p:spPr>
          <a:xfrm>
            <a:off x="2662770" y="5154558"/>
            <a:ext cx="70269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Dott.ssa Valentina ROVEI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Dirigente Medico I livello - Ginecologia ed Ostetricia 1U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Osp.Sant’Anna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– Torino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1ADDA1-D7F4-0920-EB20-CF94E809C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941" y="202347"/>
            <a:ext cx="1466491" cy="792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8660CB-7275-A36C-7A9D-5DFA8C391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98" y="471948"/>
            <a:ext cx="1602857" cy="612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A76B13-D27E-7493-4117-0A88FF7C0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5"/>
          <a:stretch/>
        </p:blipFill>
        <p:spPr>
          <a:xfrm>
            <a:off x="10891343" y="126763"/>
            <a:ext cx="1101698" cy="12218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E213E86-BA48-FB07-BEC6-6C9F090B3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/>
          <a:stretch/>
        </p:blipFill>
        <p:spPr bwMode="auto">
          <a:xfrm>
            <a:off x="16895" y="0"/>
            <a:ext cx="2463801" cy="13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ttotitolo 2">
            <a:extLst>
              <a:ext uri="{FF2B5EF4-FFF2-40B4-BE49-F238E27FC236}">
                <a16:creationId xmlns:a16="http://schemas.microsoft.com/office/drawing/2014/main" id="{155B7ECE-3B1C-5C30-153A-296FB0D34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9134"/>
            <a:ext cx="9144000" cy="1655762"/>
          </a:xfrm>
        </p:spPr>
        <p:txBody>
          <a:bodyPr/>
          <a:lstStyle/>
          <a:p>
            <a:r>
              <a:rPr lang="it-IT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CONSEGUENZE SU</a:t>
            </a:r>
          </a:p>
          <a:p>
            <a:endParaRPr lang="it-I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it-IT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METABOLISMO OSSEO E SISTEMA CARDIOVASCOLARE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A43635A-00C6-E367-7E3B-BAC48673E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808" y="1574914"/>
            <a:ext cx="10917936" cy="23876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L’AMENORREA </a:t>
            </a:r>
            <a:br>
              <a:rPr lang="it-IT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IPOTALAMICA FUNZIONALE</a:t>
            </a:r>
            <a:br>
              <a:rPr lang="it-IT" dirty="0">
                <a:solidFill>
                  <a:schemeClr val="bg1">
                    <a:lumMod val="50000"/>
                  </a:schemeClr>
                </a:solidFill>
              </a:rPr>
            </a:b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8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7">
            <a:extLst>
              <a:ext uri="{FF2B5EF4-FFF2-40B4-BE49-F238E27FC236}">
                <a16:creationId xmlns:a16="http://schemas.microsoft.com/office/drawing/2014/main" id="{013D4AA8-196A-4978-C347-67A0AB899D43}"/>
              </a:ext>
            </a:extLst>
          </p:cNvPr>
          <p:cNvSpPr/>
          <p:nvPr/>
        </p:nvSpPr>
        <p:spPr>
          <a:xfrm>
            <a:off x="-138091" y="4571343"/>
            <a:ext cx="12571825" cy="495957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" name="CustomShape 7">
            <a:extLst>
              <a:ext uri="{FF2B5EF4-FFF2-40B4-BE49-F238E27FC236}">
                <a16:creationId xmlns:a16="http://schemas.microsoft.com/office/drawing/2014/main" id="{682D0628-39A1-334C-E532-FB2221863216}"/>
              </a:ext>
            </a:extLst>
          </p:cNvPr>
          <p:cNvSpPr/>
          <p:nvPr/>
        </p:nvSpPr>
        <p:spPr>
          <a:xfrm>
            <a:off x="-180129" y="1915821"/>
            <a:ext cx="12571825" cy="1620313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F1308B-9551-FE13-A8FD-4A34256139DB}"/>
              </a:ext>
            </a:extLst>
          </p:cNvPr>
          <p:cNvSpPr txBox="1"/>
          <p:nvPr/>
        </p:nvSpPr>
        <p:spPr>
          <a:xfrm>
            <a:off x="171506" y="1408103"/>
            <a:ext cx="1218865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bradicardia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alterata variabilità circadiana della frequenza cardiaca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FC &lt; a 50 bpm durante il giorno e &lt; a 40 bpm di notte 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nel passaggio da clino ad ortostatismo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aum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frequenza &gt; 20 battiti al minuto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CC66FF"/>
                </a:solidFill>
              </a:rPr>
              <a:t>i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potensione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valori inferiori a 80/60mmHg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possono causare episodi vertiginosi e </a:t>
            </a:r>
            <a:r>
              <a:rPr lang="it-IT" sz="2400">
                <a:solidFill>
                  <a:schemeClr val="bg1">
                    <a:lumMod val="50000"/>
                  </a:schemeClr>
                </a:solidFill>
              </a:rPr>
              <a:t>franche sincopi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Bradicardia">
            <a:extLst>
              <a:ext uri="{FF2B5EF4-FFF2-40B4-BE49-F238E27FC236}">
                <a16:creationId xmlns:a16="http://schemas.microsoft.com/office/drawing/2014/main" id="{DCEA99C9-6E7A-0671-8E90-7BD944643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b="14880"/>
          <a:stretch/>
        </p:blipFill>
        <p:spPr bwMode="auto">
          <a:xfrm>
            <a:off x="10070431" y="848601"/>
            <a:ext cx="1950063" cy="14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7927E5-6261-203A-2884-0E2A2F62DED5}"/>
              </a:ext>
            </a:extLst>
          </p:cNvPr>
          <p:cNvSpPr txBox="1"/>
          <p:nvPr/>
        </p:nvSpPr>
        <p:spPr>
          <a:xfrm>
            <a:off x="327859" y="67991"/>
            <a:ext cx="10732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alterazioni del ritmo e della conduzione nella FHA: S &amp; 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962D2E-851E-728D-8228-2A1443212CF2}"/>
              </a:ext>
            </a:extLst>
          </p:cNvPr>
          <p:cNvSpPr txBox="1"/>
          <p:nvPr/>
        </p:nvSpPr>
        <p:spPr>
          <a:xfrm>
            <a:off x="312091" y="632992"/>
            <a:ext cx="9951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squilibrio del sistema nervoso autonomo con prevalenza del tono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v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agale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894B11-695D-DB8B-C717-DEA8D54942B3}"/>
              </a:ext>
            </a:extLst>
          </p:cNvPr>
          <p:cNvSpPr txBox="1"/>
          <p:nvPr/>
        </p:nvSpPr>
        <p:spPr>
          <a:xfrm>
            <a:off x="5927122" y="6310730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Yahalom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et al.,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78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D5E09-EE75-674D-35C6-85802923851F}"/>
              </a:ext>
            </a:extLst>
          </p:cNvPr>
          <p:cNvSpPr txBox="1"/>
          <p:nvPr/>
        </p:nvSpPr>
        <p:spPr>
          <a:xfrm>
            <a:off x="399011" y="1156854"/>
            <a:ext cx="4509873" cy="1384995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chemeClr val="bg1">
                    <a:lumMod val="50000"/>
                  </a:schemeClr>
                </a:solidFill>
              </a:rPr>
              <a:t>ipoestrogenemia</a:t>
            </a:r>
            <a:endParaRPr lang="it-IT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800" dirty="0" err="1">
                <a:solidFill>
                  <a:schemeClr val="bg1">
                    <a:lumMod val="50000"/>
                  </a:schemeClr>
                </a:solidFill>
              </a:rPr>
              <a:t>ipercortisolemia</a:t>
            </a:r>
            <a:endParaRPr lang="it-IT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800" dirty="0">
                <a:solidFill>
                  <a:schemeClr val="bg1">
                    <a:lumMod val="50000"/>
                  </a:schemeClr>
                </a:solidFill>
              </a:rPr>
              <a:t>alterazione del profilo lipidico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1E1484-3494-9458-BC79-42B24598B8B0}"/>
              </a:ext>
            </a:extLst>
          </p:cNvPr>
          <p:cNvSpPr txBox="1"/>
          <p:nvPr/>
        </p:nvSpPr>
        <p:spPr>
          <a:xfrm>
            <a:off x="399010" y="61357"/>
            <a:ext cx="9149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it-IT" sz="3600" dirty="0">
                <a:solidFill>
                  <a:srgbClr val="CC66FF"/>
                </a:solidFill>
              </a:rPr>
              <a:t>alterazione del sistema endoteliale nella FHA</a:t>
            </a:r>
          </a:p>
        </p:txBody>
      </p:sp>
      <p:pic>
        <p:nvPicPr>
          <p:cNvPr id="6" name="Picture 2" descr="Risultati immagini per cholesterol cartoon">
            <a:extLst>
              <a:ext uri="{FF2B5EF4-FFF2-40B4-BE49-F238E27FC236}">
                <a16:creationId xmlns:a16="http://schemas.microsoft.com/office/drawing/2014/main" id="{1AB2B1FA-9D8E-0B02-4420-AA970AB23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/>
          <a:stretch/>
        </p:blipFill>
        <p:spPr bwMode="auto">
          <a:xfrm>
            <a:off x="10123269" y="841161"/>
            <a:ext cx="1669720" cy="10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335;p82">
            <a:extLst>
              <a:ext uri="{FF2B5EF4-FFF2-40B4-BE49-F238E27FC236}">
                <a16:creationId xmlns:a16="http://schemas.microsoft.com/office/drawing/2014/main" id="{EA9A546D-C463-A1B7-FE42-315FCEA990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1495" y="140187"/>
            <a:ext cx="1419727" cy="1071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05D6E7-4FF6-2C4A-DD15-C2E02E6A714C}"/>
              </a:ext>
            </a:extLst>
          </p:cNvPr>
          <p:cNvSpPr txBox="1"/>
          <p:nvPr/>
        </p:nvSpPr>
        <p:spPr>
          <a:xfrm>
            <a:off x="4908884" y="6274323"/>
            <a:ext cx="6990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Iorga, 2017; Montero, 2015;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Shufelt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2017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3D75DA-C20B-5B5C-9316-1CDDD63D0F8C}"/>
              </a:ext>
            </a:extLst>
          </p:cNvPr>
          <p:cNvSpPr txBox="1"/>
          <p:nvPr/>
        </p:nvSpPr>
        <p:spPr>
          <a:xfrm>
            <a:off x="1323243" y="3669821"/>
            <a:ext cx="103177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C99FF"/>
                </a:solidFill>
              </a:rPr>
              <a:t>ridotta sintesi e biodisponibilità dell’ossido nitrico endoteliale</a:t>
            </a:r>
          </a:p>
          <a:p>
            <a:endParaRPr lang="it-IT" dirty="0"/>
          </a:p>
          <a:p>
            <a:r>
              <a:rPr lang="it-IT" dirty="0"/>
              <a:t>aumento dello stress ossidativo</a:t>
            </a:r>
          </a:p>
          <a:p>
            <a:endParaRPr lang="it-IT" dirty="0"/>
          </a:p>
          <a:p>
            <a:r>
              <a:rPr lang="it-IT" dirty="0"/>
              <a:t>aterosclerosi</a:t>
            </a:r>
          </a:p>
        </p:txBody>
      </p:sp>
      <p:sp>
        <p:nvSpPr>
          <p:cNvPr id="9" name="Freccia circolare in giù 8">
            <a:extLst>
              <a:ext uri="{FF2B5EF4-FFF2-40B4-BE49-F238E27FC236}">
                <a16:creationId xmlns:a16="http://schemas.microsoft.com/office/drawing/2014/main" id="{261071EE-3E2F-7A06-21C8-53BCED7D7059}"/>
              </a:ext>
            </a:extLst>
          </p:cNvPr>
          <p:cNvSpPr/>
          <p:nvPr/>
        </p:nvSpPr>
        <p:spPr>
          <a:xfrm rot="1947267">
            <a:off x="5381654" y="2258003"/>
            <a:ext cx="2341441" cy="699877"/>
          </a:xfrm>
          <a:prstGeom prst="curvedDownArrow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1C7CED3-1A2C-8884-FA27-A678C8DE4C47}"/>
              </a:ext>
            </a:extLst>
          </p:cNvPr>
          <p:cNvSpPr/>
          <p:nvPr/>
        </p:nvSpPr>
        <p:spPr>
          <a:xfrm>
            <a:off x="1617785" y="4167554"/>
            <a:ext cx="646234" cy="474785"/>
          </a:xfrm>
          <a:prstGeom prst="downArrow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13A3A1E2-6CD0-74BD-DC1A-15CB5EAD8372}"/>
              </a:ext>
            </a:extLst>
          </p:cNvPr>
          <p:cNvSpPr/>
          <p:nvPr/>
        </p:nvSpPr>
        <p:spPr>
          <a:xfrm>
            <a:off x="1629505" y="5058506"/>
            <a:ext cx="646234" cy="474785"/>
          </a:xfrm>
          <a:prstGeom prst="downArrow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8465AAE-D9B9-E5BB-3517-50FDA8B34EAB}"/>
              </a:ext>
            </a:extLst>
          </p:cNvPr>
          <p:cNvSpPr/>
          <p:nvPr/>
        </p:nvSpPr>
        <p:spPr>
          <a:xfrm rot="20516161">
            <a:off x="8000981" y="4563852"/>
            <a:ext cx="38603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rilevabile in 1/3 </a:t>
            </a:r>
          </a:p>
          <a:p>
            <a:pPr algn="ctr"/>
            <a:r>
              <a:rPr lang="it-IT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delle ragazze con FHA</a:t>
            </a:r>
          </a:p>
        </p:txBody>
      </p:sp>
    </p:spTree>
    <p:extLst>
      <p:ext uri="{BB962C8B-B14F-4D97-AF65-F5344CB8AC3E}">
        <p14:creationId xmlns:p14="http://schemas.microsoft.com/office/powerpoint/2010/main" val="161978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7">
            <a:extLst>
              <a:ext uri="{FF2B5EF4-FFF2-40B4-BE49-F238E27FC236}">
                <a16:creationId xmlns:a16="http://schemas.microsoft.com/office/drawing/2014/main" id="{D42BCC2E-F372-1DD0-88A1-BE98D2FDE927}"/>
              </a:ext>
            </a:extLst>
          </p:cNvPr>
          <p:cNvSpPr/>
          <p:nvPr/>
        </p:nvSpPr>
        <p:spPr>
          <a:xfrm>
            <a:off x="-138626" y="3168314"/>
            <a:ext cx="12571825" cy="145987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D46CA3-C686-F7CD-83D9-E2126E7055D5}"/>
              </a:ext>
            </a:extLst>
          </p:cNvPr>
          <p:cNvSpPr txBox="1"/>
          <p:nvPr/>
        </p:nvSpPr>
        <p:spPr>
          <a:xfrm>
            <a:off x="6096000" y="6355346"/>
            <a:ext cx="6015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dirty="0" err="1">
                <a:solidFill>
                  <a:schemeClr val="bg1">
                    <a:lumMod val="50000"/>
                  </a:schemeClr>
                </a:solidFill>
              </a:rPr>
              <a:t>Tegg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Journal of the American Heart Association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925632-E878-35F6-3541-317C946A8682}"/>
              </a:ext>
            </a:extLst>
          </p:cNvPr>
          <p:cNvSpPr txBox="1"/>
          <p:nvPr/>
        </p:nvSpPr>
        <p:spPr>
          <a:xfrm>
            <a:off x="152399" y="171290"/>
            <a:ext cx="12713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CC99FF"/>
                </a:solidFill>
              </a:rPr>
              <a:t>disfunzione endoteliale: review dei dati nelle donne FHA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4817B9-CABC-308B-B09C-DDADDE29BE9B}"/>
              </a:ext>
            </a:extLst>
          </p:cNvPr>
          <p:cNvSpPr txBox="1"/>
          <p:nvPr/>
        </p:nvSpPr>
        <p:spPr>
          <a:xfrm>
            <a:off x="439617" y="4883269"/>
            <a:ext cx="9571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3%±1.8%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nelle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atlete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amenorroiche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vs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8%±3.7%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nelle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atlete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eumenorroiche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7EC928-A2EA-BD67-2305-B17DD44FEA06}"/>
              </a:ext>
            </a:extLst>
          </p:cNvPr>
          <p:cNvSpPr txBox="1"/>
          <p:nvPr/>
        </p:nvSpPr>
        <p:spPr>
          <a:xfrm>
            <a:off x="439617" y="3433260"/>
            <a:ext cx="11805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vasodilatazione flusso-mediata (FMD) dell’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a.brachiale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indotta da uno stimolo iperemico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B21247-BB84-ADFD-5971-78DB752F074A}"/>
              </a:ext>
            </a:extLst>
          </p:cNvPr>
          <p:cNvSpPr txBox="1"/>
          <p:nvPr/>
        </p:nvSpPr>
        <p:spPr>
          <a:xfrm>
            <a:off x="685800" y="1627419"/>
            <a:ext cx="9900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atlete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amenorroiche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vs 86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atlete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eumenorroiche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446ECDB-6424-06A6-9E47-65EDC0D6C9D2}"/>
              </a:ext>
            </a:extLst>
          </p:cNvPr>
          <p:cNvSpPr txBox="1"/>
          <p:nvPr/>
        </p:nvSpPr>
        <p:spPr>
          <a:xfrm>
            <a:off x="547687" y="3918377"/>
            <a:ext cx="8596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significativamente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ridotta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atlete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amenorrea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p&lt;0.001</a:t>
            </a:r>
          </a:p>
        </p:txBody>
      </p:sp>
    </p:spTree>
    <p:extLst>
      <p:ext uri="{BB962C8B-B14F-4D97-AF65-F5344CB8AC3E}">
        <p14:creationId xmlns:p14="http://schemas.microsoft.com/office/powerpoint/2010/main" val="248330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B04784-071B-E16D-10C0-7A10F0AA447A}"/>
              </a:ext>
            </a:extLst>
          </p:cNvPr>
          <p:cNvSpPr txBox="1"/>
          <p:nvPr/>
        </p:nvSpPr>
        <p:spPr>
          <a:xfrm>
            <a:off x="36267" y="694156"/>
            <a:ext cx="12525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Nelle amenorree ipotalamiche funzionali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F69E42-A5AC-4385-3CC2-DF61451FD7BD}"/>
              </a:ext>
            </a:extLst>
          </p:cNvPr>
          <p:cNvSpPr txBox="1"/>
          <p:nvPr/>
        </p:nvSpPr>
        <p:spPr>
          <a:xfrm>
            <a:off x="205338" y="47825"/>
            <a:ext cx="7703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it-IT" sz="3600" dirty="0" err="1">
                <a:solidFill>
                  <a:srgbClr val="CC66FF"/>
                </a:solidFill>
              </a:rPr>
              <a:t>Takehome</a:t>
            </a:r>
            <a:r>
              <a:rPr lang="it-IT" sz="3600" dirty="0">
                <a:solidFill>
                  <a:srgbClr val="CC66FF"/>
                </a:solidFill>
              </a:rPr>
              <a:t> </a:t>
            </a:r>
            <a:r>
              <a:rPr lang="it-IT" sz="3600" dirty="0" err="1">
                <a:solidFill>
                  <a:srgbClr val="CC66FF"/>
                </a:solidFill>
              </a:rPr>
              <a:t>messages</a:t>
            </a:r>
            <a:endParaRPr lang="it-IT" sz="3600" dirty="0">
              <a:solidFill>
                <a:srgbClr val="CC66FF"/>
              </a:solidFill>
            </a:endParaRPr>
          </a:p>
        </p:txBody>
      </p:sp>
      <p:pic>
        <p:nvPicPr>
          <p:cNvPr id="2" name="Picture 2" descr="Risultati immagini per blood pressure cartoon">
            <a:extLst>
              <a:ext uri="{FF2B5EF4-FFF2-40B4-BE49-F238E27FC236}">
                <a16:creationId xmlns:a16="http://schemas.microsoft.com/office/drawing/2014/main" id="{99586E05-3EEE-31A3-D53F-5AA7D515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1" y="4674556"/>
            <a:ext cx="1836294" cy="12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84D615-FE3B-104D-8F5F-85A2610DF7A5}"/>
              </a:ext>
            </a:extLst>
          </p:cNvPr>
          <p:cNvSpPr txBox="1"/>
          <p:nvPr/>
        </p:nvSpPr>
        <p:spPr>
          <a:xfrm>
            <a:off x="2181065" y="4440959"/>
            <a:ext cx="10380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chemeClr val="bg1">
                    <a:lumMod val="50000"/>
                  </a:schemeClr>
                </a:solidFill>
              </a:rPr>
              <a:t>Il sistema cardiovascolare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è compromesso principalmente per la </a:t>
            </a:r>
            <a:r>
              <a:rPr lang="it-IT" sz="2400" dirty="0">
                <a:solidFill>
                  <a:srgbClr val="CC66FF"/>
                </a:solidFill>
              </a:rPr>
              <a:t>disfunzione endoteliale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ed il rischio di </a:t>
            </a:r>
            <a:r>
              <a:rPr lang="it-IT" sz="2400" dirty="0">
                <a:solidFill>
                  <a:srgbClr val="CC66FF"/>
                </a:solidFill>
              </a:rPr>
              <a:t>aritmie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rgbClr val="CC66FF"/>
                </a:solidFill>
              </a:rPr>
              <a:t>dati limitati e non conclusivi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per l’irreversibilità delle alterazioni cardiovascolari</a:t>
            </a:r>
            <a:endParaRPr lang="it-IT" sz="2400" dirty="0">
              <a:solidFill>
                <a:srgbClr val="CC66FF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D60780-2D01-9D11-1606-CB5C71458DB9}"/>
              </a:ext>
            </a:extLst>
          </p:cNvPr>
          <p:cNvSpPr txBox="1"/>
          <p:nvPr/>
        </p:nvSpPr>
        <p:spPr>
          <a:xfrm>
            <a:off x="2196059" y="1303907"/>
            <a:ext cx="88516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chemeClr val="bg1">
                    <a:lumMod val="50000"/>
                  </a:schemeClr>
                </a:solidFill>
              </a:rPr>
              <a:t>Il metabolismo osseo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è alterato con </a:t>
            </a:r>
            <a:r>
              <a:rPr lang="it-IT" sz="2400" dirty="0">
                <a:solidFill>
                  <a:srgbClr val="CC66FF"/>
                </a:solidFill>
              </a:rPr>
              <a:t>rischio </a:t>
            </a:r>
            <a:r>
              <a:rPr lang="it-IT" sz="2400" dirty="0" err="1">
                <a:solidFill>
                  <a:srgbClr val="CC66FF"/>
                </a:solidFill>
              </a:rPr>
              <a:t>fratturativo</a:t>
            </a:r>
            <a:r>
              <a:rPr lang="it-IT" sz="2400" dirty="0">
                <a:solidFill>
                  <a:srgbClr val="CC66FF"/>
                </a:solidFill>
              </a:rPr>
              <a:t> aumentato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già da subito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con possibile </a:t>
            </a:r>
            <a:r>
              <a:rPr lang="it-IT" sz="2400" dirty="0">
                <a:solidFill>
                  <a:srgbClr val="CC66FF"/>
                </a:solidFill>
              </a:rPr>
              <a:t>mancato raggiungimento del target staturale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parentale nei casi ad esordio precoce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rgbClr val="CC66FF"/>
                </a:solidFill>
              </a:rPr>
              <a:t>potenziale irreversibilità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per le alterazioni ossee ben documentata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FB80F79-9E8A-97FC-28CA-64DE49A6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" y="1588548"/>
            <a:ext cx="1803820" cy="19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.remove.bg/downloads/fd0b1607-c023-49c8-b0b1-7b677723414c/image-removebg-preview.png"/>
          <p:cNvPicPr>
            <a:picLocks noChangeAspect="1" noChangeArrowheads="1"/>
          </p:cNvPicPr>
          <p:nvPr/>
        </p:nvPicPr>
        <p:blipFill>
          <a:blip r:embed="rId2">
            <a:alphaModFix/>
            <a:duotone>
              <a:prstClr val="black"/>
              <a:srgbClr val="CC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53" y="2465915"/>
            <a:ext cx="4290617" cy="23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dicardia">
            <a:extLst>
              <a:ext uri="{FF2B5EF4-FFF2-40B4-BE49-F238E27FC236}">
                <a16:creationId xmlns:a16="http://schemas.microsoft.com/office/drawing/2014/main" id="{DCEA99C9-6E7A-0671-8E90-7BD944643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b="14880"/>
          <a:stretch/>
        </p:blipFill>
        <p:spPr bwMode="auto">
          <a:xfrm>
            <a:off x="10070431" y="144395"/>
            <a:ext cx="1950063" cy="14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7927E5-6261-203A-2884-0E2A2F62DED5}"/>
              </a:ext>
            </a:extLst>
          </p:cNvPr>
          <p:cNvSpPr txBox="1"/>
          <p:nvPr/>
        </p:nvSpPr>
        <p:spPr>
          <a:xfrm>
            <a:off x="327857" y="67991"/>
            <a:ext cx="102756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alterazioni del ritmo e della conduzione nella FHA: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aspetti elettrocardiografici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708331-1C9A-5BD2-9815-48E13845DB89}"/>
              </a:ext>
            </a:extLst>
          </p:cNvPr>
          <p:cNvSpPr txBox="1"/>
          <p:nvPr/>
        </p:nvSpPr>
        <p:spPr>
          <a:xfrm>
            <a:off x="206676" y="1644154"/>
            <a:ext cx="7520050" cy="1569660"/>
          </a:xfrm>
          <a:prstGeom prst="rect">
            <a:avLst/>
          </a:prstGeom>
          <a:noFill/>
          <a:ln w="28575"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prolungamento dell’intervallo QT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    espressione di difetti nella ripolarizzazione ventricolare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    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dispersione dell’intervallo QT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C1C14D-1AB4-2B61-7E41-6873751715AB}"/>
              </a:ext>
            </a:extLst>
          </p:cNvPr>
          <p:cNvSpPr txBox="1"/>
          <p:nvPr/>
        </p:nvSpPr>
        <p:spPr>
          <a:xfrm>
            <a:off x="5884489" y="6381669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Day et al., 1990; 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Swenne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et al., 1999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31F2C4-1BD4-0CE7-C931-1E3228B0FF81}"/>
              </a:ext>
            </a:extLst>
          </p:cNvPr>
          <p:cNvSpPr txBox="1"/>
          <p:nvPr/>
        </p:nvSpPr>
        <p:spPr>
          <a:xfrm>
            <a:off x="7461030" y="4033283"/>
            <a:ext cx="6093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possibili cause di 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extrasistolia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trigger di aritmie ventricolari </a:t>
            </a:r>
            <a:endParaRPr lang="it-IT" sz="2400" dirty="0"/>
          </a:p>
        </p:txBody>
      </p:sp>
      <p:sp>
        <p:nvSpPr>
          <p:cNvPr id="9" name="Freccia circolare in giù 8">
            <a:extLst>
              <a:ext uri="{FF2B5EF4-FFF2-40B4-BE49-F238E27FC236}">
                <a16:creationId xmlns:a16="http://schemas.microsoft.com/office/drawing/2014/main" id="{4A8BFE9C-9026-25BF-C58A-84E3429FB216}"/>
              </a:ext>
            </a:extLst>
          </p:cNvPr>
          <p:cNvSpPr/>
          <p:nvPr/>
        </p:nvSpPr>
        <p:spPr>
          <a:xfrm rot="2648625">
            <a:off x="7630729" y="2930982"/>
            <a:ext cx="1746829" cy="533640"/>
          </a:xfrm>
          <a:prstGeom prst="curvedDownArrow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F1308B-9551-FE13-A8FD-4A34256139DB}"/>
              </a:ext>
            </a:extLst>
          </p:cNvPr>
          <p:cNvSpPr txBox="1"/>
          <p:nvPr/>
        </p:nvSpPr>
        <p:spPr>
          <a:xfrm>
            <a:off x="171506" y="4587279"/>
            <a:ext cx="471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it-IT" sz="2400" dirty="0">
                <a:solidFill>
                  <a:srgbClr val="CC66FF"/>
                </a:solidFill>
              </a:rPr>
              <a:t>alterazioni degli elettroliti associate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iponatriemia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Ipokaliemia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Ipo/iper -magnesiemia</a:t>
            </a:r>
          </a:p>
        </p:txBody>
      </p:sp>
    </p:spTree>
    <p:extLst>
      <p:ext uri="{BB962C8B-B14F-4D97-AF65-F5344CB8AC3E}">
        <p14:creationId xmlns:p14="http://schemas.microsoft.com/office/powerpoint/2010/main" val="135253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>
            <a:extLst>
              <a:ext uri="{FF2B5EF4-FFF2-40B4-BE49-F238E27FC236}">
                <a16:creationId xmlns:a16="http://schemas.microsoft.com/office/drawing/2014/main" id="{32E98D20-5B4B-0856-4723-55B82AF2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6" y="4553299"/>
            <a:ext cx="1712657" cy="2028146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76AE0A93-E3FD-4AFE-92D3-BABE331F2A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t="29405" r="22040" b="51818"/>
          <a:stretch/>
        </p:blipFill>
        <p:spPr>
          <a:xfrm>
            <a:off x="4426950" y="3568715"/>
            <a:ext cx="1639192" cy="910375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568644F7-4372-4804-B057-94E6E2A15E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5"/>
          <a:stretch/>
        </p:blipFill>
        <p:spPr>
          <a:xfrm>
            <a:off x="3424049" y="1622777"/>
            <a:ext cx="3857668" cy="885706"/>
          </a:xfrm>
          <a:prstGeom prst="rect">
            <a:avLst/>
          </a:prstGeom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B6AB71DA-C942-409D-9475-DC80CB872C60}"/>
              </a:ext>
            </a:extLst>
          </p:cNvPr>
          <p:cNvSpPr/>
          <p:nvPr/>
        </p:nvSpPr>
        <p:spPr>
          <a:xfrm>
            <a:off x="-458086" y="6610062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BD378079-ADD9-44EC-8A39-D6A4478FA32E}"/>
              </a:ext>
            </a:extLst>
          </p:cNvPr>
          <p:cNvSpPr/>
          <p:nvPr/>
        </p:nvSpPr>
        <p:spPr>
          <a:xfrm>
            <a:off x="-1440425" y="239908"/>
            <a:ext cx="13962743" cy="457342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B0D3346-B189-4975-A0D5-67DB7BBACE0C}"/>
              </a:ext>
            </a:extLst>
          </p:cNvPr>
          <p:cNvSpPr/>
          <p:nvPr/>
        </p:nvSpPr>
        <p:spPr>
          <a:xfrm>
            <a:off x="1" y="210728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BILANCIO ENERGETICO NEGATIVO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19EA97-97C7-4DB9-B64C-AACE0C6DC5F9}"/>
              </a:ext>
            </a:extLst>
          </p:cNvPr>
          <p:cNvSpPr txBox="1"/>
          <p:nvPr/>
        </p:nvSpPr>
        <p:spPr>
          <a:xfrm>
            <a:off x="8420929" y="6600405"/>
            <a:ext cx="4992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latin typeface="Book Antiqua" panose="02040602050305030304" pitchFamily="18" charset="0"/>
              </a:rPr>
              <a:t>A. E. Morrison et al, </a:t>
            </a:r>
            <a:r>
              <a:rPr lang="it-IT" sz="1200" i="1" dirty="0" err="1">
                <a:latin typeface="Book Antiqua" panose="02040602050305030304" pitchFamily="18" charset="0"/>
              </a:rPr>
              <a:t>Clin</a:t>
            </a:r>
            <a:r>
              <a:rPr lang="it-IT" sz="1200" i="1" dirty="0">
                <a:latin typeface="Book Antiqua" panose="02040602050305030304" pitchFamily="18" charset="0"/>
              </a:rPr>
              <a:t>. </a:t>
            </a:r>
            <a:r>
              <a:rPr lang="it-IT" sz="1200" i="1" dirty="0" err="1">
                <a:latin typeface="Book Antiqua" panose="02040602050305030304" pitchFamily="18" charset="0"/>
              </a:rPr>
              <a:t>Endocrinol</a:t>
            </a:r>
            <a:r>
              <a:rPr lang="it-IT" sz="1200" i="1" dirty="0">
                <a:latin typeface="Book Antiqua" panose="02040602050305030304" pitchFamily="18" charset="0"/>
              </a:rPr>
              <a:t>. 95:229, 2021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EBE4D88-79D1-427E-9060-0AAF4A12E5DB}"/>
              </a:ext>
            </a:extLst>
          </p:cNvPr>
          <p:cNvSpPr/>
          <p:nvPr/>
        </p:nvSpPr>
        <p:spPr>
          <a:xfrm>
            <a:off x="0" y="733948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Meccanismi Riduzione Gonadotropine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361EA913-4462-4565-B997-F735CA9AA5C9}"/>
              </a:ext>
            </a:extLst>
          </p:cNvPr>
          <p:cNvSpPr/>
          <p:nvPr/>
        </p:nvSpPr>
        <p:spPr>
          <a:xfrm>
            <a:off x="74570" y="1625512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B15825D2-AC9D-4A56-B6BB-5DFC6B3529F9}"/>
              </a:ext>
            </a:extLst>
          </p:cNvPr>
          <p:cNvSpPr/>
          <p:nvPr/>
        </p:nvSpPr>
        <p:spPr>
          <a:xfrm>
            <a:off x="3387399" y="2375966"/>
            <a:ext cx="1206755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CRH</a:t>
            </a: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5C8CB3D3-E9D0-4EFB-A345-F8A213AC3FD1}"/>
              </a:ext>
            </a:extLst>
          </p:cNvPr>
          <p:cNvSpPr/>
          <p:nvPr/>
        </p:nvSpPr>
        <p:spPr>
          <a:xfrm>
            <a:off x="3242570" y="4025196"/>
            <a:ext cx="1206755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ACTH</a:t>
            </a: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8F453505-7DE1-4821-BBB2-18067F31134D}"/>
              </a:ext>
            </a:extLst>
          </p:cNvPr>
          <p:cNvSpPr/>
          <p:nvPr/>
        </p:nvSpPr>
        <p:spPr>
          <a:xfrm>
            <a:off x="5497717" y="3667904"/>
            <a:ext cx="1251209" cy="40011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FSH, LH</a:t>
            </a: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ACD55C38-1DC5-449A-96F0-08308221E643}"/>
              </a:ext>
            </a:extLst>
          </p:cNvPr>
          <p:cNvSpPr/>
          <p:nvPr/>
        </p:nvSpPr>
        <p:spPr>
          <a:xfrm>
            <a:off x="5470441" y="1940546"/>
            <a:ext cx="1251209" cy="40011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GnRH</a:t>
            </a:r>
            <a:endParaRPr lang="it-IT" sz="20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2EF6F671-CB83-4A77-9864-407C231D5CBB}"/>
              </a:ext>
            </a:extLst>
          </p:cNvPr>
          <p:cNvCxnSpPr>
            <a:cxnSpLocks/>
          </p:cNvCxnSpPr>
          <p:nvPr/>
        </p:nvCxnSpPr>
        <p:spPr>
          <a:xfrm flipV="1">
            <a:off x="5169483" y="4185652"/>
            <a:ext cx="907732" cy="142394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2DB3AAF7-3DFE-4610-9573-BEEB6756B413}"/>
              </a:ext>
            </a:extLst>
          </p:cNvPr>
          <p:cNvCxnSpPr>
            <a:cxnSpLocks/>
          </p:cNvCxnSpPr>
          <p:nvPr/>
        </p:nvCxnSpPr>
        <p:spPr>
          <a:xfrm>
            <a:off x="3921517" y="2874933"/>
            <a:ext cx="0" cy="110997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0CCF657E-DC65-42E4-ACC6-534D350EA3CB}"/>
              </a:ext>
            </a:extLst>
          </p:cNvPr>
          <p:cNvSpPr/>
          <p:nvPr/>
        </p:nvSpPr>
        <p:spPr>
          <a:xfrm>
            <a:off x="2357539" y="2421223"/>
            <a:ext cx="1144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Ipotalamo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87322FEB-A10C-41F8-9E60-3323EDAF0C7A}"/>
              </a:ext>
            </a:extLst>
          </p:cNvPr>
          <p:cNvSpPr/>
          <p:nvPr/>
        </p:nvSpPr>
        <p:spPr>
          <a:xfrm>
            <a:off x="2487990" y="5692158"/>
            <a:ext cx="921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Surrene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74AB15CA-5739-4460-A5F7-8401A1188052}"/>
              </a:ext>
            </a:extLst>
          </p:cNvPr>
          <p:cNvSpPr/>
          <p:nvPr/>
        </p:nvSpPr>
        <p:spPr>
          <a:xfrm>
            <a:off x="2343703" y="2375967"/>
            <a:ext cx="2043404" cy="3797326"/>
          </a:xfrm>
          <a:prstGeom prst="rect">
            <a:avLst/>
          </a:prstGeom>
          <a:noFill/>
          <a:ln w="222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igura a mano libera: forma 64">
            <a:extLst>
              <a:ext uri="{FF2B5EF4-FFF2-40B4-BE49-F238E27FC236}">
                <a16:creationId xmlns:a16="http://schemas.microsoft.com/office/drawing/2014/main" id="{C847F0D0-A5D8-4CD7-9949-AA697DEE0D3E}"/>
              </a:ext>
            </a:extLst>
          </p:cNvPr>
          <p:cNvSpPr/>
          <p:nvPr/>
        </p:nvSpPr>
        <p:spPr>
          <a:xfrm>
            <a:off x="1742826" y="3429922"/>
            <a:ext cx="1206755" cy="15696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D85DD766-79A4-4656-897E-013E7BB2749E}"/>
              </a:ext>
            </a:extLst>
          </p:cNvPr>
          <p:cNvSpPr/>
          <p:nvPr/>
        </p:nvSpPr>
        <p:spPr>
          <a:xfrm>
            <a:off x="2478296" y="4081097"/>
            <a:ext cx="766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Ipofisi</a:t>
            </a:r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6E278579-9994-4D73-9B82-354D0D4EEF42}"/>
              </a:ext>
            </a:extLst>
          </p:cNvPr>
          <p:cNvSpPr/>
          <p:nvPr/>
        </p:nvSpPr>
        <p:spPr>
          <a:xfrm>
            <a:off x="3340343" y="5672009"/>
            <a:ext cx="1956838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CORTISOLO</a:t>
            </a: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B55F5290-CBF9-42C2-9E8C-B6A4DA4FCB67}"/>
              </a:ext>
            </a:extLst>
          </p:cNvPr>
          <p:cNvCxnSpPr>
            <a:cxnSpLocks/>
          </p:cNvCxnSpPr>
          <p:nvPr/>
        </p:nvCxnSpPr>
        <p:spPr>
          <a:xfrm>
            <a:off x="3921517" y="4553299"/>
            <a:ext cx="0" cy="110997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AA4AE588-F4F6-9170-11DA-60ADBB1C4E8D}"/>
              </a:ext>
            </a:extLst>
          </p:cNvPr>
          <p:cNvSpPr/>
          <p:nvPr/>
        </p:nvSpPr>
        <p:spPr>
          <a:xfrm>
            <a:off x="7753496" y="4157484"/>
            <a:ext cx="1253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GRELINA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Aumentata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7A0CB52-E1FF-AB58-5C44-1506E34CBFD5}"/>
              </a:ext>
            </a:extLst>
          </p:cNvPr>
          <p:cNvCxnSpPr>
            <a:cxnSpLocks/>
          </p:cNvCxnSpPr>
          <p:nvPr/>
        </p:nvCxnSpPr>
        <p:spPr>
          <a:xfrm flipH="1" flipV="1">
            <a:off x="6832706" y="3877688"/>
            <a:ext cx="920790" cy="4842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A550ED-3AF8-3BA7-FFB7-8886AE34AF22}"/>
              </a:ext>
            </a:extLst>
          </p:cNvPr>
          <p:cNvSpPr/>
          <p:nvPr/>
        </p:nvSpPr>
        <p:spPr>
          <a:xfrm>
            <a:off x="7770215" y="2814928"/>
            <a:ext cx="1660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ADIPONECTINA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Ridotta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1167DAF-90E6-456E-09A0-6317C1C01D35}"/>
              </a:ext>
            </a:extLst>
          </p:cNvPr>
          <p:cNvCxnSpPr>
            <a:cxnSpLocks/>
          </p:cNvCxnSpPr>
          <p:nvPr/>
        </p:nvCxnSpPr>
        <p:spPr>
          <a:xfrm flipH="1">
            <a:off x="6807529" y="3057862"/>
            <a:ext cx="917052" cy="66475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Elemento grafico 23" descr="Badge Non seguire più con riempimento a tinta unita">
            <a:extLst>
              <a:ext uri="{FF2B5EF4-FFF2-40B4-BE49-F238E27FC236}">
                <a16:creationId xmlns:a16="http://schemas.microsoft.com/office/drawing/2014/main" id="{E02806C8-98EB-00BB-9E97-93B80F6C4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6189" y="4467009"/>
            <a:ext cx="317403" cy="317403"/>
          </a:xfrm>
          <a:prstGeom prst="rect">
            <a:avLst/>
          </a:prstGeom>
        </p:spPr>
      </p:pic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6D3F4753-049B-8FDE-99CA-833669A452CD}"/>
              </a:ext>
            </a:extLst>
          </p:cNvPr>
          <p:cNvCxnSpPr>
            <a:cxnSpLocks/>
          </p:cNvCxnSpPr>
          <p:nvPr/>
        </p:nvCxnSpPr>
        <p:spPr>
          <a:xfrm>
            <a:off x="4311215" y="2677024"/>
            <a:ext cx="1998113" cy="103046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Elemento grafico 67" descr="Badge Non seguire più con riempimento a tinta unita">
            <a:extLst>
              <a:ext uri="{FF2B5EF4-FFF2-40B4-BE49-F238E27FC236}">
                <a16:creationId xmlns:a16="http://schemas.microsoft.com/office/drawing/2014/main" id="{DA04F0F9-2ECD-52E8-B136-28B47A971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4210" y="3358529"/>
            <a:ext cx="317403" cy="317403"/>
          </a:xfrm>
          <a:prstGeom prst="rect">
            <a:avLst/>
          </a:prstGeom>
        </p:spPr>
      </p:pic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C1CA40F0-AE23-4A6F-9305-7A38573043BC}"/>
              </a:ext>
            </a:extLst>
          </p:cNvPr>
          <p:cNvCxnSpPr>
            <a:cxnSpLocks/>
          </p:cNvCxnSpPr>
          <p:nvPr/>
        </p:nvCxnSpPr>
        <p:spPr>
          <a:xfrm>
            <a:off x="6387232" y="2321740"/>
            <a:ext cx="0" cy="129561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ttangolo 73">
            <a:extLst>
              <a:ext uri="{FF2B5EF4-FFF2-40B4-BE49-F238E27FC236}">
                <a16:creationId xmlns:a16="http://schemas.microsoft.com/office/drawing/2014/main" id="{521A203E-FB7A-5866-006F-27F9DA160D40}"/>
              </a:ext>
            </a:extLst>
          </p:cNvPr>
          <p:cNvSpPr/>
          <p:nvPr/>
        </p:nvSpPr>
        <p:spPr>
          <a:xfrm>
            <a:off x="5648738" y="2731123"/>
            <a:ext cx="1502334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Stimolazione ridotta</a:t>
            </a:r>
          </a:p>
        </p:txBody>
      </p:sp>
      <p:pic>
        <p:nvPicPr>
          <p:cNvPr id="14" name="Elemento grafico 13" descr="Badge Non seguire più con riempimento a tinta unita">
            <a:extLst>
              <a:ext uri="{FF2B5EF4-FFF2-40B4-BE49-F238E27FC236}">
                <a16:creationId xmlns:a16="http://schemas.microsoft.com/office/drawing/2014/main" id="{A854FCEA-2D4B-8D5E-4AAA-36A51989F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5316" y="3249744"/>
            <a:ext cx="317403" cy="317403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99ADACDB-718F-4904-9499-71AF61F7B92E}"/>
              </a:ext>
            </a:extLst>
          </p:cNvPr>
          <p:cNvSpPr/>
          <p:nvPr/>
        </p:nvSpPr>
        <p:spPr>
          <a:xfrm>
            <a:off x="7538199" y="1890783"/>
            <a:ext cx="983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LEPTINA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Ridotta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4E9EC1F-C41A-42AC-B464-62D04DED62A1}"/>
              </a:ext>
            </a:extLst>
          </p:cNvPr>
          <p:cNvCxnSpPr>
            <a:cxnSpLocks/>
          </p:cNvCxnSpPr>
          <p:nvPr/>
        </p:nvCxnSpPr>
        <p:spPr>
          <a:xfrm flipH="1">
            <a:off x="6742766" y="2125611"/>
            <a:ext cx="707739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Elemento grafico 62" descr="Badge Non seguire più con riempimento a tinta unita">
            <a:extLst>
              <a:ext uri="{FF2B5EF4-FFF2-40B4-BE49-F238E27FC236}">
                <a16:creationId xmlns:a16="http://schemas.microsoft.com/office/drawing/2014/main" id="{6998F854-4772-4141-96A1-759B4F68E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6319" y="2000296"/>
            <a:ext cx="317403" cy="317403"/>
          </a:xfrm>
          <a:prstGeom prst="rect">
            <a:avLst/>
          </a:prstGeom>
        </p:spPr>
      </p:pic>
      <p:sp>
        <p:nvSpPr>
          <p:cNvPr id="76" name="Ovale 75">
            <a:extLst>
              <a:ext uri="{FF2B5EF4-FFF2-40B4-BE49-F238E27FC236}">
                <a16:creationId xmlns:a16="http://schemas.microsoft.com/office/drawing/2014/main" id="{EA1D80FF-5540-4569-8CD0-D78FDB7F3AEE}"/>
              </a:ext>
            </a:extLst>
          </p:cNvPr>
          <p:cNvSpPr/>
          <p:nvPr/>
        </p:nvSpPr>
        <p:spPr>
          <a:xfrm>
            <a:off x="8637154" y="1610522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EB33704-EC1C-4599-A491-3476A6C80E2E}"/>
              </a:ext>
            </a:extLst>
          </p:cNvPr>
          <p:cNvSpPr txBox="1"/>
          <p:nvPr/>
        </p:nvSpPr>
        <p:spPr>
          <a:xfrm>
            <a:off x="8679534" y="1888810"/>
            <a:ext cx="190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Diminuito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 TESSUTO ADIPOSO</a:t>
            </a:r>
            <a:endParaRPr lang="it-IT" sz="160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0A3F5BB-BBE0-46C5-A6E1-5EC514B7A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83" y="1646900"/>
            <a:ext cx="1199113" cy="1224536"/>
          </a:xfrm>
          <a:prstGeom prst="rect">
            <a:avLst/>
          </a:prstGeom>
        </p:spPr>
      </p:pic>
      <p:sp>
        <p:nvSpPr>
          <p:cNvPr id="77" name="Ovale 76">
            <a:extLst>
              <a:ext uri="{FF2B5EF4-FFF2-40B4-BE49-F238E27FC236}">
                <a16:creationId xmlns:a16="http://schemas.microsoft.com/office/drawing/2014/main" id="{23A6386B-89D7-4651-A8F5-4AF63079489B}"/>
              </a:ext>
            </a:extLst>
          </p:cNvPr>
          <p:cNvSpPr/>
          <p:nvPr/>
        </p:nvSpPr>
        <p:spPr>
          <a:xfrm>
            <a:off x="9096664" y="3909991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632AF906-E0FB-434D-BB47-3C1E6C440FF9}"/>
              </a:ext>
            </a:extLst>
          </p:cNvPr>
          <p:cNvSpPr txBox="1"/>
          <p:nvPr/>
        </p:nvSpPr>
        <p:spPr>
          <a:xfrm>
            <a:off x="9096664" y="4356424"/>
            <a:ext cx="190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STOMACO</a:t>
            </a:r>
            <a:endParaRPr lang="it-IT" sz="160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E1C34EC-A287-4EC3-8873-D2DBFB696E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31" y="3717302"/>
            <a:ext cx="1488847" cy="1633747"/>
          </a:xfrm>
          <a:prstGeom prst="rect">
            <a:avLst/>
          </a:prstGeom>
        </p:spPr>
      </p:pic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DA6447B7-74B5-4D46-B5F7-6918793D1559}"/>
              </a:ext>
            </a:extLst>
          </p:cNvPr>
          <p:cNvCxnSpPr>
            <a:cxnSpLocks/>
          </p:cNvCxnSpPr>
          <p:nvPr/>
        </p:nvCxnSpPr>
        <p:spPr>
          <a:xfrm flipV="1">
            <a:off x="2063939" y="2033731"/>
            <a:ext cx="1894214" cy="42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148C50EB-69AB-476D-9166-8FABCC7CC22F}"/>
              </a:ext>
            </a:extLst>
          </p:cNvPr>
          <p:cNvCxnSpPr>
            <a:cxnSpLocks/>
          </p:cNvCxnSpPr>
          <p:nvPr/>
        </p:nvCxnSpPr>
        <p:spPr>
          <a:xfrm>
            <a:off x="3947520" y="2023098"/>
            <a:ext cx="0" cy="4534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 descr="Badge Segui con riempimento a tinta unita">
            <a:extLst>
              <a:ext uri="{FF2B5EF4-FFF2-40B4-BE49-F238E27FC236}">
                <a16:creationId xmlns:a16="http://schemas.microsoft.com/office/drawing/2014/main" id="{699BA686-5CE4-335C-37DB-9FE76EFF8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67091" y="1802573"/>
            <a:ext cx="329946" cy="32994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F4BB792-5BA6-D358-B5C9-BA6DB2CA01B4}"/>
              </a:ext>
            </a:extLst>
          </p:cNvPr>
          <p:cNvSpPr txBox="1"/>
          <p:nvPr/>
        </p:nvSpPr>
        <p:spPr>
          <a:xfrm>
            <a:off x="-2609654" y="1869348"/>
            <a:ext cx="7427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</a:rPr>
              <a:t>STRESS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PSICOLOGICO</a:t>
            </a:r>
          </a:p>
        </p:txBody>
      </p:sp>
      <p:pic>
        <p:nvPicPr>
          <p:cNvPr id="38" name="Elemento grafico 37" descr="Badge Non seguire più con riempimento a tinta unita">
            <a:extLst>
              <a:ext uri="{FF2B5EF4-FFF2-40B4-BE49-F238E27FC236}">
                <a16:creationId xmlns:a16="http://schemas.microsoft.com/office/drawing/2014/main" id="{E142C32A-F6B6-5E7D-EAA2-E9397712A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6387" y="3957838"/>
            <a:ext cx="317403" cy="3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>
            <a:extLst>
              <a:ext uri="{FF2B5EF4-FFF2-40B4-BE49-F238E27FC236}">
                <a16:creationId xmlns:a16="http://schemas.microsoft.com/office/drawing/2014/main" id="{32E98D20-5B4B-0856-4723-55B82AF2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6" y="4553299"/>
            <a:ext cx="1712657" cy="2028146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76AE0A93-E3FD-4AFE-92D3-BABE331F2A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t="29405" r="22040" b="51818"/>
          <a:stretch/>
        </p:blipFill>
        <p:spPr>
          <a:xfrm>
            <a:off x="4426950" y="3568715"/>
            <a:ext cx="1639192" cy="910375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568644F7-4372-4804-B057-94E6E2A15E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5"/>
          <a:stretch/>
        </p:blipFill>
        <p:spPr>
          <a:xfrm>
            <a:off x="3424049" y="1622777"/>
            <a:ext cx="3857668" cy="885706"/>
          </a:xfrm>
          <a:prstGeom prst="rect">
            <a:avLst/>
          </a:prstGeom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B6AB71DA-C942-409D-9475-DC80CB872C60}"/>
              </a:ext>
            </a:extLst>
          </p:cNvPr>
          <p:cNvSpPr/>
          <p:nvPr/>
        </p:nvSpPr>
        <p:spPr>
          <a:xfrm>
            <a:off x="-458086" y="6610062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BD378079-ADD9-44EC-8A39-D6A4478FA32E}"/>
              </a:ext>
            </a:extLst>
          </p:cNvPr>
          <p:cNvSpPr/>
          <p:nvPr/>
        </p:nvSpPr>
        <p:spPr>
          <a:xfrm>
            <a:off x="-1440425" y="239908"/>
            <a:ext cx="13962743" cy="457342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B0D3346-B189-4975-A0D5-67DB7BBACE0C}"/>
              </a:ext>
            </a:extLst>
          </p:cNvPr>
          <p:cNvSpPr/>
          <p:nvPr/>
        </p:nvSpPr>
        <p:spPr>
          <a:xfrm>
            <a:off x="1" y="210728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BILANCIO ENERGETICO NEGATIVO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19EA97-97C7-4DB9-B64C-AACE0C6DC5F9}"/>
              </a:ext>
            </a:extLst>
          </p:cNvPr>
          <p:cNvSpPr txBox="1"/>
          <p:nvPr/>
        </p:nvSpPr>
        <p:spPr>
          <a:xfrm>
            <a:off x="5665316" y="6600405"/>
            <a:ext cx="652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latin typeface="Book Antiqua" panose="02040602050305030304" pitchFamily="18" charset="0"/>
              </a:rPr>
              <a:t>A. E. Morrison et al, </a:t>
            </a:r>
            <a:r>
              <a:rPr lang="it-IT" sz="1200" i="1" dirty="0" err="1">
                <a:latin typeface="Book Antiqua" panose="02040602050305030304" pitchFamily="18" charset="0"/>
              </a:rPr>
              <a:t>Clin</a:t>
            </a:r>
            <a:r>
              <a:rPr lang="it-IT" sz="1200" i="1" dirty="0">
                <a:latin typeface="Book Antiqua" panose="02040602050305030304" pitchFamily="18" charset="0"/>
              </a:rPr>
              <a:t>. </a:t>
            </a:r>
            <a:r>
              <a:rPr lang="it-IT" sz="1200" i="1" dirty="0" err="1">
                <a:latin typeface="Book Antiqua" panose="02040602050305030304" pitchFamily="18" charset="0"/>
              </a:rPr>
              <a:t>Endocrinol</a:t>
            </a:r>
            <a:r>
              <a:rPr lang="it-IT" sz="1200" i="1" dirty="0">
                <a:latin typeface="Book Antiqua" panose="02040602050305030304" pitchFamily="18" charset="0"/>
              </a:rPr>
              <a:t>. 95:229, 2021; modificato con Chou, 2018; Caputo, 2021</a:t>
            </a:r>
          </a:p>
          <a:p>
            <a:pPr algn="r"/>
            <a:r>
              <a:rPr lang="it-IT" sz="1200" i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EBE4D88-79D1-427E-9060-0AAF4A12E5DB}"/>
              </a:ext>
            </a:extLst>
          </p:cNvPr>
          <p:cNvSpPr/>
          <p:nvPr/>
        </p:nvSpPr>
        <p:spPr>
          <a:xfrm>
            <a:off x="0" y="733948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Meccanismi Riduzione Gonadotropine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361EA913-4462-4565-B997-F735CA9AA5C9}"/>
              </a:ext>
            </a:extLst>
          </p:cNvPr>
          <p:cNvSpPr/>
          <p:nvPr/>
        </p:nvSpPr>
        <p:spPr>
          <a:xfrm>
            <a:off x="74570" y="1625512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B15825D2-AC9D-4A56-B6BB-5DFC6B3529F9}"/>
              </a:ext>
            </a:extLst>
          </p:cNvPr>
          <p:cNvSpPr/>
          <p:nvPr/>
        </p:nvSpPr>
        <p:spPr>
          <a:xfrm>
            <a:off x="3387399" y="2375966"/>
            <a:ext cx="1206755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CRH</a:t>
            </a: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5C8CB3D3-E9D0-4EFB-A345-F8A213AC3FD1}"/>
              </a:ext>
            </a:extLst>
          </p:cNvPr>
          <p:cNvSpPr/>
          <p:nvPr/>
        </p:nvSpPr>
        <p:spPr>
          <a:xfrm>
            <a:off x="3242570" y="4025196"/>
            <a:ext cx="1206755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ACTH</a:t>
            </a: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8F453505-7DE1-4821-BBB2-18067F31134D}"/>
              </a:ext>
            </a:extLst>
          </p:cNvPr>
          <p:cNvSpPr/>
          <p:nvPr/>
        </p:nvSpPr>
        <p:spPr>
          <a:xfrm>
            <a:off x="5497717" y="3667904"/>
            <a:ext cx="1251209" cy="40011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FSH, LH</a:t>
            </a: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ACD55C38-1DC5-449A-96F0-08308221E643}"/>
              </a:ext>
            </a:extLst>
          </p:cNvPr>
          <p:cNvSpPr/>
          <p:nvPr/>
        </p:nvSpPr>
        <p:spPr>
          <a:xfrm>
            <a:off x="5470441" y="1940546"/>
            <a:ext cx="1251209" cy="40011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GnRH</a:t>
            </a:r>
            <a:endParaRPr lang="it-IT" sz="20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2EF6F671-CB83-4A77-9864-407C231D5CBB}"/>
              </a:ext>
            </a:extLst>
          </p:cNvPr>
          <p:cNvCxnSpPr>
            <a:cxnSpLocks/>
          </p:cNvCxnSpPr>
          <p:nvPr/>
        </p:nvCxnSpPr>
        <p:spPr>
          <a:xfrm flipV="1">
            <a:off x="5169483" y="4185652"/>
            <a:ext cx="907732" cy="142394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2DB3AAF7-3DFE-4610-9573-BEEB6756B413}"/>
              </a:ext>
            </a:extLst>
          </p:cNvPr>
          <p:cNvCxnSpPr>
            <a:cxnSpLocks/>
          </p:cNvCxnSpPr>
          <p:nvPr/>
        </p:nvCxnSpPr>
        <p:spPr>
          <a:xfrm>
            <a:off x="3921517" y="2874933"/>
            <a:ext cx="0" cy="110997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0CCF657E-DC65-42E4-ACC6-534D350EA3CB}"/>
              </a:ext>
            </a:extLst>
          </p:cNvPr>
          <p:cNvSpPr/>
          <p:nvPr/>
        </p:nvSpPr>
        <p:spPr>
          <a:xfrm>
            <a:off x="2357539" y="2421223"/>
            <a:ext cx="1144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Ipotalamo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87322FEB-A10C-41F8-9E60-3323EDAF0C7A}"/>
              </a:ext>
            </a:extLst>
          </p:cNvPr>
          <p:cNvSpPr/>
          <p:nvPr/>
        </p:nvSpPr>
        <p:spPr>
          <a:xfrm>
            <a:off x="2487990" y="5692158"/>
            <a:ext cx="921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Surrene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74AB15CA-5739-4460-A5F7-8401A1188052}"/>
              </a:ext>
            </a:extLst>
          </p:cNvPr>
          <p:cNvSpPr/>
          <p:nvPr/>
        </p:nvSpPr>
        <p:spPr>
          <a:xfrm>
            <a:off x="2343703" y="2375967"/>
            <a:ext cx="2043404" cy="3797326"/>
          </a:xfrm>
          <a:prstGeom prst="rect">
            <a:avLst/>
          </a:prstGeom>
          <a:noFill/>
          <a:ln w="222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igura a mano libera: forma 64">
            <a:extLst>
              <a:ext uri="{FF2B5EF4-FFF2-40B4-BE49-F238E27FC236}">
                <a16:creationId xmlns:a16="http://schemas.microsoft.com/office/drawing/2014/main" id="{C847F0D0-A5D8-4CD7-9949-AA697DEE0D3E}"/>
              </a:ext>
            </a:extLst>
          </p:cNvPr>
          <p:cNvSpPr/>
          <p:nvPr/>
        </p:nvSpPr>
        <p:spPr>
          <a:xfrm>
            <a:off x="1742826" y="3429922"/>
            <a:ext cx="1206755" cy="15696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D85DD766-79A4-4656-897E-013E7BB2749E}"/>
              </a:ext>
            </a:extLst>
          </p:cNvPr>
          <p:cNvSpPr/>
          <p:nvPr/>
        </p:nvSpPr>
        <p:spPr>
          <a:xfrm>
            <a:off x="2478296" y="4081097"/>
            <a:ext cx="766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Ipofisi</a:t>
            </a:r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6E278579-9994-4D73-9B82-354D0D4EEF42}"/>
              </a:ext>
            </a:extLst>
          </p:cNvPr>
          <p:cNvSpPr/>
          <p:nvPr/>
        </p:nvSpPr>
        <p:spPr>
          <a:xfrm>
            <a:off x="3340343" y="5672009"/>
            <a:ext cx="1956838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CORTISOLO</a:t>
            </a: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B55F5290-CBF9-42C2-9E8C-B6A4DA4FCB67}"/>
              </a:ext>
            </a:extLst>
          </p:cNvPr>
          <p:cNvCxnSpPr>
            <a:cxnSpLocks/>
          </p:cNvCxnSpPr>
          <p:nvPr/>
        </p:nvCxnSpPr>
        <p:spPr>
          <a:xfrm>
            <a:off x="3921517" y="4553299"/>
            <a:ext cx="0" cy="110997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AA4AE588-F4F6-9170-11DA-60ADBB1C4E8D}"/>
              </a:ext>
            </a:extLst>
          </p:cNvPr>
          <p:cNvSpPr/>
          <p:nvPr/>
        </p:nvSpPr>
        <p:spPr>
          <a:xfrm>
            <a:off x="7753496" y="4157484"/>
            <a:ext cx="1253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GRELINA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Aumentata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7A0CB52-E1FF-AB58-5C44-1506E34CBFD5}"/>
              </a:ext>
            </a:extLst>
          </p:cNvPr>
          <p:cNvCxnSpPr>
            <a:cxnSpLocks/>
          </p:cNvCxnSpPr>
          <p:nvPr/>
        </p:nvCxnSpPr>
        <p:spPr>
          <a:xfrm flipH="1" flipV="1">
            <a:off x="6832706" y="3877688"/>
            <a:ext cx="920790" cy="4842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A550ED-3AF8-3BA7-FFB7-8886AE34AF22}"/>
              </a:ext>
            </a:extLst>
          </p:cNvPr>
          <p:cNvSpPr/>
          <p:nvPr/>
        </p:nvSpPr>
        <p:spPr>
          <a:xfrm>
            <a:off x="7770215" y="2814928"/>
            <a:ext cx="1660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ADIPONECTINA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Ridotta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1167DAF-90E6-456E-09A0-6317C1C01D35}"/>
              </a:ext>
            </a:extLst>
          </p:cNvPr>
          <p:cNvCxnSpPr>
            <a:cxnSpLocks/>
          </p:cNvCxnSpPr>
          <p:nvPr/>
        </p:nvCxnSpPr>
        <p:spPr>
          <a:xfrm flipH="1">
            <a:off x="6807529" y="3057862"/>
            <a:ext cx="917052" cy="66475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Elemento grafico 18" descr="Badge Non seguire più con riempimento a tinta unita">
            <a:extLst>
              <a:ext uri="{FF2B5EF4-FFF2-40B4-BE49-F238E27FC236}">
                <a16:creationId xmlns:a16="http://schemas.microsoft.com/office/drawing/2014/main" id="{0FE88867-7E9C-2A4C-CC85-C0AA346A5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6387" y="3957838"/>
            <a:ext cx="317403" cy="317403"/>
          </a:xfrm>
          <a:prstGeom prst="rect">
            <a:avLst/>
          </a:prstGeom>
        </p:spPr>
      </p:pic>
      <p:pic>
        <p:nvPicPr>
          <p:cNvPr id="24" name="Elemento grafico 23" descr="Badge Non seguire più con riempimento a tinta unita">
            <a:extLst>
              <a:ext uri="{FF2B5EF4-FFF2-40B4-BE49-F238E27FC236}">
                <a16:creationId xmlns:a16="http://schemas.microsoft.com/office/drawing/2014/main" id="{E02806C8-98EB-00BB-9E97-93B80F6C4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6189" y="4467009"/>
            <a:ext cx="317403" cy="317403"/>
          </a:xfrm>
          <a:prstGeom prst="rect">
            <a:avLst/>
          </a:prstGeom>
        </p:spPr>
      </p:pic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6D3F4753-049B-8FDE-99CA-833669A452CD}"/>
              </a:ext>
            </a:extLst>
          </p:cNvPr>
          <p:cNvCxnSpPr>
            <a:cxnSpLocks/>
          </p:cNvCxnSpPr>
          <p:nvPr/>
        </p:nvCxnSpPr>
        <p:spPr>
          <a:xfrm>
            <a:off x="4311215" y="2677024"/>
            <a:ext cx="1998113" cy="103046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Elemento grafico 67" descr="Badge Non seguire più con riempimento a tinta unita">
            <a:extLst>
              <a:ext uri="{FF2B5EF4-FFF2-40B4-BE49-F238E27FC236}">
                <a16:creationId xmlns:a16="http://schemas.microsoft.com/office/drawing/2014/main" id="{DA04F0F9-2ECD-52E8-B136-28B47A971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4210" y="3358529"/>
            <a:ext cx="317403" cy="317403"/>
          </a:xfrm>
          <a:prstGeom prst="rect">
            <a:avLst/>
          </a:prstGeom>
        </p:spPr>
      </p:pic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C1CA40F0-AE23-4A6F-9305-7A38573043BC}"/>
              </a:ext>
            </a:extLst>
          </p:cNvPr>
          <p:cNvCxnSpPr>
            <a:cxnSpLocks/>
          </p:cNvCxnSpPr>
          <p:nvPr/>
        </p:nvCxnSpPr>
        <p:spPr>
          <a:xfrm>
            <a:off x="6387232" y="2321740"/>
            <a:ext cx="0" cy="129561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ttangolo 73">
            <a:extLst>
              <a:ext uri="{FF2B5EF4-FFF2-40B4-BE49-F238E27FC236}">
                <a16:creationId xmlns:a16="http://schemas.microsoft.com/office/drawing/2014/main" id="{521A203E-FB7A-5866-006F-27F9DA160D40}"/>
              </a:ext>
            </a:extLst>
          </p:cNvPr>
          <p:cNvSpPr/>
          <p:nvPr/>
        </p:nvSpPr>
        <p:spPr>
          <a:xfrm>
            <a:off x="5648738" y="2731123"/>
            <a:ext cx="1502334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Stimolazione ridotta</a:t>
            </a:r>
          </a:p>
        </p:txBody>
      </p:sp>
      <p:pic>
        <p:nvPicPr>
          <p:cNvPr id="14" name="Elemento grafico 13" descr="Badge Non seguire più con riempimento a tinta unita">
            <a:extLst>
              <a:ext uri="{FF2B5EF4-FFF2-40B4-BE49-F238E27FC236}">
                <a16:creationId xmlns:a16="http://schemas.microsoft.com/office/drawing/2014/main" id="{A854FCEA-2D4B-8D5E-4AAA-36A51989F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5316" y="3249744"/>
            <a:ext cx="317403" cy="317403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99ADACDB-718F-4904-9499-71AF61F7B92E}"/>
              </a:ext>
            </a:extLst>
          </p:cNvPr>
          <p:cNvSpPr/>
          <p:nvPr/>
        </p:nvSpPr>
        <p:spPr>
          <a:xfrm>
            <a:off x="7538199" y="1890783"/>
            <a:ext cx="983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LEPTINA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Ridotta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4E9EC1F-C41A-42AC-B464-62D04DED62A1}"/>
              </a:ext>
            </a:extLst>
          </p:cNvPr>
          <p:cNvCxnSpPr>
            <a:cxnSpLocks/>
          </p:cNvCxnSpPr>
          <p:nvPr/>
        </p:nvCxnSpPr>
        <p:spPr>
          <a:xfrm flipH="1">
            <a:off x="6742766" y="2125611"/>
            <a:ext cx="707739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Elemento grafico 62" descr="Badge Non seguire più con riempimento a tinta unita">
            <a:extLst>
              <a:ext uri="{FF2B5EF4-FFF2-40B4-BE49-F238E27FC236}">
                <a16:creationId xmlns:a16="http://schemas.microsoft.com/office/drawing/2014/main" id="{6998F854-4772-4141-96A1-759B4F68E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6319" y="2000296"/>
            <a:ext cx="317403" cy="317403"/>
          </a:xfrm>
          <a:prstGeom prst="rect">
            <a:avLst/>
          </a:prstGeom>
        </p:spPr>
      </p:pic>
      <p:sp>
        <p:nvSpPr>
          <p:cNvPr id="76" name="Ovale 75">
            <a:extLst>
              <a:ext uri="{FF2B5EF4-FFF2-40B4-BE49-F238E27FC236}">
                <a16:creationId xmlns:a16="http://schemas.microsoft.com/office/drawing/2014/main" id="{EA1D80FF-5540-4569-8CD0-D78FDB7F3AEE}"/>
              </a:ext>
            </a:extLst>
          </p:cNvPr>
          <p:cNvSpPr/>
          <p:nvPr/>
        </p:nvSpPr>
        <p:spPr>
          <a:xfrm>
            <a:off x="8637154" y="1610522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EB33704-EC1C-4599-A491-3476A6C80E2E}"/>
              </a:ext>
            </a:extLst>
          </p:cNvPr>
          <p:cNvSpPr txBox="1"/>
          <p:nvPr/>
        </p:nvSpPr>
        <p:spPr>
          <a:xfrm>
            <a:off x="8679534" y="1888810"/>
            <a:ext cx="190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Diminuito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 TESSUTO ADIPOSO</a:t>
            </a:r>
            <a:endParaRPr lang="it-IT" sz="160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0A3F5BB-BBE0-46C5-A6E1-5EC514B7A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83" y="1646900"/>
            <a:ext cx="1199113" cy="1224536"/>
          </a:xfrm>
          <a:prstGeom prst="rect">
            <a:avLst/>
          </a:prstGeom>
        </p:spPr>
      </p:pic>
      <p:sp>
        <p:nvSpPr>
          <p:cNvPr id="77" name="Ovale 76">
            <a:extLst>
              <a:ext uri="{FF2B5EF4-FFF2-40B4-BE49-F238E27FC236}">
                <a16:creationId xmlns:a16="http://schemas.microsoft.com/office/drawing/2014/main" id="{23A6386B-89D7-4651-A8F5-4AF63079489B}"/>
              </a:ext>
            </a:extLst>
          </p:cNvPr>
          <p:cNvSpPr/>
          <p:nvPr/>
        </p:nvSpPr>
        <p:spPr>
          <a:xfrm>
            <a:off x="9096664" y="3909991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632AF906-E0FB-434D-BB47-3C1E6C440FF9}"/>
              </a:ext>
            </a:extLst>
          </p:cNvPr>
          <p:cNvSpPr txBox="1"/>
          <p:nvPr/>
        </p:nvSpPr>
        <p:spPr>
          <a:xfrm>
            <a:off x="9096664" y="4356424"/>
            <a:ext cx="190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STOMACO</a:t>
            </a:r>
            <a:endParaRPr lang="it-IT" sz="160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E1C34EC-A287-4EC3-8873-D2DBFB696E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31" y="3717302"/>
            <a:ext cx="1488847" cy="1633747"/>
          </a:xfrm>
          <a:prstGeom prst="rect">
            <a:avLst/>
          </a:prstGeom>
        </p:spPr>
      </p:pic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DA6447B7-74B5-4D46-B5F7-6918793D1559}"/>
              </a:ext>
            </a:extLst>
          </p:cNvPr>
          <p:cNvCxnSpPr>
            <a:cxnSpLocks/>
          </p:cNvCxnSpPr>
          <p:nvPr/>
        </p:nvCxnSpPr>
        <p:spPr>
          <a:xfrm flipV="1">
            <a:off x="2063939" y="2033731"/>
            <a:ext cx="1894214" cy="42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148C50EB-69AB-476D-9166-8FABCC7CC22F}"/>
              </a:ext>
            </a:extLst>
          </p:cNvPr>
          <p:cNvCxnSpPr>
            <a:cxnSpLocks/>
          </p:cNvCxnSpPr>
          <p:nvPr/>
        </p:nvCxnSpPr>
        <p:spPr>
          <a:xfrm>
            <a:off x="3947520" y="2023098"/>
            <a:ext cx="0" cy="4534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 descr="Badge Segui con riempimento a tinta unita">
            <a:extLst>
              <a:ext uri="{FF2B5EF4-FFF2-40B4-BE49-F238E27FC236}">
                <a16:creationId xmlns:a16="http://schemas.microsoft.com/office/drawing/2014/main" id="{699BA686-5CE4-335C-37DB-9FE76EFF8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67091" y="1802573"/>
            <a:ext cx="329946" cy="32994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F4BB792-5BA6-D358-B5C9-BA6DB2CA01B4}"/>
              </a:ext>
            </a:extLst>
          </p:cNvPr>
          <p:cNvSpPr txBox="1"/>
          <p:nvPr/>
        </p:nvSpPr>
        <p:spPr>
          <a:xfrm>
            <a:off x="-2609654" y="1869348"/>
            <a:ext cx="7427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</a:rPr>
              <a:t>STRESS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PSICOLOGICO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14D3796-9E4C-02C1-4C4B-D705CE02D457}"/>
              </a:ext>
            </a:extLst>
          </p:cNvPr>
          <p:cNvSpPr/>
          <p:nvPr/>
        </p:nvSpPr>
        <p:spPr>
          <a:xfrm>
            <a:off x="6511689" y="5284869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6E034FF-C0D3-320F-43B7-A92191684A9B}"/>
              </a:ext>
            </a:extLst>
          </p:cNvPr>
          <p:cNvSpPr txBox="1"/>
          <p:nvPr/>
        </p:nvSpPr>
        <p:spPr>
          <a:xfrm>
            <a:off x="6511689" y="5731302"/>
            <a:ext cx="190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FEGATO</a:t>
            </a:r>
            <a:endParaRPr lang="it-IT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A512D3-EEE7-1449-D739-BDCE152CFD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188" b="72656" l="46047" r="50878">
                        <a14:foregroundMark x1="46559" y1="67969" x2="46193" y2="72656"/>
                        <a14:foregroundMark x1="46193" y1="72656" x2="46852" y2="72526"/>
                        <a14:foregroundMark x1="46633" y1="67708" x2="48097" y2="67318"/>
                        <a14:foregroundMark x1="48097" y1="67318" x2="50659" y2="67708"/>
                        <a14:foregroundMark x1="46633" y1="67708" x2="47877" y2="67188"/>
                        <a14:foregroundMark x1="47877" y1="67188" x2="48609" y2="67188"/>
                        <a14:foregroundMark x1="46633" y1="67839" x2="47584" y2="67318"/>
                        <a14:foregroundMark x1="46193" y1="70703" x2="46413" y2="68359"/>
                        <a14:foregroundMark x1="46413" y1="68359" x2="46559" y2="68229"/>
                        <a14:foregroundMark x1="46266" y1="72786" x2="46971" y2="72390"/>
                        <a14:foregroundMark x1="46047" y1="72786" x2="46999" y2="72526"/>
                        <a14:backgroundMark x1="50000" y1="71484" x2="50732" y2="69792"/>
                        <a14:backgroundMark x1="50732" y1="69792" x2="50805" y2="69792"/>
                        <a14:backgroundMark x1="50073" y1="70182" x2="49341" y2="71615"/>
                        <a14:backgroundMark x1="48975" y1="72005" x2="48243" y2="72656"/>
                        <a14:backgroundMark x1="48609" y1="71224" x2="49122" y2="70833"/>
                        <a14:backgroundMark x1="48609" y1="71484" x2="48536" y2="71354"/>
                        <a14:backgroundMark x1="48829" y1="71745" x2="49268" y2="71354"/>
                        <a14:backgroundMark x1="46852" y1="72786" x2="48243" y2="72005"/>
                      </a14:backgroundRemoval>
                    </a14:imgEffect>
                  </a14:imgLayer>
                </a14:imgProps>
              </a:ext>
            </a:extLst>
          </a:blip>
          <a:srcRect l="46174" t="66809" r="48721" b="26498"/>
          <a:stretch/>
        </p:blipFill>
        <p:spPr>
          <a:xfrm>
            <a:off x="5867424" y="5383155"/>
            <a:ext cx="1334592" cy="996821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3664229-8FFC-8FD5-6C52-59859D5C9315}"/>
              </a:ext>
            </a:extLst>
          </p:cNvPr>
          <p:cNvSpPr txBox="1"/>
          <p:nvPr/>
        </p:nvSpPr>
        <p:spPr>
          <a:xfrm>
            <a:off x="5850196" y="4361942"/>
            <a:ext cx="1771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GH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17A89C2-C37F-B7A4-D332-11FA225CF1FF}"/>
              </a:ext>
            </a:extLst>
          </p:cNvPr>
          <p:cNvCxnSpPr>
            <a:cxnSpLocks/>
          </p:cNvCxnSpPr>
          <p:nvPr/>
        </p:nvCxnSpPr>
        <p:spPr>
          <a:xfrm>
            <a:off x="6915465" y="4751629"/>
            <a:ext cx="502512" cy="44719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AA84E4D0-8F25-FF8E-0682-82D3456973E5}"/>
              </a:ext>
            </a:extLst>
          </p:cNvPr>
          <p:cNvSpPr/>
          <p:nvPr/>
        </p:nvSpPr>
        <p:spPr>
          <a:xfrm>
            <a:off x="8502720" y="5608488"/>
            <a:ext cx="956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IGF-1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Ridotto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AF356FC-C099-EBB9-50FA-B577A37A5EF4}"/>
              </a:ext>
            </a:extLst>
          </p:cNvPr>
          <p:cNvCxnSpPr>
            <a:cxnSpLocks/>
          </p:cNvCxnSpPr>
          <p:nvPr/>
        </p:nvCxnSpPr>
        <p:spPr>
          <a:xfrm flipH="1">
            <a:off x="7031646" y="4557189"/>
            <a:ext cx="707739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Elemento grafico 10" descr="Badge Segui con riempimento a tinta unita">
            <a:extLst>
              <a:ext uri="{FF2B5EF4-FFF2-40B4-BE49-F238E27FC236}">
                <a16:creationId xmlns:a16="http://schemas.microsoft.com/office/drawing/2014/main" id="{7FEBD4E4-B3C9-E44E-9AE6-2132ECC99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8044" y="4343340"/>
            <a:ext cx="329946" cy="329946"/>
          </a:xfrm>
          <a:prstGeom prst="rect">
            <a:avLst/>
          </a:prstGeom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13AC31DC-8999-AEB2-DBD9-407EE13730AE}"/>
              </a:ext>
            </a:extLst>
          </p:cNvPr>
          <p:cNvSpPr/>
          <p:nvPr/>
        </p:nvSpPr>
        <p:spPr>
          <a:xfrm>
            <a:off x="6464740" y="4848803"/>
            <a:ext cx="1103187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RESISTENZA</a:t>
            </a:r>
          </a:p>
        </p:txBody>
      </p:sp>
    </p:spTree>
    <p:extLst>
      <p:ext uri="{BB962C8B-B14F-4D97-AF65-F5344CB8AC3E}">
        <p14:creationId xmlns:p14="http://schemas.microsoft.com/office/powerpoint/2010/main" val="427003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67CFDE-BF7D-EC91-6018-440172F4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06" t="30400" r="26578" b="6177"/>
          <a:stretch/>
        </p:blipFill>
        <p:spPr>
          <a:xfrm>
            <a:off x="1668379" y="984615"/>
            <a:ext cx="8149389" cy="56627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B610A8-D284-8EF1-9106-4B0354ED2ABF}"/>
              </a:ext>
            </a:extLst>
          </p:cNvPr>
          <p:cNvSpPr txBox="1"/>
          <p:nvPr/>
        </p:nvSpPr>
        <p:spPr>
          <a:xfrm>
            <a:off x="-1" y="-19050"/>
            <a:ext cx="1334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defTabSz="685800">
              <a:defRPr sz="360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defRPr>
            </a:lvl1pPr>
          </a:lstStyle>
          <a:p>
            <a:r>
              <a:rPr lang="it-IT" dirty="0"/>
              <a:t>Fattori deregolati delle Amenorree Ipotalamiche</a:t>
            </a:r>
          </a:p>
          <a:p>
            <a:r>
              <a:rPr lang="it-IT" dirty="0"/>
              <a:t>che influenzano il metabolismo osseo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6848B4-44DF-59FC-9DE2-ED17EFB2CFB3}"/>
              </a:ext>
            </a:extLst>
          </p:cNvPr>
          <p:cNvSpPr txBox="1"/>
          <p:nvPr/>
        </p:nvSpPr>
        <p:spPr>
          <a:xfrm>
            <a:off x="9199729" y="6393522"/>
            <a:ext cx="30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Indirli, 2022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7523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4C5190-4D41-349F-BDD7-4400F382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00" y="62005"/>
            <a:ext cx="2475750" cy="27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FE4D1B-61CA-0866-4324-F6A642AAE012}"/>
              </a:ext>
            </a:extLst>
          </p:cNvPr>
          <p:cNvSpPr txBox="1"/>
          <p:nvPr/>
        </p:nvSpPr>
        <p:spPr>
          <a:xfrm>
            <a:off x="-1" y="-19050"/>
            <a:ext cx="1334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defTabSz="685800">
              <a:defRPr sz="3600">
                <a:solidFill>
                  <a:srgbClr val="CC99FF"/>
                </a:solidFill>
                <a:latin typeface="Calibri"/>
              </a:defRPr>
            </a:lvl1pPr>
          </a:lstStyle>
          <a:p>
            <a:r>
              <a:rPr lang="it-IT" dirty="0"/>
              <a:t>Fattori deregolati delle Amenorree Ipotalamiche funzionali</a:t>
            </a:r>
          </a:p>
          <a:p>
            <a:r>
              <a:rPr lang="it-IT" dirty="0"/>
              <a:t>che interferiscono col metabolismo osseo nelle giovani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124252-3A56-7DDE-0FE9-711766447890}"/>
              </a:ext>
            </a:extLst>
          </p:cNvPr>
          <p:cNvSpPr txBox="1"/>
          <p:nvPr/>
        </p:nvSpPr>
        <p:spPr>
          <a:xfrm>
            <a:off x="340540" y="1711270"/>
            <a:ext cx="5113775" cy="34778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Asse GH/IGF-1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GH resistance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&amp; IGF-1 ridotto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Blocco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dell’asse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ipotalamo-ipofisi-ovaio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 err="1">
                <a:solidFill>
                  <a:srgbClr val="7030A0"/>
                </a:solidFill>
              </a:rPr>
              <a:t>Ipoestrogenismo</a:t>
            </a:r>
            <a:endParaRPr lang="en-US" sz="2000" b="1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 err="1">
                <a:solidFill>
                  <a:srgbClr val="7030A0"/>
                </a:solidFill>
              </a:rPr>
              <a:t>Ipercortisolemia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Ridotto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assorbimento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di Ca</a:t>
            </a: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Ridotta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secrezione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GH e IGF-1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 err="1">
                <a:solidFill>
                  <a:srgbClr val="7030A0"/>
                </a:solidFill>
              </a:rPr>
              <a:t>Riduzione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leptina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B6258A-25E4-F264-4B83-D669DDCC11B9}"/>
              </a:ext>
            </a:extLst>
          </p:cNvPr>
          <p:cNvSpPr txBox="1"/>
          <p:nvPr/>
        </p:nvSpPr>
        <p:spPr>
          <a:xfrm>
            <a:off x="4331368" y="5534344"/>
            <a:ext cx="7825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la </a:t>
            </a:r>
            <a:r>
              <a:rPr lang="en-US" sz="2400" dirty="0" err="1">
                <a:solidFill>
                  <a:srgbClr val="7030A0"/>
                </a:solidFill>
              </a:rPr>
              <a:t>questione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della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formazione</a:t>
            </a:r>
            <a:r>
              <a:rPr lang="en-US" sz="2400" dirty="0">
                <a:solidFill>
                  <a:srgbClr val="7030A0"/>
                </a:solidFill>
              </a:rPr>
              <a:t> del </a:t>
            </a:r>
            <a:r>
              <a:rPr lang="en-US" sz="2400" dirty="0" err="1">
                <a:solidFill>
                  <a:srgbClr val="7030A0"/>
                </a:solidFill>
              </a:rPr>
              <a:t>picco</a:t>
            </a:r>
            <a:r>
              <a:rPr lang="en-US" sz="2400" dirty="0">
                <a:solidFill>
                  <a:srgbClr val="7030A0"/>
                </a:solidFill>
              </a:rPr>
              <a:t> di </a:t>
            </a:r>
            <a:r>
              <a:rPr lang="en-US" sz="2400" dirty="0" err="1">
                <a:solidFill>
                  <a:srgbClr val="7030A0"/>
                </a:solidFill>
              </a:rPr>
              <a:t>massa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ossea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Freccia circolare in giù 7">
            <a:extLst>
              <a:ext uri="{FF2B5EF4-FFF2-40B4-BE49-F238E27FC236}">
                <a16:creationId xmlns:a16="http://schemas.microsoft.com/office/drawing/2014/main" id="{9C55E58E-5648-59D9-A34F-BE690F6E7749}"/>
              </a:ext>
            </a:extLst>
          </p:cNvPr>
          <p:cNvSpPr/>
          <p:nvPr/>
        </p:nvSpPr>
        <p:spPr>
          <a:xfrm rot="2264353">
            <a:off x="8478375" y="4084308"/>
            <a:ext cx="2475750" cy="978569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6E1B64-6917-360C-10BF-9D9D6B483302}"/>
              </a:ext>
            </a:extLst>
          </p:cNvPr>
          <p:cNvSpPr txBox="1"/>
          <p:nvPr/>
        </p:nvSpPr>
        <p:spPr>
          <a:xfrm>
            <a:off x="6015918" y="2735677"/>
            <a:ext cx="5068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7030A0"/>
                </a:solidFill>
              </a:rPr>
              <a:t>Riduzione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attività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osteoblastica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30A0"/>
                </a:solidFill>
              </a:rPr>
              <a:t>con </a:t>
            </a:r>
            <a:r>
              <a:rPr lang="en-US" sz="2400" dirty="0" err="1">
                <a:solidFill>
                  <a:srgbClr val="7030A0"/>
                </a:solidFill>
              </a:rPr>
              <a:t>aumento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riassorbimento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osseo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D03BA8-6943-6C29-44F5-B2A339430F9B}"/>
              </a:ext>
            </a:extLst>
          </p:cNvPr>
          <p:cNvSpPr txBox="1"/>
          <p:nvPr/>
        </p:nvSpPr>
        <p:spPr>
          <a:xfrm>
            <a:off x="5454315" y="2807369"/>
            <a:ext cx="882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EFCD926-758C-8FFD-F2CE-FA12D050373E}"/>
              </a:ext>
            </a:extLst>
          </p:cNvPr>
          <p:cNvSpPr txBox="1"/>
          <p:nvPr/>
        </p:nvSpPr>
        <p:spPr>
          <a:xfrm>
            <a:off x="9199729" y="6393522"/>
            <a:ext cx="30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Shufelt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, 2017;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Pedreira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, 2022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858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FCADC5-CF42-D578-E52C-4463AB8DD2F9}"/>
              </a:ext>
            </a:extLst>
          </p:cNvPr>
          <p:cNvSpPr txBox="1"/>
          <p:nvPr/>
        </p:nvSpPr>
        <p:spPr>
          <a:xfrm>
            <a:off x="7683366" y="6393522"/>
            <a:ext cx="43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Pedreira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, 2022; Chou, 2018; Caputo, 2021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97DE0E5-7261-1059-E0C1-63AE016C0C5E}"/>
              </a:ext>
            </a:extLst>
          </p:cNvPr>
          <p:cNvGrpSpPr/>
          <p:nvPr/>
        </p:nvGrpSpPr>
        <p:grpSpPr>
          <a:xfrm>
            <a:off x="-63367" y="1203960"/>
            <a:ext cx="5717407" cy="4713172"/>
            <a:chOff x="226193" y="1349314"/>
            <a:chExt cx="6497053" cy="537553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A76BC77-FBAD-FDC6-F046-E6F7D585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394" t="16357" r="40395" b="18581"/>
            <a:stretch/>
          </p:blipFill>
          <p:spPr>
            <a:xfrm>
              <a:off x="226193" y="1349314"/>
              <a:ext cx="6497053" cy="5375538"/>
            </a:xfrm>
            <a:prstGeom prst="rect">
              <a:avLst/>
            </a:prstGeom>
          </p:spPr>
        </p:pic>
        <p:sp>
          <p:nvSpPr>
            <p:cNvPr id="2" name="Esagono 1">
              <a:extLst>
                <a:ext uri="{FF2B5EF4-FFF2-40B4-BE49-F238E27FC236}">
                  <a16:creationId xmlns:a16="http://schemas.microsoft.com/office/drawing/2014/main" id="{64A0185F-A90B-E338-5198-40160F986036}"/>
                </a:ext>
              </a:extLst>
            </p:cNvPr>
            <p:cNvSpPr/>
            <p:nvPr/>
          </p:nvSpPr>
          <p:spPr>
            <a:xfrm>
              <a:off x="4343400" y="4267200"/>
              <a:ext cx="2164080" cy="1341120"/>
            </a:xfrm>
            <a:prstGeom prst="hexagon">
              <a:avLst/>
            </a:prstGeom>
            <a:noFill/>
            <a:ln w="76200">
              <a:solidFill>
                <a:srgbClr val="CC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1E2F2B-4E93-8D8F-F769-90212769E139}"/>
              </a:ext>
            </a:extLst>
          </p:cNvPr>
          <p:cNvSpPr txBox="1"/>
          <p:nvPr/>
        </p:nvSpPr>
        <p:spPr>
          <a:xfrm>
            <a:off x="5654040" y="3636555"/>
            <a:ext cx="6419850" cy="1446550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La carenza nutrizionale </a:t>
            </a:r>
          </a:p>
          <a:p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inibisce la produzione di IGF-1 da parte del fegato </a:t>
            </a:r>
          </a:p>
          <a:p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non responsivo ai pur elevati livelli di GH </a:t>
            </a:r>
          </a:p>
          <a:p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per una down </a:t>
            </a:r>
            <a:r>
              <a:rPr lang="it-IT" sz="2200" dirty="0" err="1">
                <a:solidFill>
                  <a:schemeClr val="bg1">
                    <a:lumMod val="50000"/>
                  </a:schemeClr>
                </a:solidFill>
              </a:rPr>
              <a:t>regulation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</a:rPr>
              <a:t> dei recettori epatici del GH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740069-353A-E695-39F6-5BD1249C5247}"/>
              </a:ext>
            </a:extLst>
          </p:cNvPr>
          <p:cNvSpPr txBox="1"/>
          <p:nvPr/>
        </p:nvSpPr>
        <p:spPr>
          <a:xfrm>
            <a:off x="1763958" y="5875117"/>
            <a:ext cx="5068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7030A0"/>
                </a:solidFill>
              </a:rPr>
              <a:t>riduzione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attività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osteoblastica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7030A0"/>
                </a:solidFill>
              </a:rPr>
              <a:t>aumento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riassorbimento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osseo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2459267-8C9F-A080-FB9E-68156606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00" y="62005"/>
            <a:ext cx="2475750" cy="27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868162-9F27-8582-5FBF-F2BAB8280254}"/>
              </a:ext>
            </a:extLst>
          </p:cNvPr>
          <p:cNvSpPr txBox="1"/>
          <p:nvPr/>
        </p:nvSpPr>
        <p:spPr>
          <a:xfrm>
            <a:off x="-1" y="-19050"/>
            <a:ext cx="1334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defTabSz="685800">
              <a:defRPr sz="3600">
                <a:solidFill>
                  <a:srgbClr val="CC99FF"/>
                </a:solidFill>
                <a:latin typeface="Calibri"/>
              </a:defRPr>
            </a:lvl1pPr>
          </a:lstStyle>
          <a:p>
            <a:r>
              <a:rPr lang="it-IT" dirty="0"/>
              <a:t>Fattori deregolati delle Amenorree Ipotalamiche funzionali</a:t>
            </a:r>
          </a:p>
          <a:p>
            <a:r>
              <a:rPr lang="it-IT" dirty="0"/>
              <a:t>che interferiscono col metabolismo osseo nelle giovani</a:t>
            </a:r>
          </a:p>
        </p:txBody>
      </p:sp>
      <p:sp>
        <p:nvSpPr>
          <p:cNvPr id="14" name="Freccia circolare in giù 13">
            <a:extLst>
              <a:ext uri="{FF2B5EF4-FFF2-40B4-BE49-F238E27FC236}">
                <a16:creationId xmlns:a16="http://schemas.microsoft.com/office/drawing/2014/main" id="{EDD89CC7-1682-AFF2-9B03-B82A38DF7AEB}"/>
              </a:ext>
            </a:extLst>
          </p:cNvPr>
          <p:cNvSpPr/>
          <p:nvPr/>
        </p:nvSpPr>
        <p:spPr>
          <a:xfrm rot="13869645" flipH="1">
            <a:off x="538889" y="5781353"/>
            <a:ext cx="1657521" cy="796851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71B0B1-CA5A-0258-4190-EE3A680F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72" t="29360" r="23158" b="36678"/>
          <a:stretch/>
        </p:blipFill>
        <p:spPr>
          <a:xfrm>
            <a:off x="2903620" y="1644138"/>
            <a:ext cx="6208297" cy="437913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A569C8-429F-2A28-7316-7F84CDDA5727}"/>
              </a:ext>
            </a:extLst>
          </p:cNvPr>
          <p:cNvSpPr txBox="1"/>
          <p:nvPr/>
        </p:nvSpPr>
        <p:spPr>
          <a:xfrm>
            <a:off x="5935581" y="63444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Bidlingmaier</a:t>
            </a:r>
            <a:r>
              <a:rPr lang="es-ES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, 2014</a:t>
            </a: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3A6C7F-B85A-6946-BF93-7080A46D775D}"/>
              </a:ext>
            </a:extLst>
          </p:cNvPr>
          <p:cNvSpPr txBox="1"/>
          <p:nvPr/>
        </p:nvSpPr>
        <p:spPr>
          <a:xfrm>
            <a:off x="276490" y="252070"/>
            <a:ext cx="897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600" dirty="0">
                <a:solidFill>
                  <a:srgbClr val="CC99FF"/>
                </a:solidFill>
                <a:latin typeface="Calibri"/>
              </a:rPr>
              <a:t>I livelli di IGF-1 correlano con l’età</a:t>
            </a:r>
            <a:endParaRPr lang="es-ES" sz="3600" dirty="0">
              <a:solidFill>
                <a:srgbClr val="CC99FF"/>
              </a:solidFill>
              <a:latin typeface="Calibri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C9CC4D1-8038-2E78-0B6E-6ECBE5AA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839" y="898526"/>
            <a:ext cx="2895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altLang="it-IT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IGF-1 sierico (</a:t>
            </a:r>
            <a:r>
              <a:rPr lang="it-IT" altLang="it-IT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ng</a:t>
            </a:r>
            <a:r>
              <a:rPr lang="it-IT" altLang="it-IT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/ml)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B6C50E3-1727-81DE-FBF8-5B934590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35" y="5995733"/>
            <a:ext cx="1600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FF5A"/>
              </a:buClr>
              <a:buFont typeface="Wingdings 2" pitchFamily="18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altLang="it-IT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Età (anni)</a:t>
            </a:r>
          </a:p>
        </p:txBody>
      </p:sp>
    </p:spTree>
    <p:extLst>
      <p:ext uri="{BB962C8B-B14F-4D97-AF65-F5344CB8AC3E}">
        <p14:creationId xmlns:p14="http://schemas.microsoft.com/office/powerpoint/2010/main" val="418851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EDBD23-D79E-2C34-17EA-4B3429D5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71" t="31035" r="7201" b="19189"/>
          <a:stretch/>
        </p:blipFill>
        <p:spPr>
          <a:xfrm>
            <a:off x="1636293" y="1173716"/>
            <a:ext cx="8963668" cy="565888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0E5E2F-2924-0710-C050-5BBD73926B4B}"/>
              </a:ext>
            </a:extLst>
          </p:cNvPr>
          <p:cNvSpPr txBox="1"/>
          <p:nvPr/>
        </p:nvSpPr>
        <p:spPr>
          <a:xfrm>
            <a:off x="7581900" y="6438900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Weaver, 2016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9CD92F-7277-078D-81C9-59582F2998D1}"/>
              </a:ext>
            </a:extLst>
          </p:cNvPr>
          <p:cNvSpPr txBox="1"/>
          <p:nvPr/>
        </p:nvSpPr>
        <p:spPr>
          <a:xfrm>
            <a:off x="146387" y="110292"/>
            <a:ext cx="947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C66FF"/>
                </a:solidFill>
              </a:rPr>
              <a:t>Il rischio di osteoporosi nel mancato raggiungimento del picco di massa ossea</a:t>
            </a:r>
            <a:endParaRPr lang="es-ES" sz="3600" dirty="0">
              <a:solidFill>
                <a:srgbClr val="CC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4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D2F51E-D4A6-96A2-3D2C-4C1CFBE3472D}"/>
              </a:ext>
            </a:extLst>
          </p:cNvPr>
          <p:cNvSpPr txBox="1"/>
          <p:nvPr/>
        </p:nvSpPr>
        <p:spPr>
          <a:xfrm>
            <a:off x="1131152" y="6067210"/>
            <a:ext cx="10965712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Misra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Klibanski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, 2014</a:t>
            </a:r>
          </a:p>
          <a:p>
            <a:pPr algn="r">
              <a:spcAft>
                <a:spcPts val="8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Faje, 2013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C60FE5-C881-6010-D696-4D2CAFF61540}"/>
              </a:ext>
            </a:extLst>
          </p:cNvPr>
          <p:cNvSpPr txBox="1"/>
          <p:nvPr/>
        </p:nvSpPr>
        <p:spPr>
          <a:xfrm>
            <a:off x="276490" y="284154"/>
            <a:ext cx="1156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600" dirty="0">
                <a:solidFill>
                  <a:srgbClr val="CC66FF"/>
                </a:solidFill>
                <a:latin typeface="Calibri"/>
              </a:rPr>
              <a:t>FHA non influenza negativamente l’osso solo per la BMD</a:t>
            </a:r>
            <a:endParaRPr lang="es-ES" sz="3600" dirty="0">
              <a:solidFill>
                <a:srgbClr val="CC66FF"/>
              </a:solidFill>
              <a:latin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28BE74-B6E1-34CF-326F-5727C0066850}"/>
              </a:ext>
            </a:extLst>
          </p:cNvPr>
          <p:cNvSpPr txBox="1"/>
          <p:nvPr/>
        </p:nvSpPr>
        <p:spPr>
          <a:xfrm>
            <a:off x="481261" y="1822463"/>
            <a:ext cx="111996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srgbClr val="CC66FF"/>
                </a:solidFill>
                <a:latin typeface="Calibri" panose="020F0502020204030204"/>
              </a:rPr>
              <a:t>microarchitettura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/>
              <a:t>ridotto </a:t>
            </a:r>
            <a:r>
              <a:rPr lang="en-US" sz="2800" dirty="0" err="1"/>
              <a:t>spessore</a:t>
            </a:r>
            <a:r>
              <a:rPr lang="en-US" sz="2800" dirty="0"/>
              <a:t> osso </a:t>
            </a:r>
            <a:r>
              <a:rPr lang="en-US" sz="2800" dirty="0" err="1"/>
              <a:t>corticale</a:t>
            </a:r>
            <a:r>
              <a:rPr lang="en-US" sz="2800" dirty="0"/>
              <a:t> e </a:t>
            </a:r>
            <a:r>
              <a:rPr lang="en-US" sz="2800" dirty="0" err="1"/>
              <a:t>trabecolare</a:t>
            </a:r>
            <a:endParaRPr lang="en-US" sz="28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/>
              <a:t>ridotta</a:t>
            </a:r>
            <a:r>
              <a:rPr lang="en-US" sz="2800" dirty="0"/>
              <a:t> area </a:t>
            </a:r>
            <a:r>
              <a:rPr lang="en-US" sz="2800" dirty="0" err="1"/>
              <a:t>corticale</a:t>
            </a:r>
            <a:r>
              <a:rPr lang="en-US" sz="2800" dirty="0"/>
              <a:t> vs area </a:t>
            </a:r>
            <a:r>
              <a:rPr lang="en-US" sz="2800" dirty="0" err="1"/>
              <a:t>trabecolare</a:t>
            </a:r>
            <a:endParaRPr lang="en-US" sz="28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/>
              <a:t>aumento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porosità</a:t>
            </a:r>
            <a:r>
              <a:rPr lang="en-US" sz="2800" dirty="0"/>
              <a:t> </a:t>
            </a:r>
            <a:r>
              <a:rPr lang="en-US" sz="2800" dirty="0" err="1"/>
              <a:t>corticale</a:t>
            </a:r>
            <a:endParaRPr lang="en-US" sz="28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resistenza</a:t>
            </a:r>
            <a:endParaRPr lang="en-US" sz="28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/>
              <a:t>ridotta</a:t>
            </a:r>
            <a:r>
              <a:rPr lang="en-US" sz="2800" dirty="0"/>
              <a:t> </a:t>
            </a:r>
            <a:r>
              <a:rPr lang="en-US" sz="2800" dirty="0" err="1"/>
              <a:t>rigidità</a:t>
            </a:r>
            <a:r>
              <a:rPr lang="en-US" sz="2800" dirty="0"/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/>
              <a:t>ridotta</a:t>
            </a:r>
            <a:r>
              <a:rPr lang="en-US" sz="2800" dirty="0"/>
              <a:t> </a:t>
            </a:r>
            <a:r>
              <a:rPr lang="en-US" sz="2800" dirty="0" err="1"/>
              <a:t>capacità</a:t>
            </a:r>
            <a:r>
              <a:rPr lang="en-US" sz="2800" dirty="0"/>
              <a:t> di </a:t>
            </a:r>
            <a:r>
              <a:rPr lang="en-US" sz="2800" dirty="0" err="1"/>
              <a:t>carico</a:t>
            </a:r>
            <a:endParaRPr kumimoji="0" lang="it-IT" sz="2800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8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59797B-9497-8C3D-FB0B-D65F6521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11" t="29463" r="43158" b="10156"/>
          <a:stretch/>
        </p:blipFill>
        <p:spPr>
          <a:xfrm>
            <a:off x="3727938" y="1381125"/>
            <a:ext cx="7417197" cy="54768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B8D5A9-48CF-113C-CB92-EA99AE734F1C}"/>
              </a:ext>
            </a:extLst>
          </p:cNvPr>
          <p:cNvSpPr txBox="1"/>
          <p:nvPr/>
        </p:nvSpPr>
        <p:spPr>
          <a:xfrm>
            <a:off x="5791200" y="63605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Ackerman, 2012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2CCCFC-5F3B-0FF2-4B1A-5D688083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96" t="45260" r="25263" b="36953"/>
          <a:stretch/>
        </p:blipFill>
        <p:spPr>
          <a:xfrm>
            <a:off x="92522" y="161925"/>
            <a:ext cx="600347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6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613FDB3-48A4-F4BE-A9FD-743231A2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21" t="31336" r="28127" b="30049"/>
          <a:stretch/>
        </p:blipFill>
        <p:spPr>
          <a:xfrm>
            <a:off x="968880" y="2149642"/>
            <a:ext cx="8422106" cy="299987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FF759F-12A0-EEF3-6810-377CFAB0E299}"/>
              </a:ext>
            </a:extLst>
          </p:cNvPr>
          <p:cNvSpPr txBox="1"/>
          <p:nvPr/>
        </p:nvSpPr>
        <p:spPr>
          <a:xfrm>
            <a:off x="1131152" y="6259714"/>
            <a:ext cx="10965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Dixit, 2021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3ED274-4473-D6C7-2A96-EF07A3AD75E5}"/>
              </a:ext>
            </a:extLst>
          </p:cNvPr>
          <p:cNvSpPr txBox="1"/>
          <p:nvPr/>
        </p:nvSpPr>
        <p:spPr>
          <a:xfrm>
            <a:off x="276490" y="284154"/>
            <a:ext cx="1114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600" dirty="0">
                <a:solidFill>
                  <a:srgbClr val="CC66FF"/>
                </a:solidFill>
                <a:latin typeface="Calibri"/>
              </a:rPr>
              <a:t>Azione dell’asse GH/IGF-1 sul tessuto cartilagineo</a:t>
            </a:r>
            <a:endParaRPr lang="es-ES" sz="3600" dirty="0">
              <a:solidFill>
                <a:srgbClr val="CC66FF"/>
              </a:solidFill>
              <a:latin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FCDD47-22F5-5329-74B6-E84E12C9FF42}"/>
              </a:ext>
            </a:extLst>
          </p:cNvPr>
          <p:cNvSpPr txBox="1"/>
          <p:nvPr/>
        </p:nvSpPr>
        <p:spPr>
          <a:xfrm>
            <a:off x="9476819" y="2545834"/>
            <a:ext cx="125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GH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3A2F83-5ACF-59DC-B5B7-D25333D8C43C}"/>
              </a:ext>
            </a:extLst>
          </p:cNvPr>
          <p:cNvSpPr txBox="1"/>
          <p:nvPr/>
        </p:nvSpPr>
        <p:spPr>
          <a:xfrm>
            <a:off x="9476819" y="3015734"/>
            <a:ext cx="125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IGF-1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095C0B-03E3-2920-F495-D60F75DCFA72}"/>
              </a:ext>
            </a:extLst>
          </p:cNvPr>
          <p:cNvSpPr txBox="1"/>
          <p:nvPr/>
        </p:nvSpPr>
        <p:spPr>
          <a:xfrm>
            <a:off x="949873" y="5125805"/>
            <a:ext cx="12103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Effetto diretto del GH e dell’IGF-1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sulla zona germinale e proliferativa della cartilagine di accrescimento, rispettivamente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9689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7">
            <a:extLst>
              <a:ext uri="{FF2B5EF4-FFF2-40B4-BE49-F238E27FC236}">
                <a16:creationId xmlns:a16="http://schemas.microsoft.com/office/drawing/2014/main" id="{43E81A65-22EE-E0BA-39DA-825315C554BD}"/>
              </a:ext>
            </a:extLst>
          </p:cNvPr>
          <p:cNvSpPr/>
          <p:nvPr/>
        </p:nvSpPr>
        <p:spPr>
          <a:xfrm>
            <a:off x="-90793" y="2198302"/>
            <a:ext cx="12571825" cy="1296389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id="{F4FAB1F2-5932-75AE-C2D6-5B952E4A156C}"/>
              </a:ext>
            </a:extLst>
          </p:cNvPr>
          <p:cNvSpPr/>
          <p:nvPr/>
        </p:nvSpPr>
        <p:spPr>
          <a:xfrm>
            <a:off x="-180129" y="4899459"/>
            <a:ext cx="12571825" cy="1438279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1261" y="1686483"/>
            <a:ext cx="111996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riduzione della statura finale rispetto al target parentale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600" dirty="0">
              <a:solidFill>
                <a:srgbClr val="CC66FF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AN con </a:t>
            </a:r>
            <a:r>
              <a:rPr kumimoji="0" lang="it-IT" sz="2800" b="0" i="1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esordio ≤ 13 aa: - 2 cm</a:t>
            </a:r>
            <a:endParaRPr kumimoji="0" lang="it-IT" sz="2800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ginnaste di artistica «di </a:t>
            </a:r>
            <a:r>
              <a:rPr lang="it-IT"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elite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»: -3 cm </a:t>
            </a:r>
            <a:endParaRPr kumimoji="0" lang="it-IT" sz="2800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E7DEF6-3664-9DB0-785B-E2A31677EABA}"/>
              </a:ext>
            </a:extLst>
          </p:cNvPr>
          <p:cNvSpPr txBox="1"/>
          <p:nvPr/>
        </p:nvSpPr>
        <p:spPr>
          <a:xfrm>
            <a:off x="276490" y="284154"/>
            <a:ext cx="1141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defTabSz="685800">
              <a:defRPr sz="3600">
                <a:solidFill>
                  <a:srgbClr val="CC99FF"/>
                </a:solidFill>
                <a:latin typeface="Calibri"/>
              </a:defRPr>
            </a:lvl1pPr>
          </a:lstStyle>
          <a:p>
            <a:r>
              <a:rPr lang="it-IT" dirty="0"/>
              <a:t>I rischi del dismetabolismo osseo nelle giovanissime con FHA</a:t>
            </a:r>
            <a:endParaRPr lang="es-E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FFC7A2-9C92-5313-9DE0-CED2F4351F6C}"/>
              </a:ext>
            </a:extLst>
          </p:cNvPr>
          <p:cNvSpPr txBox="1"/>
          <p:nvPr/>
        </p:nvSpPr>
        <p:spPr>
          <a:xfrm>
            <a:off x="488724" y="4343087"/>
            <a:ext cx="8277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aumentato rischio di fratture atipiche da stress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38F4E9-4416-B774-29C6-B2DCB5EB366F}"/>
              </a:ext>
            </a:extLst>
          </p:cNvPr>
          <p:cNvSpPr txBox="1"/>
          <p:nvPr/>
        </p:nvSpPr>
        <p:spPr>
          <a:xfrm>
            <a:off x="488724" y="4919254"/>
            <a:ext cx="11178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squilibrio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forza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dell’osso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entità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osso fragile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192B6D-F5CA-D632-D343-68F8E59152B2}"/>
              </a:ext>
            </a:extLst>
          </p:cNvPr>
          <p:cNvSpPr txBox="1"/>
          <p:nvPr/>
        </p:nvSpPr>
        <p:spPr>
          <a:xfrm>
            <a:off x="6077949" y="2393414"/>
            <a:ext cx="6096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Neale J, Hudson LD. 2020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r"/>
            <a:endParaRPr lang="it-IT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CA5678-7D1A-B5F9-850F-295BF78F66DD}"/>
              </a:ext>
            </a:extLst>
          </p:cNvPr>
          <p:cNvSpPr txBox="1"/>
          <p:nvPr/>
        </p:nvSpPr>
        <p:spPr>
          <a:xfrm>
            <a:off x="5092262" y="5920286"/>
            <a:ext cx="696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Misra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Klibanski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2014; </a:t>
            </a:r>
            <a:r>
              <a:rPr lang="es-ES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da Rocha Lemos Costa, 2022 </a:t>
            </a: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defRPr/>
            </a:pPr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C6109C-53BA-E5F7-D963-6D9AA3F40D90}"/>
              </a:ext>
            </a:extLst>
          </p:cNvPr>
          <p:cNvSpPr txBox="1"/>
          <p:nvPr/>
        </p:nvSpPr>
        <p:spPr>
          <a:xfrm>
            <a:off x="488723" y="5409899"/>
            <a:ext cx="10531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+60% </a:t>
            </a:r>
            <a:r>
              <a:rPr lang="it-IT" alt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rischio di frattura </a:t>
            </a:r>
            <a:r>
              <a:rPr lang="it-IT" altLang="it-IT" sz="2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 nei primi 18 mesi </a:t>
            </a:r>
            <a:r>
              <a:rPr lang="it-IT" altLang="it-IT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rispetto alle coetanee </a:t>
            </a:r>
            <a:endParaRPr lang="it-IT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0BF9A8-C7DD-98C6-AE36-DF202A59CCDA}"/>
              </a:ext>
            </a:extLst>
          </p:cNvPr>
          <p:cNvSpPr txBox="1"/>
          <p:nvPr/>
        </p:nvSpPr>
        <p:spPr>
          <a:xfrm>
            <a:off x="5849349" y="2754051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Georgopoulos</a:t>
            </a:r>
            <a:r>
              <a:rPr lang="es-ES" b="0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582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">
            <a:extLst>
              <a:ext uri="{FF2B5EF4-FFF2-40B4-BE49-F238E27FC236}">
                <a16:creationId xmlns:a16="http://schemas.microsoft.com/office/drawing/2014/main" id="{8EFBEC7A-6493-8547-0587-7BF47BC70060}"/>
              </a:ext>
            </a:extLst>
          </p:cNvPr>
          <p:cNvSpPr/>
          <p:nvPr/>
        </p:nvSpPr>
        <p:spPr>
          <a:xfrm>
            <a:off x="-180129" y="4599910"/>
            <a:ext cx="12571825" cy="1545735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3FBD40-C326-4DDB-6BB3-EC751A667353}"/>
              </a:ext>
            </a:extLst>
          </p:cNvPr>
          <p:cNvSpPr txBox="1"/>
          <p:nvPr/>
        </p:nvSpPr>
        <p:spPr>
          <a:xfrm>
            <a:off x="1515906" y="1335091"/>
            <a:ext cx="8158941" cy="290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alterazioni del ritmo e della conduzione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alterazioni del sistema endoteliale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3200" dirty="0">
                <a:solidFill>
                  <a:schemeClr val="bg1">
                    <a:lumMod val="50000"/>
                  </a:schemeClr>
                </a:solidFill>
              </a:rPr>
              <a:t>(alterazioni strutturali)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D09F46-E733-F030-EECF-54A8816AC844}"/>
              </a:ext>
            </a:extLst>
          </p:cNvPr>
          <p:cNvSpPr txBox="1"/>
          <p:nvPr/>
        </p:nvSpPr>
        <p:spPr>
          <a:xfrm>
            <a:off x="4908884" y="6274323"/>
            <a:ext cx="6990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Giovinazzo et al., 2018;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Shufelt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2023,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Springall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2023,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Tegg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  <p:pic>
        <p:nvPicPr>
          <p:cNvPr id="6" name="Picture 2" descr="Risultati immagini per blood pressure cartoon">
            <a:extLst>
              <a:ext uri="{FF2B5EF4-FFF2-40B4-BE49-F238E27FC236}">
                <a16:creationId xmlns:a16="http://schemas.microsoft.com/office/drawing/2014/main" id="{3FFAA5B6-E843-A184-8C70-95848BDC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08" y="358328"/>
            <a:ext cx="2152998" cy="15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5C1CAD-33F6-6425-F7B7-4D80C3D25F39}"/>
              </a:ext>
            </a:extLst>
          </p:cNvPr>
          <p:cNvSpPr txBox="1"/>
          <p:nvPr/>
        </p:nvSpPr>
        <p:spPr>
          <a:xfrm>
            <a:off x="-1" y="-19050"/>
            <a:ext cx="13347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Conseguenze sul sistema cardiovascolare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delle Amenorree Ipotalamiche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A8357D-CC1B-C457-A496-5B063A976B2A}"/>
              </a:ext>
            </a:extLst>
          </p:cNvPr>
          <p:cNvSpPr txBox="1"/>
          <p:nvPr/>
        </p:nvSpPr>
        <p:spPr>
          <a:xfrm>
            <a:off x="292331" y="4602505"/>
            <a:ext cx="11209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effetti indipendenti e combinati osservata del 87% dei casi di FHA</a:t>
            </a:r>
          </a:p>
          <a:p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le complicanze più temibili: </a:t>
            </a:r>
            <a:r>
              <a:rPr lang="it-IT" sz="2400" dirty="0"/>
              <a:t>aritmie ventricolari 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con </a:t>
            </a:r>
            <a:r>
              <a:rPr lang="it-IT" sz="2400" dirty="0"/>
              <a:t>R di morte improvvisa x5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vs popolazione generale</a:t>
            </a:r>
          </a:p>
        </p:txBody>
      </p:sp>
    </p:spTree>
    <p:extLst>
      <p:ext uri="{BB962C8B-B14F-4D97-AF65-F5344CB8AC3E}">
        <p14:creationId xmlns:p14="http://schemas.microsoft.com/office/powerpoint/2010/main" val="2661746723"/>
      </p:ext>
    </p:extLst>
  </p:cSld>
  <p:clrMapOvr>
    <a:masterClrMapping/>
  </p:clrMapOvr>
</p:sld>
</file>

<file path=ppt/theme/theme1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olo2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5460</TotalTime>
  <Words>1685</Words>
  <Application>Microsoft Office PowerPoint</Application>
  <PresentationFormat>Widescreen</PresentationFormat>
  <Paragraphs>261</Paragraphs>
  <Slides>19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Aharoni</vt:lpstr>
      <vt:lpstr>Aptos</vt:lpstr>
      <vt:lpstr>Aptos Display</vt:lpstr>
      <vt:lpstr>Arial</vt:lpstr>
      <vt:lpstr>Book Antiqua</vt:lpstr>
      <vt:lpstr>Calibri</vt:lpstr>
      <vt:lpstr>Calibri Light</vt:lpstr>
      <vt:lpstr>Times New Roman</vt:lpstr>
      <vt:lpstr>5_Tema di Office</vt:lpstr>
      <vt:lpstr>Titolo21</vt:lpstr>
      <vt:lpstr>2_Tema di Office</vt:lpstr>
      <vt:lpstr>3_Tema di Office</vt:lpstr>
      <vt:lpstr>L’AMENORREA  IPOTALAMICA FUNZIONALE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Campagnoli</dc:creator>
  <cp:lastModifiedBy>valentina rovei</cp:lastModifiedBy>
  <cp:revision>87</cp:revision>
  <dcterms:created xsi:type="dcterms:W3CDTF">2024-08-29T05:26:09Z</dcterms:created>
  <dcterms:modified xsi:type="dcterms:W3CDTF">2024-10-23T15:50:29Z</dcterms:modified>
</cp:coreProperties>
</file>