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80" r:id="rId5"/>
    <p:sldId id="260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4" r:id="rId16"/>
    <p:sldId id="275" r:id="rId17"/>
    <p:sldId id="277" r:id="rId1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699F0-325B-413A-9CE9-83C248377366}" type="datetimeFigureOut">
              <a:rPr lang="it-IT" smtClean="0"/>
              <a:pPr/>
              <a:t>26/11/2023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68FA-FA88-45C4-821B-ED9D51CF179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699F0-325B-413A-9CE9-83C248377366}" type="datetimeFigureOut">
              <a:rPr lang="it-IT" smtClean="0"/>
              <a:pPr/>
              <a:t>26/11/2023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68FA-FA88-45C4-821B-ED9D51CF179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699F0-325B-413A-9CE9-83C248377366}" type="datetimeFigureOut">
              <a:rPr lang="it-IT" smtClean="0"/>
              <a:pPr/>
              <a:t>26/11/2023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68FA-FA88-45C4-821B-ED9D51CF179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699F0-325B-413A-9CE9-83C248377366}" type="datetimeFigureOut">
              <a:rPr lang="it-IT" smtClean="0"/>
              <a:pPr/>
              <a:t>26/11/2023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68FA-FA88-45C4-821B-ED9D51CF179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699F0-325B-413A-9CE9-83C248377366}" type="datetimeFigureOut">
              <a:rPr lang="it-IT" smtClean="0"/>
              <a:pPr/>
              <a:t>26/11/2023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68FA-FA88-45C4-821B-ED9D51CF179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699F0-325B-413A-9CE9-83C248377366}" type="datetimeFigureOut">
              <a:rPr lang="it-IT" smtClean="0"/>
              <a:pPr/>
              <a:t>26/11/2023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68FA-FA88-45C4-821B-ED9D51CF179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699F0-325B-413A-9CE9-83C248377366}" type="datetimeFigureOut">
              <a:rPr lang="it-IT" smtClean="0"/>
              <a:pPr/>
              <a:t>26/11/2023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68FA-FA88-45C4-821B-ED9D51CF179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699F0-325B-413A-9CE9-83C248377366}" type="datetimeFigureOut">
              <a:rPr lang="it-IT" smtClean="0"/>
              <a:pPr/>
              <a:t>26/11/2023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68FA-FA88-45C4-821B-ED9D51CF179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699F0-325B-413A-9CE9-83C248377366}" type="datetimeFigureOut">
              <a:rPr lang="it-IT" smtClean="0"/>
              <a:pPr/>
              <a:t>26/11/2023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68FA-FA88-45C4-821B-ED9D51CF179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699F0-325B-413A-9CE9-83C248377366}" type="datetimeFigureOut">
              <a:rPr lang="it-IT" smtClean="0"/>
              <a:pPr/>
              <a:t>26/11/2023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68FA-FA88-45C4-821B-ED9D51CF179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699F0-325B-413A-9CE9-83C248377366}" type="datetimeFigureOut">
              <a:rPr lang="it-IT" smtClean="0"/>
              <a:pPr/>
              <a:t>26/11/2023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68FA-FA88-45C4-821B-ED9D51CF179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699F0-325B-413A-9CE9-83C248377366}" type="datetimeFigureOut">
              <a:rPr lang="it-IT" smtClean="0"/>
              <a:pPr/>
              <a:t>26/11/2023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E68FA-FA88-45C4-821B-ED9D51CF1799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1571612"/>
            <a:ext cx="9144000" cy="2286016"/>
          </a:xfrm>
        </p:spPr>
        <p:txBody>
          <a:bodyPr>
            <a:normAutofit/>
          </a:bodyPr>
          <a:lstStyle/>
          <a:p>
            <a:r>
              <a:rPr lang="it-IT" sz="3600" b="1" dirty="0" smtClean="0"/>
              <a:t>I RISCHI DELLE AMENORREE IPOTALAMICHE</a:t>
            </a:r>
            <a:br>
              <a:rPr lang="it-IT" sz="3600" b="1" dirty="0" smtClean="0"/>
            </a:br>
            <a:r>
              <a:rPr lang="it-IT" sz="3600" b="1" dirty="0" smtClean="0"/>
              <a:t>NELLE ADOLESCENTI</a:t>
            </a:r>
            <a:br>
              <a:rPr lang="it-IT" sz="3600" b="1" dirty="0" smtClean="0"/>
            </a:br>
            <a:r>
              <a:rPr lang="it-IT" sz="3600" b="1" dirty="0" smtClean="0">
                <a:solidFill>
                  <a:srgbClr val="FFC000"/>
                </a:solidFill>
              </a:rPr>
              <a:t>27 NOVEMBRE 2023</a:t>
            </a:r>
            <a:r>
              <a:rPr lang="it-IT" sz="3600" b="1" dirty="0" smtClean="0"/>
              <a:t/>
            </a:r>
            <a:br>
              <a:rPr lang="it-IT" sz="3600" b="1" dirty="0" smtClean="0"/>
            </a:br>
            <a:endParaRPr lang="it-IT" sz="36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3714752"/>
            <a:ext cx="9144000" cy="1643074"/>
          </a:xfrm>
        </p:spPr>
        <p:txBody>
          <a:bodyPr>
            <a:normAutofit/>
          </a:bodyPr>
          <a:lstStyle/>
          <a:p>
            <a:r>
              <a:rPr lang="it-IT" dirty="0" smtClean="0">
                <a:solidFill>
                  <a:schemeClr val="tx1"/>
                </a:solidFill>
              </a:rPr>
              <a:t>Il rischio, e il dramma, dell’Anoressia</a:t>
            </a:r>
          </a:p>
          <a:p>
            <a:r>
              <a:rPr lang="it-IT" sz="4400" dirty="0" smtClean="0">
                <a:solidFill>
                  <a:schemeClr val="tx1"/>
                </a:solidFill>
              </a:rPr>
              <a:t>L’entità del problema</a:t>
            </a:r>
            <a:endParaRPr lang="it-IT" sz="44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Utente\Desktop\Uni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14290"/>
            <a:ext cx="1143008" cy="1071569"/>
          </a:xfrm>
          <a:prstGeom prst="rect">
            <a:avLst/>
          </a:prstGeom>
          <a:noFill/>
        </p:spPr>
      </p:pic>
      <p:sp>
        <p:nvSpPr>
          <p:cNvPr id="1028" name="AutoShape 4" descr="Università degli Studi di Torino | Unicor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1030" name="Picture 6" descr="C:\Users\Utente\Desktop\Az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214290"/>
            <a:ext cx="2214578" cy="1071569"/>
          </a:xfrm>
          <a:prstGeom prst="rect">
            <a:avLst/>
          </a:prstGeom>
          <a:noFill/>
        </p:spPr>
      </p:pic>
      <p:pic>
        <p:nvPicPr>
          <p:cNvPr id="1031" name="Picture 7" descr="C:\Users\Utente\Desktop\med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72132" y="214290"/>
            <a:ext cx="1285883" cy="1071570"/>
          </a:xfrm>
          <a:prstGeom prst="rect">
            <a:avLst/>
          </a:prstGeom>
          <a:noFill/>
        </p:spPr>
      </p:pic>
      <p:pic>
        <p:nvPicPr>
          <p:cNvPr id="1032" name="Picture 8" descr="C:\Users\Utente\Desktop\PR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15206" y="214291"/>
            <a:ext cx="1414458" cy="1071569"/>
          </a:xfrm>
          <a:prstGeom prst="rect">
            <a:avLst/>
          </a:prstGeom>
          <a:noFill/>
        </p:spPr>
      </p:pic>
      <p:sp>
        <p:nvSpPr>
          <p:cNvPr id="10" name="CasellaDiTesto 9"/>
          <p:cNvSpPr txBox="1"/>
          <p:nvPr/>
        </p:nvSpPr>
        <p:spPr>
          <a:xfrm>
            <a:off x="7215206" y="5500702"/>
            <a:ext cx="11428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i="1" dirty="0" smtClean="0"/>
              <a:t>A. Peloso</a:t>
            </a:r>
            <a:endParaRPr lang="it-IT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82594"/>
          </a:xfrm>
        </p:spPr>
        <p:txBody>
          <a:bodyPr>
            <a:normAutofit fontScale="90000"/>
          </a:bodyPr>
          <a:lstStyle/>
          <a:p>
            <a:r>
              <a:rPr lang="it-IT" sz="3600" b="1" dirty="0" smtClean="0">
                <a:solidFill>
                  <a:srgbClr val="0070C0"/>
                </a:solidFill>
              </a:rPr>
              <a:t>Anoressia nervosa: abbassamento dell’età di esordio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1000108"/>
            <a:ext cx="8643998" cy="428628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it-IT" dirty="0" smtClean="0"/>
              <a:t>Prognosi</a:t>
            </a:r>
          </a:p>
          <a:p>
            <a:pPr algn="ctr">
              <a:buNone/>
            </a:pPr>
            <a:r>
              <a:rPr lang="it-IT" sz="2800" dirty="0" smtClean="0"/>
              <a:t>Maggiore resistenza al trattamento, cronicizzazione</a:t>
            </a:r>
          </a:p>
          <a:p>
            <a:pPr algn="ctr">
              <a:buNone/>
            </a:pPr>
            <a:r>
              <a:rPr lang="it-IT" sz="2800" dirty="0" smtClean="0"/>
              <a:t>Le forme precoci hanno più grave </a:t>
            </a:r>
            <a:r>
              <a:rPr lang="it-IT" sz="2800" dirty="0" err="1" smtClean="0"/>
              <a:t>comorbidità</a:t>
            </a:r>
            <a:r>
              <a:rPr lang="it-IT" sz="2800" dirty="0" smtClean="0"/>
              <a:t> e prognosi peggiore</a:t>
            </a:r>
          </a:p>
          <a:p>
            <a:pPr algn="ctr">
              <a:buNone/>
            </a:pPr>
            <a:endParaRPr lang="it-IT" dirty="0" smtClean="0"/>
          </a:p>
          <a:p>
            <a:pPr algn="ctr">
              <a:buNone/>
            </a:pPr>
            <a:r>
              <a:rPr lang="it-IT" dirty="0" smtClean="0"/>
              <a:t>Evoluzione a distanza</a:t>
            </a:r>
            <a:endParaRPr lang="it-IT" sz="2800" dirty="0" smtClean="0"/>
          </a:p>
          <a:p>
            <a:pPr algn="ctr">
              <a:buNone/>
            </a:pPr>
            <a:r>
              <a:rPr lang="it-IT" sz="2800" dirty="0" smtClean="0"/>
              <a:t>41% evoluzione positiva</a:t>
            </a:r>
          </a:p>
          <a:p>
            <a:pPr algn="ctr">
              <a:buNone/>
            </a:pPr>
            <a:r>
              <a:rPr lang="it-IT" sz="2800" dirty="0" smtClean="0"/>
              <a:t>59% persistenza del disturbo alimentare</a:t>
            </a:r>
          </a:p>
          <a:p>
            <a:pPr algn="ctr">
              <a:buNone/>
            </a:pPr>
            <a:r>
              <a:rPr lang="it-IT" sz="2800" dirty="0" smtClean="0"/>
              <a:t>25% disturbi psichiatrici </a:t>
            </a:r>
            <a:r>
              <a:rPr lang="it-IT" sz="2000" dirty="0" smtClean="0"/>
              <a:t>(</a:t>
            </a:r>
            <a:r>
              <a:rPr lang="it-IT" sz="2000" dirty="0" err="1" smtClean="0"/>
              <a:t>Herpertz-Dahlmann</a:t>
            </a:r>
            <a:r>
              <a:rPr lang="it-IT" sz="2000" dirty="0" smtClean="0"/>
              <a:t>,2018)</a:t>
            </a:r>
          </a:p>
          <a:p>
            <a:pPr algn="ctr">
              <a:buNone/>
            </a:pPr>
            <a:r>
              <a:rPr lang="it-IT" sz="2000" dirty="0" smtClean="0"/>
              <a:t> </a:t>
            </a:r>
            <a:endParaRPr lang="it-IT" sz="2800" dirty="0" smtClean="0"/>
          </a:p>
          <a:p>
            <a:pPr algn="ctr">
              <a:buNone/>
            </a:pPr>
            <a:r>
              <a:rPr lang="it-IT" dirty="0" smtClean="0"/>
              <a:t>E</a:t>
            </a:r>
            <a:r>
              <a:rPr lang="it-IT" sz="2800" dirty="0" smtClean="0"/>
              <a:t>ffetti gravi su sviluppo puberale e crescita </a:t>
            </a:r>
            <a:r>
              <a:rPr lang="it-IT" sz="2800" dirty="0" err="1" smtClean="0"/>
              <a:t>staturale</a:t>
            </a:r>
            <a:endParaRPr lang="it-IT" sz="2800" dirty="0" smtClean="0"/>
          </a:p>
          <a:p>
            <a:pPr algn="ctr">
              <a:buNone/>
            </a:pPr>
            <a:endParaRPr lang="it-IT" sz="2000" i="1" dirty="0" smtClean="0"/>
          </a:p>
          <a:p>
            <a:pPr algn="ctr">
              <a:buNone/>
            </a:pPr>
            <a:endParaRPr lang="it-IT" sz="2000" i="1" dirty="0" smtClean="0"/>
          </a:p>
          <a:p>
            <a:pPr>
              <a:buNone/>
            </a:pP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357158" y="5429264"/>
            <a:ext cx="8572592" cy="714380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>
                <a:solidFill>
                  <a:schemeClr val="tx1"/>
                </a:solidFill>
              </a:rPr>
              <a:t>Esordio precoce: danni permanenti in organi e tessuti che non hanno completato lo sviluppo </a:t>
            </a:r>
            <a:endParaRPr lang="it-IT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8858312" cy="654032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70C0"/>
                </a:solidFill>
              </a:rPr>
              <a:t/>
            </a:r>
            <a:br>
              <a:rPr lang="it-IT" b="1" dirty="0" smtClean="0">
                <a:solidFill>
                  <a:srgbClr val="0070C0"/>
                </a:solidFill>
              </a:rPr>
            </a:br>
            <a:r>
              <a:rPr lang="it-IT" sz="4000" b="1" dirty="0" err="1" smtClean="0">
                <a:solidFill>
                  <a:srgbClr val="0070C0"/>
                </a:solidFill>
              </a:rPr>
              <a:t>Neurosviluppo</a:t>
            </a:r>
            <a:r>
              <a:rPr lang="it-IT" sz="4000" b="1" dirty="0" smtClean="0">
                <a:solidFill>
                  <a:srgbClr val="0070C0"/>
                </a:solidFill>
              </a:rPr>
              <a:t> </a:t>
            </a:r>
            <a:r>
              <a:rPr lang="it-IT" sz="4900" b="1" dirty="0" smtClean="0">
                <a:solidFill>
                  <a:srgbClr val="0070C0"/>
                </a:solidFill>
              </a:rPr>
              <a:t/>
            </a:r>
            <a:br>
              <a:rPr lang="it-IT" sz="4900" b="1" dirty="0" smtClean="0">
                <a:solidFill>
                  <a:srgbClr val="0070C0"/>
                </a:solidFill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642918"/>
            <a:ext cx="8643998" cy="500066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it-IT" sz="2600" dirty="0" smtClean="0"/>
              <a:t>Alterazioni  funzionali persistenti dopo il recupero del peso</a:t>
            </a:r>
          </a:p>
          <a:p>
            <a:pPr algn="ctr">
              <a:buNone/>
            </a:pPr>
            <a:endParaRPr lang="it-IT" sz="2600" dirty="0" smtClean="0"/>
          </a:p>
          <a:p>
            <a:pPr algn="r">
              <a:buNone/>
            </a:pPr>
            <a:r>
              <a:rPr lang="it-IT" sz="2600" dirty="0" smtClean="0"/>
              <a:t>- Corteccia parietale posteriore: </a:t>
            </a:r>
            <a:r>
              <a:rPr lang="it-IT" sz="2600" dirty="0" smtClean="0">
                <a:solidFill>
                  <a:srgbClr val="0070C0"/>
                </a:solidFill>
              </a:rPr>
              <a:t>componente percettiva della rappresentazione corporea  </a:t>
            </a:r>
            <a:r>
              <a:rPr lang="it-IT" sz="1700" dirty="0" smtClean="0"/>
              <a:t>(</a:t>
            </a:r>
            <a:r>
              <a:rPr lang="it-IT" sz="1700" dirty="0" err="1" smtClean="0"/>
              <a:t>Titova</a:t>
            </a:r>
            <a:r>
              <a:rPr lang="it-IT" sz="1700" dirty="0" smtClean="0"/>
              <a:t>, 2013)</a:t>
            </a:r>
            <a:endParaRPr lang="it-IT" sz="2600" dirty="0" smtClean="0"/>
          </a:p>
          <a:p>
            <a:pPr algn="r">
              <a:buNone/>
            </a:pPr>
            <a:r>
              <a:rPr lang="it-IT" sz="2200" dirty="0" smtClean="0"/>
              <a:t>-  </a:t>
            </a:r>
            <a:r>
              <a:rPr lang="it-IT" sz="2600" dirty="0" smtClean="0"/>
              <a:t>Corteccia prefrontale, dell’</a:t>
            </a:r>
            <a:r>
              <a:rPr lang="it-IT" sz="2600" dirty="0" err="1" smtClean="0"/>
              <a:t>insula</a:t>
            </a:r>
            <a:r>
              <a:rPr lang="it-IT" sz="2600" dirty="0" smtClean="0"/>
              <a:t>, dell’amigdala: </a:t>
            </a:r>
            <a:r>
              <a:rPr lang="it-IT" sz="2600" dirty="0" smtClean="0">
                <a:solidFill>
                  <a:srgbClr val="0070C0"/>
                </a:solidFill>
              </a:rPr>
              <a:t>componente affettiva della rappresentazione corporea </a:t>
            </a:r>
            <a:r>
              <a:rPr lang="it-IT" sz="1700" dirty="0" smtClean="0"/>
              <a:t>(Gaudio, 2012)</a:t>
            </a:r>
            <a:endParaRPr lang="it-IT" sz="2600" dirty="0" smtClean="0"/>
          </a:p>
          <a:p>
            <a:pPr algn="ctr">
              <a:buNone/>
            </a:pPr>
            <a:r>
              <a:rPr lang="it-IT" sz="2200" dirty="0" smtClean="0"/>
              <a:t>-  </a:t>
            </a:r>
            <a:r>
              <a:rPr lang="it-IT" sz="2600" dirty="0" smtClean="0"/>
              <a:t>Alterazioni funzionali in alcune aree coinvolte </a:t>
            </a:r>
            <a:r>
              <a:rPr lang="it-IT" sz="2600" dirty="0" smtClean="0">
                <a:solidFill>
                  <a:srgbClr val="0070C0"/>
                </a:solidFill>
              </a:rPr>
              <a:t>nella regolazione  del processo fame-sazietà e della ricompensa (cibo) </a:t>
            </a:r>
            <a:r>
              <a:rPr lang="it-IT" sz="1700" dirty="0" smtClean="0"/>
              <a:t>(</a:t>
            </a:r>
            <a:r>
              <a:rPr lang="it-IT" sz="1700" dirty="0" err="1" smtClean="0"/>
              <a:t>Vocks</a:t>
            </a:r>
            <a:r>
              <a:rPr lang="it-IT" sz="1700" dirty="0" smtClean="0"/>
              <a:t>, 2011)</a:t>
            </a:r>
            <a:endParaRPr lang="it-IT" sz="2600" dirty="0" smtClean="0"/>
          </a:p>
          <a:p>
            <a:pPr algn="ctr">
              <a:buNone/>
            </a:pPr>
            <a:endParaRPr lang="it-IT" sz="2600" dirty="0" smtClean="0"/>
          </a:p>
          <a:p>
            <a:pPr algn="ctr">
              <a:buNone/>
            </a:pPr>
            <a:r>
              <a:rPr lang="it-IT" sz="2600" dirty="0" smtClean="0"/>
              <a:t>Le alterazioni funzionali correlano con difetti </a:t>
            </a:r>
            <a:r>
              <a:rPr lang="it-IT" sz="2600" dirty="0" err="1" smtClean="0"/>
              <a:t>neurocognitivi</a:t>
            </a:r>
            <a:endParaRPr lang="it-IT" sz="2600" dirty="0" smtClean="0"/>
          </a:p>
          <a:p>
            <a:pPr algn="ctr">
              <a:buNone/>
            </a:pPr>
            <a:r>
              <a:rPr lang="it-IT" sz="2600" dirty="0" smtClean="0"/>
              <a:t>- </a:t>
            </a:r>
            <a:r>
              <a:rPr lang="it-IT" sz="2600" dirty="0" smtClean="0">
                <a:solidFill>
                  <a:srgbClr val="0070C0"/>
                </a:solidFill>
              </a:rPr>
              <a:t>Controllo inibitorio e impulsività</a:t>
            </a:r>
          </a:p>
          <a:p>
            <a:pPr algn="ctr">
              <a:buNone/>
            </a:pPr>
            <a:r>
              <a:rPr lang="it-IT" sz="2600" dirty="0" smtClean="0"/>
              <a:t>- </a:t>
            </a:r>
            <a:r>
              <a:rPr lang="it-IT" sz="2600" dirty="0" smtClean="0">
                <a:solidFill>
                  <a:srgbClr val="0070C0"/>
                </a:solidFill>
              </a:rPr>
              <a:t>Rigidità cognitiva</a:t>
            </a:r>
          </a:p>
          <a:p>
            <a:pPr algn="ctr">
              <a:buNone/>
            </a:pPr>
            <a:r>
              <a:rPr lang="it-IT" sz="2600" dirty="0" smtClean="0"/>
              <a:t>- </a:t>
            </a:r>
            <a:r>
              <a:rPr lang="it-IT" sz="2600" dirty="0" smtClean="0">
                <a:solidFill>
                  <a:srgbClr val="0070C0"/>
                </a:solidFill>
              </a:rPr>
              <a:t>Maggior attenzione ai dettagli </a:t>
            </a:r>
            <a:r>
              <a:rPr lang="it-IT" sz="2600" dirty="0" smtClean="0"/>
              <a:t>: </a:t>
            </a:r>
            <a:r>
              <a:rPr lang="it-IT" sz="2200" dirty="0" smtClean="0"/>
              <a:t>ricerca di prestazione perfetta per evitare errori e valutazione negativa altrui</a:t>
            </a:r>
            <a:endParaRPr lang="it-IT" sz="2600" dirty="0" smtClean="0"/>
          </a:p>
          <a:p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214282" y="5643578"/>
            <a:ext cx="8786874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Nel delicato periodo del </a:t>
            </a:r>
            <a:r>
              <a:rPr lang="it-IT" dirty="0" err="1" smtClean="0">
                <a:solidFill>
                  <a:schemeClr val="tx1"/>
                </a:solidFill>
              </a:rPr>
              <a:t>neurosviluppo</a:t>
            </a:r>
            <a:r>
              <a:rPr lang="it-IT" dirty="0" smtClean="0">
                <a:solidFill>
                  <a:schemeClr val="tx1"/>
                </a:solidFill>
              </a:rPr>
              <a:t>, tra 0 e 18 anni, i fenomeni maturativi del sistema nervoso centrale non hanno uguali rispetto alle successive età della vita</a:t>
            </a:r>
          </a:p>
          <a:p>
            <a:pPr algn="ctr"/>
            <a:r>
              <a:rPr lang="it-IT" dirty="0" smtClean="0">
                <a:solidFill>
                  <a:schemeClr val="tx1"/>
                </a:solidFill>
              </a:rPr>
              <a:t>A ogni tappa dello sviluppo, compresa la preadolescenza, corrispondono possibili rischi e vulnerabilità</a:t>
            </a: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it-IT" sz="3600" b="1" dirty="0" smtClean="0">
                <a:solidFill>
                  <a:srgbClr val="0070C0"/>
                </a:solidFill>
              </a:rPr>
              <a:t>Rapide trasformazioni del sintomo alimentare</a:t>
            </a:r>
            <a:endParaRPr lang="it-IT" sz="3600" b="1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2844" y="1000108"/>
            <a:ext cx="8858312" cy="5857892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it-IT" sz="2800" dirty="0" smtClean="0"/>
              <a:t>Viraggio dal tipo restrittivo a quello con abbuffate  con condotte di eliminazione</a:t>
            </a:r>
          </a:p>
          <a:p>
            <a:pPr>
              <a:buNone/>
            </a:pPr>
            <a:endParaRPr lang="it-IT" dirty="0" smtClean="0">
              <a:solidFill>
                <a:schemeClr val="accent2">
                  <a:lumMod val="50000"/>
                </a:schemeClr>
              </a:solidFill>
              <a:cs typeface="Calibri" pitchFamily="34" charset="0"/>
            </a:endParaRPr>
          </a:p>
          <a:p>
            <a:pPr algn="ctr">
              <a:buNone/>
            </a:pPr>
            <a:r>
              <a:rPr lang="it-IT" sz="2600" dirty="0" smtClean="0">
                <a:solidFill>
                  <a:schemeClr val="accent2">
                    <a:lumMod val="50000"/>
                  </a:schemeClr>
                </a:solidFill>
                <a:cs typeface="Calibri" pitchFamily="34" charset="0"/>
              </a:rPr>
              <a:t>Il 30-50% delle </a:t>
            </a:r>
            <a:r>
              <a:rPr lang="it-IT" sz="2600" dirty="0" err="1" smtClean="0">
                <a:solidFill>
                  <a:schemeClr val="accent2">
                    <a:lumMod val="50000"/>
                  </a:schemeClr>
                </a:solidFill>
                <a:cs typeface="Calibri" pitchFamily="34" charset="0"/>
              </a:rPr>
              <a:t>pz</a:t>
            </a:r>
            <a:r>
              <a:rPr lang="it-IT" sz="2600" dirty="0" smtClean="0">
                <a:solidFill>
                  <a:schemeClr val="accent2">
                    <a:lumMod val="50000"/>
                  </a:schemeClr>
                </a:solidFill>
                <a:cs typeface="Calibri" pitchFamily="34" charset="0"/>
              </a:rPr>
              <a:t> con AN </a:t>
            </a:r>
            <a:r>
              <a:rPr lang="it-IT" sz="2600" dirty="0" smtClean="0">
                <a:cs typeface="Calibri" pitchFamily="34" charset="0"/>
              </a:rPr>
              <a:t>presenta sintomi bulimici </a:t>
            </a:r>
            <a:r>
              <a:rPr lang="it-IT" sz="2600" dirty="0" err="1" smtClean="0">
                <a:cs typeface="Calibri" pitchFamily="34" charset="0"/>
              </a:rPr>
              <a:t>life-time</a:t>
            </a:r>
            <a:endParaRPr lang="it-IT" sz="2000" dirty="0" smtClean="0">
              <a:cs typeface="Calibri" pitchFamily="34" charset="0"/>
            </a:endParaRPr>
          </a:p>
          <a:p>
            <a:pPr algn="ctr">
              <a:buNone/>
            </a:pPr>
            <a:r>
              <a:rPr lang="it-IT" sz="2600" dirty="0" smtClean="0">
                <a:cs typeface="Calibri" pitchFamily="34" charset="0"/>
              </a:rPr>
              <a:t>Il 90% circa del crossover è nei primi 5 anni di malattia</a:t>
            </a:r>
            <a:r>
              <a:rPr lang="it-IT" dirty="0" smtClean="0">
                <a:cs typeface="Calibri" pitchFamily="34" charset="0"/>
              </a:rPr>
              <a:t> </a:t>
            </a:r>
            <a:r>
              <a:rPr lang="it-IT" sz="2000" dirty="0" smtClean="0">
                <a:solidFill>
                  <a:schemeClr val="accent2">
                    <a:lumMod val="50000"/>
                  </a:schemeClr>
                </a:solidFill>
                <a:cs typeface="Calibri" pitchFamily="34" charset="0"/>
              </a:rPr>
              <a:t>(Tozzi, 2015)</a:t>
            </a:r>
            <a:r>
              <a:rPr lang="it-IT" dirty="0" smtClean="0"/>
              <a:t> </a:t>
            </a:r>
          </a:p>
          <a:p>
            <a:pPr>
              <a:buNone/>
            </a:pPr>
            <a:endParaRPr lang="it-IT" dirty="0" smtClean="0"/>
          </a:p>
          <a:p>
            <a:pPr algn="ctr">
              <a:buNone/>
            </a:pPr>
            <a:r>
              <a:rPr lang="it-IT" sz="2600" dirty="0" smtClean="0"/>
              <a:t>Le </a:t>
            </a:r>
            <a:r>
              <a:rPr lang="it-IT" sz="2600" i="1" dirty="0" smtClean="0"/>
              <a:t>abbuffate</a:t>
            </a:r>
            <a:r>
              <a:rPr lang="it-IT" sz="2600" b="1" dirty="0" smtClean="0"/>
              <a:t> </a:t>
            </a:r>
            <a:r>
              <a:rPr lang="it-IT" sz="2600" dirty="0" smtClean="0"/>
              <a:t>spaventano “Un vortice dentro, non mi fermerei mai..”</a:t>
            </a:r>
            <a:r>
              <a:rPr lang="it-IT" dirty="0" smtClean="0"/>
              <a:t> </a:t>
            </a:r>
          </a:p>
          <a:p>
            <a:pPr algn="ctr">
              <a:buNone/>
            </a:pPr>
            <a:r>
              <a:rPr lang="it-IT" sz="2600" dirty="0" smtClean="0"/>
              <a:t>Impulsi potenti, non controllabili, scatenati da emozioni negative, ansia, tristezza, inadeguatezza, irritazione</a:t>
            </a:r>
          </a:p>
          <a:p>
            <a:pPr lvl="0" algn="ctr">
              <a:buNone/>
            </a:pPr>
            <a:endParaRPr lang="it-IT" sz="2800" dirty="0" smtClean="0">
              <a:cs typeface="Calibri" pitchFamily="34" charset="0"/>
            </a:endParaRPr>
          </a:p>
          <a:p>
            <a:pPr lvl="0" algn="ctr">
              <a:buNone/>
            </a:pPr>
            <a:r>
              <a:rPr lang="it-IT" sz="2800" dirty="0" smtClean="0">
                <a:cs typeface="Calibri" pitchFamily="34" charset="0"/>
              </a:rPr>
              <a:t>Dopo il recupero nutrizionale</a:t>
            </a:r>
          </a:p>
          <a:p>
            <a:pPr lvl="0">
              <a:buNone/>
            </a:pPr>
            <a:r>
              <a:rPr lang="it-IT" sz="3100" dirty="0" err="1" smtClean="0">
                <a:cs typeface="Calibri" pitchFamily="34" charset="0"/>
              </a:rPr>
              <a:t>Vigoressia</a:t>
            </a:r>
            <a:r>
              <a:rPr lang="it-IT" sz="2800" dirty="0" smtClean="0">
                <a:cs typeface="Calibri" pitchFamily="34" charset="0"/>
              </a:rPr>
              <a:t> </a:t>
            </a:r>
            <a:r>
              <a:rPr lang="it-IT" sz="2300" dirty="0" smtClean="0">
                <a:cs typeface="Calibri" pitchFamily="34" charset="0"/>
              </a:rPr>
              <a:t>(attenzione ossessiva alla forma fisica, perseguita attraverso un rigoroso allenamento finalizzato a costruire un corpo “perfetto”, dalla muscolatura scolpita e dalle forme scultoree)</a:t>
            </a:r>
            <a:endParaRPr lang="it-IT" sz="2800" dirty="0" smtClean="0">
              <a:cs typeface="Calibri" pitchFamily="34" charset="0"/>
            </a:endParaRPr>
          </a:p>
          <a:p>
            <a:pPr lvl="0">
              <a:buNone/>
            </a:pPr>
            <a:r>
              <a:rPr lang="it-IT" sz="3100" dirty="0" err="1" smtClean="0">
                <a:cs typeface="Calibri" pitchFamily="34" charset="0"/>
              </a:rPr>
              <a:t>Ortoressia</a:t>
            </a:r>
            <a:r>
              <a:rPr lang="it-IT" sz="4400" dirty="0" smtClean="0">
                <a:cs typeface="Calibri" pitchFamily="34" charset="0"/>
              </a:rPr>
              <a:t> </a:t>
            </a:r>
            <a:r>
              <a:rPr lang="it-IT" sz="2300" dirty="0" smtClean="0">
                <a:cs typeface="Calibri" pitchFamily="34" charset="0"/>
              </a:rPr>
              <a:t>(intensa attenzione alla qualità sana e salutare degli alimenti, rigida selezione dei cibi, ossessivo controllo delle modalità di preparazione e di assunzione dei pasti)</a:t>
            </a:r>
          </a:p>
          <a:p>
            <a:pPr algn="ctr">
              <a:buNone/>
            </a:pPr>
            <a:endParaRPr lang="it-IT" sz="2600" dirty="0" smtClean="0"/>
          </a:p>
          <a:p>
            <a:pPr algn="ctr">
              <a:buNone/>
            </a:pPr>
            <a:endParaRPr lang="it-IT" sz="2600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it-IT" sz="3600" b="1" dirty="0" smtClean="0">
                <a:solidFill>
                  <a:srgbClr val="0070C0"/>
                </a:solidFill>
              </a:rPr>
              <a:t>Condotte </a:t>
            </a:r>
            <a:r>
              <a:rPr lang="it-IT" sz="3600" b="1" dirty="0" err="1" smtClean="0">
                <a:solidFill>
                  <a:srgbClr val="0070C0"/>
                </a:solidFill>
              </a:rPr>
              <a:t>autolesive</a:t>
            </a:r>
            <a:r>
              <a:rPr lang="it-IT" sz="3600" b="1" dirty="0" smtClean="0">
                <a:solidFill>
                  <a:srgbClr val="0070C0"/>
                </a:solidFill>
              </a:rPr>
              <a:t> e </a:t>
            </a:r>
            <a:r>
              <a:rPr lang="it-IT" sz="3600" b="1" dirty="0" err="1" smtClean="0">
                <a:solidFill>
                  <a:srgbClr val="0070C0"/>
                </a:solidFill>
              </a:rPr>
              <a:t>suicidalità</a:t>
            </a:r>
            <a:endParaRPr lang="it-IT" sz="3600" b="1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1214422"/>
            <a:ext cx="8715436" cy="428628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it-IT" sz="2600" dirty="0" smtClean="0">
                <a:cs typeface="Calibri" pitchFamily="34" charset="0"/>
              </a:rPr>
              <a:t>AN: condotte </a:t>
            </a:r>
            <a:r>
              <a:rPr lang="it-IT" sz="2600" dirty="0" err="1" smtClean="0">
                <a:cs typeface="Calibri" pitchFamily="34" charset="0"/>
              </a:rPr>
              <a:t>autolesive</a:t>
            </a:r>
            <a:r>
              <a:rPr lang="it-IT" sz="2600" dirty="0" smtClean="0">
                <a:cs typeface="Calibri" pitchFamily="34" charset="0"/>
              </a:rPr>
              <a:t> </a:t>
            </a:r>
            <a:r>
              <a:rPr lang="it-IT" sz="1800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(tagli, graffi, lividi da percosse ..)</a:t>
            </a:r>
            <a:r>
              <a:rPr lang="it-IT" sz="1900" dirty="0" smtClean="0">
                <a:cs typeface="Calibri" pitchFamily="34" charset="0"/>
              </a:rPr>
              <a:t>:</a:t>
            </a:r>
            <a:r>
              <a:rPr lang="it-IT" sz="2600" dirty="0" smtClean="0">
                <a:cs typeface="Calibri" pitchFamily="34" charset="0"/>
              </a:rPr>
              <a:t>72%</a:t>
            </a:r>
            <a:r>
              <a:rPr lang="it-IT" sz="2000" dirty="0" smtClean="0">
                <a:cs typeface="Calibri" pitchFamily="34" charset="0"/>
              </a:rPr>
              <a:t> </a:t>
            </a:r>
            <a:r>
              <a:rPr lang="it-IT" sz="1600" dirty="0" smtClean="0">
                <a:cs typeface="Calibri" pitchFamily="34" charset="0"/>
              </a:rPr>
              <a:t>(</a:t>
            </a:r>
            <a:r>
              <a:rPr lang="it-IT" sz="1600" dirty="0" err="1" smtClean="0">
                <a:cs typeface="Calibri" pitchFamily="34" charset="0"/>
              </a:rPr>
              <a:t>Muehlenkamp</a:t>
            </a:r>
            <a:r>
              <a:rPr lang="it-IT" sz="1600" dirty="0" smtClean="0">
                <a:cs typeface="Calibri" pitchFamily="34" charset="0"/>
              </a:rPr>
              <a:t>, 2012)</a:t>
            </a:r>
          </a:p>
          <a:p>
            <a:pPr algn="ctr">
              <a:buNone/>
            </a:pPr>
            <a:r>
              <a:rPr lang="it-IT" sz="2600" dirty="0" smtClean="0">
                <a:cs typeface="Calibri" pitchFamily="34" charset="0"/>
              </a:rPr>
              <a:t>AN: ideazione </a:t>
            </a:r>
            <a:r>
              <a:rPr lang="it-IT" sz="2600" dirty="0" err="1" smtClean="0">
                <a:cs typeface="Calibri" pitchFamily="34" charset="0"/>
              </a:rPr>
              <a:t>suicidaria</a:t>
            </a:r>
            <a:r>
              <a:rPr lang="it-IT" sz="2600" dirty="0" smtClean="0">
                <a:cs typeface="Calibri" pitchFamily="34" charset="0"/>
              </a:rPr>
              <a:t>: 25% </a:t>
            </a:r>
            <a:r>
              <a:rPr lang="it-IT" sz="1600" dirty="0" smtClean="0">
                <a:cs typeface="Calibri" pitchFamily="34" charset="0"/>
              </a:rPr>
              <a:t>(SINPIA, 2023)</a:t>
            </a:r>
          </a:p>
          <a:p>
            <a:pPr algn="ctr">
              <a:buNone/>
            </a:pPr>
            <a:r>
              <a:rPr lang="it-IT" sz="2600" dirty="0" smtClean="0">
                <a:cs typeface="Calibri" pitchFamily="34" charset="0"/>
              </a:rPr>
              <a:t>AN: Tentativi si suicidio: 3-7% </a:t>
            </a:r>
            <a:r>
              <a:rPr lang="it-IT" sz="1800" dirty="0" smtClean="0">
                <a:cs typeface="Calibri" pitchFamily="34" charset="0"/>
              </a:rPr>
              <a:t>(SINPIA, 2023)</a:t>
            </a:r>
          </a:p>
          <a:p>
            <a:pPr>
              <a:buNone/>
            </a:pPr>
            <a:endParaRPr lang="it-IT" sz="2400" i="1" dirty="0" smtClean="0">
              <a:solidFill>
                <a:schemeClr val="accent2">
                  <a:lumMod val="50000"/>
                </a:schemeClr>
              </a:solidFill>
              <a:cs typeface="Calibri" pitchFamily="34" charset="0"/>
            </a:endParaRPr>
          </a:p>
          <a:p>
            <a:pPr algn="ctr">
              <a:buNone/>
            </a:pPr>
            <a:r>
              <a:rPr lang="it-IT" sz="2600" i="1" dirty="0" smtClean="0">
                <a:cs typeface="Calibri" pitchFamily="34" charset="0"/>
              </a:rPr>
              <a:t>DISREGOLAZIONE EMOTIVA AGITA SUL CORPO PERCEPITO E VISSUTO IN MODO NEGATIVO</a:t>
            </a:r>
          </a:p>
          <a:p>
            <a:pPr algn="ctr">
              <a:buNone/>
            </a:pPr>
            <a:r>
              <a:rPr lang="it-IT" sz="2600" dirty="0" smtClean="0">
                <a:cs typeface="Calibri" pitchFamily="34" charset="0"/>
              </a:rPr>
              <a:t>Meccanismi disfunzionali  nel</a:t>
            </a:r>
            <a:r>
              <a:rPr lang="it-IT" sz="3000" dirty="0" smtClean="0">
                <a:cs typeface="Calibri" pitchFamily="34" charset="0"/>
              </a:rPr>
              <a:t> </a:t>
            </a:r>
            <a:r>
              <a:rPr lang="it-IT" sz="2600" dirty="0" smtClean="0">
                <a:cs typeface="Calibri" pitchFamily="34" charset="0"/>
              </a:rPr>
              <a:t>fronteggiare problemi emotivi e interpersonali,  gestire, tollerare conflitti, associati a difficoltà nella regolazione degli impulsi, nel contatto emotivo, nella costruzione di un’identità stabile, elevata autocritica, bisogno di controllo</a:t>
            </a:r>
            <a:endParaRPr lang="it-IT" sz="3500" dirty="0"/>
          </a:p>
        </p:txBody>
      </p:sp>
      <p:sp>
        <p:nvSpPr>
          <p:cNvPr id="4" name="Rettangolo 3"/>
          <p:cNvSpPr/>
          <p:nvPr/>
        </p:nvSpPr>
        <p:spPr>
          <a:xfrm>
            <a:off x="571472" y="5786454"/>
            <a:ext cx="7858180" cy="428628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tx1"/>
                </a:solidFill>
              </a:rPr>
              <a:t>La comunità scientifica ha segnalato l’allarme da almeno 10 anni </a:t>
            </a:r>
            <a:endParaRPr lang="it-IT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it-IT" sz="3600" b="1" dirty="0" err="1" smtClean="0">
                <a:solidFill>
                  <a:srgbClr val="0070C0"/>
                </a:solidFill>
              </a:rPr>
              <a:t>Comorbidità</a:t>
            </a:r>
            <a:r>
              <a:rPr lang="it-IT" sz="3600" b="1" dirty="0" smtClean="0">
                <a:solidFill>
                  <a:srgbClr val="0070C0"/>
                </a:solidFill>
              </a:rPr>
              <a:t> </a:t>
            </a:r>
            <a:endParaRPr lang="it-IT" sz="3600" b="1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1071546"/>
            <a:ext cx="8715436" cy="5054617"/>
          </a:xfrm>
        </p:spPr>
        <p:txBody>
          <a:bodyPr/>
          <a:lstStyle/>
          <a:p>
            <a:pPr algn="ctr">
              <a:buNone/>
            </a:pPr>
            <a:r>
              <a:rPr lang="it-IT" sz="2400" dirty="0" smtClean="0"/>
              <a:t>AN: 45-97% di tassi di prevalenza di </a:t>
            </a:r>
            <a:r>
              <a:rPr lang="it-IT" sz="2400" dirty="0" err="1" smtClean="0"/>
              <a:t>comorbidità</a:t>
            </a:r>
            <a:r>
              <a:rPr lang="it-IT" sz="2400" dirty="0" smtClean="0"/>
              <a:t> con almeno una condizione psichiatrica </a:t>
            </a:r>
            <a:r>
              <a:rPr lang="it-IT" sz="1600" dirty="0" smtClean="0"/>
              <a:t>(SINPIA, 2023)</a:t>
            </a:r>
            <a:endParaRPr lang="it-IT" sz="1800" dirty="0" smtClean="0"/>
          </a:p>
          <a:p>
            <a:pPr algn="ctr">
              <a:buNone/>
            </a:pPr>
            <a:r>
              <a:rPr lang="it-IT" sz="2400" dirty="0" smtClean="0"/>
              <a:t> </a:t>
            </a:r>
          </a:p>
          <a:p>
            <a:pPr algn="ctr">
              <a:buNone/>
            </a:pPr>
            <a:r>
              <a:rPr lang="it-IT" sz="2400" dirty="0" smtClean="0"/>
              <a:t>I disturbi psichiatrici possono precedere l’AN, ne condizionano il decorso e possono persistere dopo la remissione</a:t>
            </a:r>
          </a:p>
          <a:p>
            <a:pPr algn="ctr">
              <a:buNone/>
            </a:pPr>
            <a:endParaRPr lang="it-IT" sz="2400" dirty="0" smtClean="0"/>
          </a:p>
          <a:p>
            <a:pPr algn="ctr">
              <a:buNone/>
            </a:pPr>
            <a:r>
              <a:rPr lang="it-IT" sz="2400" dirty="0" smtClean="0"/>
              <a:t>Disturbi dell’umore: 30-59%</a:t>
            </a:r>
          </a:p>
          <a:p>
            <a:pPr algn="ctr">
              <a:buNone/>
            </a:pPr>
            <a:r>
              <a:rPr lang="it-IT" sz="2400" dirty="0" smtClean="0"/>
              <a:t>Disturbi d’ansia: 23-50%</a:t>
            </a:r>
          </a:p>
          <a:p>
            <a:pPr algn="ctr">
              <a:buNone/>
            </a:pPr>
            <a:r>
              <a:rPr lang="it-IT" sz="2400" dirty="0" smtClean="0"/>
              <a:t>DOC: 8-11%</a:t>
            </a:r>
          </a:p>
          <a:p>
            <a:pPr algn="ctr">
              <a:buNone/>
            </a:pPr>
            <a:r>
              <a:rPr lang="it-IT" sz="2400" dirty="0" smtClean="0"/>
              <a:t>Disturbo da abuso di sostanze (BED e BN): fino al 20%</a:t>
            </a:r>
          </a:p>
          <a:p>
            <a:pPr algn="ctr">
              <a:buNone/>
            </a:pPr>
            <a:r>
              <a:rPr lang="it-IT" sz="2400" dirty="0" smtClean="0"/>
              <a:t>Alta </a:t>
            </a:r>
            <a:r>
              <a:rPr lang="it-IT" sz="2400" dirty="0" err="1" smtClean="0"/>
              <a:t>comorbidità</a:t>
            </a:r>
            <a:r>
              <a:rPr lang="it-IT" sz="2400" dirty="0" smtClean="0"/>
              <a:t> tra AN sottotipo con abbuffate, ADHD, BED, BN</a:t>
            </a:r>
          </a:p>
          <a:p>
            <a:pPr algn="ctr">
              <a:buNone/>
            </a:pPr>
            <a:endParaRPr lang="it-IT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it-IT" sz="3600" b="1" dirty="0" smtClean="0">
                <a:solidFill>
                  <a:srgbClr val="0070C0"/>
                </a:solidFill>
              </a:rPr>
              <a:t>Gestione complessa</a:t>
            </a:r>
            <a:endParaRPr lang="it-IT" sz="3600" b="1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14282" y="785794"/>
            <a:ext cx="4281518" cy="607220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it-IT" sz="4000" b="1" dirty="0" smtClean="0">
                <a:solidFill>
                  <a:srgbClr val="FF0000"/>
                </a:solidFill>
              </a:rPr>
              <a:t>Intervento terapeutico multidisciplinare età specifico</a:t>
            </a:r>
          </a:p>
          <a:p>
            <a:pPr algn="ctr">
              <a:buNone/>
            </a:pPr>
            <a:r>
              <a:rPr lang="it-IT" dirty="0" smtClean="0"/>
              <a:t>Equipe multidisciplinare</a:t>
            </a:r>
          </a:p>
          <a:p>
            <a:pPr algn="ctr">
              <a:buNone/>
            </a:pPr>
            <a:r>
              <a:rPr lang="it-IT" dirty="0" smtClean="0"/>
              <a:t>-  NPI</a:t>
            </a:r>
          </a:p>
          <a:p>
            <a:pPr algn="ctr">
              <a:buFontTx/>
              <a:buChar char="-"/>
            </a:pPr>
            <a:r>
              <a:rPr lang="it-IT" dirty="0" smtClean="0"/>
              <a:t>Psicologo/psicoterapeuta dell’età evolutiva</a:t>
            </a:r>
          </a:p>
          <a:p>
            <a:pPr algn="ctr">
              <a:buFontTx/>
              <a:buChar char="-"/>
            </a:pPr>
            <a:r>
              <a:rPr lang="it-IT" dirty="0" smtClean="0"/>
              <a:t>Pediatra/MMG</a:t>
            </a:r>
          </a:p>
          <a:p>
            <a:pPr algn="ctr">
              <a:buFontTx/>
              <a:buChar char="-"/>
            </a:pPr>
            <a:r>
              <a:rPr lang="it-IT" dirty="0" smtClean="0"/>
              <a:t>Dietologo</a:t>
            </a:r>
          </a:p>
          <a:p>
            <a:pPr algn="ctr">
              <a:buFontTx/>
              <a:buChar char="-"/>
            </a:pPr>
            <a:r>
              <a:rPr lang="it-IT" dirty="0" smtClean="0"/>
              <a:t>Dietista</a:t>
            </a:r>
          </a:p>
          <a:p>
            <a:pPr algn="ctr">
              <a:buFontTx/>
              <a:buChar char="-"/>
            </a:pPr>
            <a:r>
              <a:rPr lang="it-IT" dirty="0" smtClean="0"/>
              <a:t>Ginecologo</a:t>
            </a:r>
          </a:p>
          <a:p>
            <a:pPr algn="ctr">
              <a:buFontTx/>
              <a:buChar char="-"/>
            </a:pPr>
            <a:r>
              <a:rPr lang="it-IT" dirty="0" smtClean="0"/>
              <a:t>Educatore </a:t>
            </a:r>
          </a:p>
          <a:p>
            <a:pPr algn="ctr">
              <a:buFontTx/>
              <a:buChar char="-"/>
            </a:pPr>
            <a:r>
              <a:rPr lang="it-IT" dirty="0" smtClean="0"/>
              <a:t>Infermiere</a:t>
            </a:r>
          </a:p>
          <a:p>
            <a:pPr algn="ctr">
              <a:buFontTx/>
              <a:buChar char="-"/>
            </a:pPr>
            <a:r>
              <a:rPr lang="it-IT" dirty="0" smtClean="0"/>
              <a:t>OSS</a:t>
            </a:r>
          </a:p>
          <a:p>
            <a:pPr algn="ctr">
              <a:buFontTx/>
              <a:buChar char="-"/>
            </a:pPr>
            <a:r>
              <a:rPr lang="it-IT" dirty="0" smtClean="0"/>
              <a:t>Terapista della riabilitazione </a:t>
            </a:r>
            <a:r>
              <a:rPr lang="it-IT" dirty="0" err="1" smtClean="0"/>
              <a:t>neuropsicomotoria</a:t>
            </a:r>
            <a:endParaRPr lang="it-IT" dirty="0" smtClean="0"/>
          </a:p>
          <a:p>
            <a:pPr algn="ctr">
              <a:buFontTx/>
              <a:buChar char="-"/>
            </a:pPr>
            <a:r>
              <a:rPr lang="it-IT" dirty="0" smtClean="0"/>
              <a:t>Medici specialisti (cardiologo, endocrinologo, </a:t>
            </a:r>
            <a:r>
              <a:rPr lang="it-IT" dirty="0" err="1" smtClean="0"/>
              <a:t>gastroenterologo…</a:t>
            </a:r>
            <a:r>
              <a:rPr lang="it-IT" dirty="0" smtClean="0"/>
              <a:t>)</a:t>
            </a:r>
          </a:p>
          <a:p>
            <a:pPr algn="ctr">
              <a:buFontTx/>
              <a:buChar char="-"/>
            </a:pPr>
            <a:r>
              <a:rPr lang="it-IT" dirty="0" smtClean="0"/>
              <a:t>Scuola: referente alla salute/coordinatore di classe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857232"/>
            <a:ext cx="4038600" cy="5268931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it-IT" sz="4000" b="1" dirty="0" smtClean="0">
                <a:solidFill>
                  <a:srgbClr val="FF0000"/>
                </a:solidFill>
              </a:rPr>
              <a:t>Livelli di assistenza</a:t>
            </a:r>
          </a:p>
          <a:p>
            <a:pPr algn="ctr">
              <a:buNone/>
            </a:pPr>
            <a:endParaRPr lang="it-IT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it-IT" dirty="0" smtClean="0">
                <a:solidFill>
                  <a:srgbClr val="FF0000"/>
                </a:solidFill>
              </a:rPr>
              <a:t>Filiera:</a:t>
            </a:r>
            <a:r>
              <a:rPr lang="it-IT" dirty="0" smtClean="0"/>
              <a:t> percorso chiaro, accessibile, integrato</a:t>
            </a:r>
          </a:p>
          <a:p>
            <a:pPr algn="ctr">
              <a:buNone/>
            </a:pPr>
            <a:endParaRPr lang="it-IT" dirty="0" smtClean="0"/>
          </a:p>
          <a:p>
            <a:pPr algn="ctr">
              <a:buFontTx/>
              <a:buChar char="-"/>
            </a:pPr>
            <a:r>
              <a:rPr lang="it-IT" dirty="0" smtClean="0"/>
              <a:t>Livello di base: PLS e MMG</a:t>
            </a:r>
          </a:p>
          <a:p>
            <a:pPr algn="ctr">
              <a:buNone/>
            </a:pPr>
            <a:endParaRPr lang="it-IT" dirty="0" smtClean="0"/>
          </a:p>
          <a:p>
            <a:pPr algn="ctr">
              <a:buFontTx/>
              <a:buChar char="-"/>
            </a:pPr>
            <a:r>
              <a:rPr lang="it-IT" dirty="0" smtClean="0"/>
              <a:t>Livello ambulatoriale</a:t>
            </a:r>
          </a:p>
          <a:p>
            <a:pPr algn="ctr">
              <a:buNone/>
            </a:pPr>
            <a:endParaRPr lang="it-IT" dirty="0" smtClean="0"/>
          </a:p>
          <a:p>
            <a:pPr algn="ctr">
              <a:buFontTx/>
              <a:buChar char="-"/>
            </a:pPr>
            <a:r>
              <a:rPr lang="it-IT" dirty="0" err="1" smtClean="0"/>
              <a:t>Livelllo</a:t>
            </a:r>
            <a:r>
              <a:rPr lang="it-IT" dirty="0" smtClean="0"/>
              <a:t> ambulatoriale complesso/semiresidenziale: DH</a:t>
            </a:r>
          </a:p>
          <a:p>
            <a:pPr algn="ctr">
              <a:buNone/>
            </a:pPr>
            <a:endParaRPr lang="it-IT" dirty="0" smtClean="0"/>
          </a:p>
          <a:p>
            <a:pPr algn="ctr">
              <a:buFontTx/>
              <a:buChar char="-"/>
            </a:pPr>
            <a:r>
              <a:rPr lang="it-IT" dirty="0" smtClean="0"/>
              <a:t>Livello ospedaliero: ricovero</a:t>
            </a:r>
          </a:p>
          <a:p>
            <a:pPr algn="ctr">
              <a:buNone/>
            </a:pPr>
            <a:endParaRPr lang="it-IT" dirty="0" smtClean="0"/>
          </a:p>
          <a:p>
            <a:pPr algn="ctr">
              <a:buFontTx/>
              <a:buChar char="-"/>
            </a:pPr>
            <a:r>
              <a:rPr lang="it-IT" dirty="0" smtClean="0"/>
              <a:t>Comunità terapeutica residenziale</a:t>
            </a:r>
          </a:p>
          <a:p>
            <a:pPr algn="ctr">
              <a:buFontTx/>
              <a:buChar char="-"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439718"/>
          </a:xfrm>
        </p:spPr>
        <p:txBody>
          <a:bodyPr>
            <a:noAutofit/>
          </a:bodyPr>
          <a:lstStyle/>
          <a:p>
            <a:r>
              <a:rPr lang="it-IT" sz="3200" b="1" dirty="0" smtClean="0">
                <a:solidFill>
                  <a:srgbClr val="0070C0"/>
                </a:solidFill>
              </a:rPr>
              <a:t>Prospettive di interventi di cura: documenti</a:t>
            </a:r>
            <a:endParaRPr lang="it-IT" sz="3200" b="1" dirty="0">
              <a:solidFill>
                <a:srgbClr val="0070C0"/>
              </a:solidFill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571480"/>
            <a:ext cx="4281518" cy="6143668"/>
          </a:xfrm>
          <a:ln w="3175">
            <a:solidFill>
              <a:srgbClr val="0070C0"/>
            </a:solidFill>
          </a:ln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it-IT" sz="8000" b="1" dirty="0" smtClean="0">
                <a:solidFill>
                  <a:srgbClr val="0070C0"/>
                </a:solidFill>
              </a:rPr>
              <a:t>Regione Piemonte</a:t>
            </a:r>
          </a:p>
          <a:p>
            <a:pPr algn="ctr">
              <a:buNone/>
            </a:pPr>
            <a:endParaRPr lang="it-IT" sz="8000" b="1" dirty="0" smtClean="0">
              <a:solidFill>
                <a:srgbClr val="0070C0"/>
              </a:solidFill>
            </a:endParaRPr>
          </a:p>
          <a:p>
            <a:pPr algn="ctr">
              <a:buFontTx/>
              <a:buChar char="-"/>
            </a:pPr>
            <a:r>
              <a:rPr lang="it-IT" sz="7200" dirty="0" smtClean="0"/>
              <a:t>DGR 36/2021: “Rete Regionale per la prevenzione e la cura dei DAN”</a:t>
            </a:r>
            <a:endParaRPr lang="it-IT" dirty="0" smtClean="0"/>
          </a:p>
          <a:p>
            <a:pPr algn="ctr">
              <a:buFontTx/>
              <a:buChar char="-"/>
            </a:pPr>
            <a:endParaRPr lang="it-IT" sz="7200" dirty="0" smtClean="0"/>
          </a:p>
          <a:p>
            <a:pPr algn="ctr">
              <a:buFontTx/>
              <a:buChar char="-"/>
            </a:pPr>
            <a:r>
              <a:rPr lang="it-IT" sz="7200" dirty="0" smtClean="0"/>
              <a:t>DGR 19/2022 “Indicazioni per il potenziamento dei servizi territoriali e ospedalieri di NPI”</a:t>
            </a:r>
          </a:p>
          <a:p>
            <a:pPr algn="ctr">
              <a:buNone/>
            </a:pPr>
            <a:endParaRPr lang="it-IT" sz="7200" dirty="0" smtClean="0"/>
          </a:p>
          <a:p>
            <a:pPr algn="ctr">
              <a:buFontTx/>
              <a:buChar char="-"/>
            </a:pPr>
            <a:r>
              <a:rPr lang="it-IT" sz="7200" dirty="0" smtClean="0"/>
              <a:t>DGR 20/2022 “Definizione di criteri, modalità e linee di intervento per l’utilizzo dei fondi per il contrasto ai DAN”        Tavolo tecnico regionale e attuazione percorsi dedicati</a:t>
            </a:r>
          </a:p>
          <a:p>
            <a:pPr algn="ctr">
              <a:buFontTx/>
              <a:buChar char="-"/>
            </a:pPr>
            <a:endParaRPr lang="it-IT" sz="7200" dirty="0" smtClean="0"/>
          </a:p>
          <a:p>
            <a:pPr algn="ctr">
              <a:buFontTx/>
              <a:buChar char="-"/>
            </a:pPr>
            <a:r>
              <a:rPr lang="it-IT" sz="7200" dirty="0" smtClean="0"/>
              <a:t>DGR 25/2023: bandi per rafforzamento equipe multidisciplinari per DNA</a:t>
            </a:r>
          </a:p>
          <a:p>
            <a:pPr algn="ctr">
              <a:buNone/>
            </a:pPr>
            <a:endParaRPr lang="it-IT" sz="7200" dirty="0" smtClean="0"/>
          </a:p>
          <a:p>
            <a:pPr algn="ctr">
              <a:buFontTx/>
              <a:buChar char="-"/>
            </a:pPr>
            <a:r>
              <a:rPr lang="it-IT" sz="7200" dirty="0" smtClean="0"/>
              <a:t>DGR 29/2923: istituzione di Centri Diurni Riabilitativi con vocazione DNA, 2 CTM per minori e DNA; 5 posti letto NPI presso Ospedale </a:t>
            </a:r>
            <a:r>
              <a:rPr lang="it-IT" sz="7200" dirty="0" err="1" smtClean="0"/>
              <a:t>Verduno</a:t>
            </a:r>
            <a:r>
              <a:rPr lang="it-IT" sz="7200" dirty="0" smtClean="0"/>
              <a:t> </a:t>
            </a:r>
          </a:p>
          <a:p>
            <a:pPr algn="ctr">
              <a:buFontTx/>
              <a:buChar char="-"/>
            </a:pPr>
            <a:endParaRPr lang="it-IT" sz="7200" dirty="0" smtClean="0"/>
          </a:p>
          <a:p>
            <a:pPr algn="ctr">
              <a:buFontTx/>
              <a:buChar char="-"/>
            </a:pPr>
            <a:r>
              <a:rPr lang="it-IT" sz="7200" dirty="0" smtClean="0"/>
              <a:t>Collaborazione </a:t>
            </a:r>
            <a:r>
              <a:rPr lang="it-IT" sz="7200" dirty="0" err="1" smtClean="0"/>
              <a:t>NPI-Pediatri</a:t>
            </a:r>
            <a:endParaRPr lang="it-IT" sz="7200" dirty="0" smtClean="0"/>
          </a:p>
          <a:p>
            <a:pPr algn="ctr">
              <a:buNone/>
            </a:pPr>
            <a:endParaRPr lang="it-IT" sz="7200" dirty="0"/>
          </a:p>
        </p:txBody>
      </p:sp>
      <p:cxnSp>
        <p:nvCxnSpPr>
          <p:cNvPr id="6" name="Connettore 2 5"/>
          <p:cNvCxnSpPr/>
          <p:nvPr/>
        </p:nvCxnSpPr>
        <p:spPr>
          <a:xfrm>
            <a:off x="5786446" y="3714752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egnaposto contenuto 10"/>
          <p:cNvSpPr>
            <a:spLocks noGrp="1"/>
          </p:cNvSpPr>
          <p:nvPr>
            <p:ph sz="half" idx="1"/>
          </p:nvPr>
        </p:nvSpPr>
        <p:spPr>
          <a:xfrm>
            <a:off x="142844" y="571480"/>
            <a:ext cx="4352956" cy="6143668"/>
          </a:xfrm>
          <a:ln w="3175">
            <a:solidFill>
              <a:srgbClr val="0070C0"/>
            </a:solidFill>
          </a:ln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it-IT" sz="8000" b="1" dirty="0" smtClean="0">
                <a:solidFill>
                  <a:srgbClr val="0070C0"/>
                </a:solidFill>
              </a:rPr>
              <a:t>Ministero della Salute</a:t>
            </a:r>
          </a:p>
          <a:p>
            <a:pPr algn="ctr">
              <a:buNone/>
            </a:pPr>
            <a:r>
              <a:rPr lang="it-IT" sz="6000" dirty="0" smtClean="0">
                <a:solidFill>
                  <a:srgbClr val="000000"/>
                </a:solidFill>
                <a:ea typeface="Calibri" pitchFamily="34" charset="0"/>
                <a:cs typeface="Adobe Garamond Pro"/>
              </a:rPr>
              <a:t>- 2013: I Quaderni del Ministero della Salute: </a:t>
            </a:r>
            <a:r>
              <a:rPr lang="it-IT" sz="6000" i="1" dirty="0" smtClean="0">
                <a:solidFill>
                  <a:srgbClr val="000000"/>
                </a:solidFill>
                <a:ea typeface="Calibri" pitchFamily="34" charset="0"/>
                <a:cs typeface="Adobe Garamond Pro"/>
              </a:rPr>
              <a:t>Appropriatezza clinica, strutturale e operativa nella prevenzione, diagnosi e terapia dei disturbi dell’alimentazione</a:t>
            </a: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it-IT" sz="6000" dirty="0" smtClean="0">
                <a:solidFill>
                  <a:srgbClr val="000000"/>
                </a:solidFill>
                <a:ea typeface="Calibri" pitchFamily="34" charset="0"/>
                <a:cs typeface="Adobe Garamond Pro"/>
              </a:rPr>
              <a:t> 2017: I Quaderni del Ministero della Salute: </a:t>
            </a:r>
            <a:r>
              <a:rPr lang="it-IT" sz="6000" i="1" dirty="0" smtClean="0">
                <a:solidFill>
                  <a:srgbClr val="000000"/>
                </a:solidFill>
                <a:ea typeface="Calibri" pitchFamily="34" charset="0"/>
                <a:cs typeface="Adobe Garamond Pro"/>
              </a:rPr>
              <a:t>Linee di indirizzo nazionali per la riabilitazione nutrizionale nei disturbi dell’alimentazione</a:t>
            </a:r>
          </a:p>
          <a:p>
            <a:pPr>
              <a:buNone/>
            </a:pPr>
            <a:r>
              <a:rPr lang="it-IT" sz="6000" i="1" dirty="0" smtClean="0">
                <a:solidFill>
                  <a:srgbClr val="000000"/>
                </a:solidFill>
                <a:ea typeface="Calibri" pitchFamily="34" charset="0"/>
                <a:cs typeface="Adobe Garamond Pro"/>
              </a:rPr>
              <a:t>- </a:t>
            </a:r>
            <a:r>
              <a:rPr lang="it-IT" sz="6000" dirty="0" smtClean="0">
                <a:solidFill>
                  <a:srgbClr val="000000"/>
                </a:solidFill>
                <a:ea typeface="Calibri" pitchFamily="34" charset="0"/>
                <a:cs typeface="Adobe Garamond Pro"/>
              </a:rPr>
              <a:t>2018</a:t>
            </a:r>
            <a:r>
              <a:rPr lang="it-IT" sz="6000" i="1" dirty="0" smtClean="0">
                <a:solidFill>
                  <a:srgbClr val="000000"/>
                </a:solidFill>
                <a:ea typeface="Calibri" pitchFamily="34" charset="0"/>
                <a:cs typeface="Adobe Garamond Pro"/>
              </a:rPr>
              <a:t>:</a:t>
            </a:r>
            <a:r>
              <a:rPr lang="it-IT" sz="6000" dirty="0" smtClean="0"/>
              <a:t> Disturbi della nutrizione e dell’alimentazione: Raccomandazioni per i familiari; Piattaforma per il contrasto alla malnutrizione in tutte le sue forme (triplo </a:t>
            </a:r>
            <a:r>
              <a:rPr lang="it-IT" sz="6000" dirty="0" err="1" smtClean="0"/>
              <a:t>burden</a:t>
            </a:r>
            <a:r>
              <a:rPr lang="it-IT" sz="6000" dirty="0" smtClean="0"/>
              <a:t>: malnutrizione per difetto, per eccesso e da micronutrienti);</a:t>
            </a:r>
          </a:p>
          <a:p>
            <a:pPr>
              <a:buNone/>
            </a:pPr>
            <a:r>
              <a:rPr lang="it-IT" sz="6000" dirty="0" smtClean="0"/>
              <a:t>- 2018: Disturbi della Nutrizione e dell’Alimentazione: la Mappatura territoriale dei centri dedicati alla cura in supporto alle Azioni Centrali del Ministero della Salute</a:t>
            </a:r>
          </a:p>
          <a:p>
            <a:pPr>
              <a:buNone/>
            </a:pPr>
            <a:r>
              <a:rPr lang="it-IT" sz="6000" i="1" dirty="0" smtClean="0"/>
              <a:t>- </a:t>
            </a:r>
            <a:r>
              <a:rPr lang="it-IT" sz="6000" dirty="0" smtClean="0"/>
              <a:t>2020</a:t>
            </a:r>
            <a:r>
              <a:rPr lang="it-IT" sz="6000" i="1" dirty="0" smtClean="0"/>
              <a:t>: </a:t>
            </a:r>
            <a:r>
              <a:rPr lang="it-IT" sz="6000" dirty="0" smtClean="0"/>
              <a:t>Interventi per l’accoglienza, il triage, la valutazione e il trattamento del paziente con disturbi della nutrizione e dell’alimentazione. Percorso lilla in pronto soccorso</a:t>
            </a:r>
          </a:p>
          <a:p>
            <a:pPr>
              <a:buNone/>
            </a:pPr>
            <a:r>
              <a:rPr lang="it-IT" sz="6000" i="1" dirty="0" smtClean="0"/>
              <a:t>- </a:t>
            </a:r>
            <a:r>
              <a:rPr lang="it-IT" sz="6000" dirty="0" smtClean="0"/>
              <a:t>2021</a:t>
            </a:r>
            <a:r>
              <a:rPr lang="it-IT" sz="6000" i="1" dirty="0" smtClean="0"/>
              <a:t>:  </a:t>
            </a:r>
            <a:r>
              <a:rPr lang="it-IT" sz="6000" dirty="0" smtClean="0"/>
              <a:t>Campagna di comunicazione sui disturbi del comportamento alimentare</a:t>
            </a:r>
            <a:endParaRPr lang="it-IT" sz="6000" b="1" dirty="0" smtClean="0">
              <a:solidFill>
                <a:srgbClr val="0070C0"/>
              </a:solidFill>
            </a:endParaRPr>
          </a:p>
          <a:p>
            <a:pPr marL="0" indent="0" algn="ctr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it-IT" sz="7200" b="1" dirty="0" smtClean="0">
              <a:solidFill>
                <a:srgbClr val="0070C0"/>
              </a:solidFill>
            </a:endParaRPr>
          </a:p>
          <a:p>
            <a:pPr mar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it-IT" sz="8000" b="1" dirty="0" smtClean="0">
                <a:solidFill>
                  <a:srgbClr val="0070C0"/>
                </a:solidFill>
              </a:rPr>
              <a:t>Istituto Superiore di Sanità</a:t>
            </a:r>
          </a:p>
          <a:p>
            <a:pPr marL="0" indent="0" algn="ctr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it-IT" sz="6000" dirty="0" smtClean="0">
                <a:ea typeface="Calibri" pitchFamily="34" charset="0"/>
                <a:cs typeface="Adobe Garamond Pro"/>
              </a:rPr>
              <a:t> 2012: </a:t>
            </a:r>
            <a:r>
              <a:rPr lang="it-IT" sz="6000" dirty="0" smtClean="0">
                <a:solidFill>
                  <a:srgbClr val="000000"/>
                </a:solidFill>
                <a:ea typeface="Calibri" pitchFamily="34" charset="0"/>
                <a:cs typeface="Adobe Garamond Pro"/>
              </a:rPr>
              <a:t>Conferenza di Consenso: </a:t>
            </a:r>
            <a:r>
              <a:rPr lang="it-IT" sz="6000" dirty="0" smtClean="0"/>
              <a:t>Disturbi del Comportamento Alimentare negli adolescenti e nei giovani adulti</a:t>
            </a:r>
          </a:p>
          <a:p>
            <a:pPr marL="0" indent="0" algn="ctr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it-IT" sz="6000" dirty="0" smtClean="0"/>
              <a:t> 2018, 2022, 2023: La mappatura dei Centri e delle Associazioni</a:t>
            </a:r>
            <a:endParaRPr lang="it-IT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500043"/>
            <a:ext cx="7772400" cy="785818"/>
          </a:xfrm>
        </p:spPr>
        <p:txBody>
          <a:bodyPr/>
          <a:lstStyle/>
          <a:p>
            <a:pPr algn="l"/>
            <a:r>
              <a:rPr lang="it-IT" b="1" dirty="0" smtClean="0">
                <a:solidFill>
                  <a:srgbClr val="0070C0"/>
                </a:solidFill>
              </a:rPr>
              <a:t>Conclusioni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57158" y="1357298"/>
            <a:ext cx="8072494" cy="5067320"/>
          </a:xfrm>
          <a:ln w="3175">
            <a:noFill/>
          </a:ln>
        </p:spPr>
        <p:txBody>
          <a:bodyPr>
            <a:normAutofit/>
          </a:bodyPr>
          <a:lstStyle/>
          <a:p>
            <a:pPr algn="l"/>
            <a:r>
              <a:rPr lang="it-IT" sz="3600" dirty="0" smtClean="0">
                <a:solidFill>
                  <a:schemeClr val="tx1"/>
                </a:solidFill>
              </a:rPr>
              <a:t>Ci sono cultura, risorse e</a:t>
            </a:r>
          </a:p>
          <a:p>
            <a:pPr algn="l"/>
            <a:r>
              <a:rPr lang="it-IT" sz="3600" dirty="0" smtClean="0">
                <a:solidFill>
                  <a:schemeClr val="tx1"/>
                </a:solidFill>
              </a:rPr>
              <a:t>formazione per</a:t>
            </a:r>
            <a:endParaRPr lang="it-IT" dirty="0" smtClean="0">
              <a:solidFill>
                <a:schemeClr val="tx1"/>
              </a:solidFill>
            </a:endParaRPr>
          </a:p>
          <a:p>
            <a:pPr>
              <a:buClr>
                <a:srgbClr val="0070C0"/>
              </a:buClr>
              <a:buFont typeface="Wingdings" pitchFamily="2" charset="2"/>
              <a:buChar char="§"/>
            </a:pPr>
            <a:r>
              <a:rPr lang="it-IT" dirty="0" smtClean="0">
                <a:solidFill>
                  <a:schemeClr val="tx1"/>
                </a:solidFill>
              </a:rPr>
              <a:t> </a:t>
            </a:r>
            <a:r>
              <a:rPr lang="it-IT" sz="4000" dirty="0" smtClean="0">
                <a:solidFill>
                  <a:schemeClr val="tx1"/>
                </a:solidFill>
              </a:rPr>
              <a:t>consentire interventi precoci</a:t>
            </a:r>
          </a:p>
          <a:p>
            <a:pPr>
              <a:buClr>
                <a:srgbClr val="0070C0"/>
              </a:buClr>
              <a:buFont typeface="Wingdings" pitchFamily="2" charset="2"/>
              <a:buChar char="§"/>
            </a:pPr>
            <a:r>
              <a:rPr lang="it-IT" sz="4000" dirty="0" smtClean="0">
                <a:solidFill>
                  <a:schemeClr val="tx1"/>
                </a:solidFill>
              </a:rPr>
              <a:t> età specifici</a:t>
            </a:r>
          </a:p>
          <a:p>
            <a:pPr>
              <a:buClr>
                <a:srgbClr val="0070C0"/>
              </a:buClr>
              <a:buFont typeface="Wingdings" pitchFamily="2" charset="2"/>
              <a:buChar char="§"/>
            </a:pPr>
            <a:r>
              <a:rPr lang="it-IT" sz="4000" dirty="0" smtClean="0">
                <a:solidFill>
                  <a:schemeClr val="tx1"/>
                </a:solidFill>
              </a:rPr>
              <a:t> in una fase cruciale dello sviluppo</a:t>
            </a:r>
          </a:p>
          <a:p>
            <a:pPr>
              <a:buClr>
                <a:srgbClr val="0070C0"/>
              </a:buClr>
              <a:buFont typeface="Wingdings" pitchFamily="2" charset="2"/>
              <a:buChar char="§"/>
            </a:pPr>
            <a:r>
              <a:rPr lang="it-IT" sz="4000" dirty="0" smtClean="0">
                <a:solidFill>
                  <a:schemeClr val="tx1"/>
                </a:solidFill>
              </a:rPr>
              <a:t> implementare la rete clinica multidisciplinare</a:t>
            </a:r>
            <a:endParaRPr lang="it-IT" sz="4000" dirty="0">
              <a:solidFill>
                <a:schemeClr val="tx1"/>
              </a:solidFill>
            </a:endParaRPr>
          </a:p>
        </p:txBody>
      </p:sp>
      <p:pic>
        <p:nvPicPr>
          <p:cNvPr id="4" name="Picture 3" descr="fiore nel desert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14290"/>
            <a:ext cx="3643339" cy="21431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1785950"/>
          </a:xfrm>
          <a:noFill/>
          <a:ln>
            <a:noFill/>
          </a:ln>
        </p:spPr>
        <p:txBody>
          <a:bodyPr>
            <a:noAutofit/>
          </a:bodyPr>
          <a:lstStyle/>
          <a:p>
            <a:r>
              <a:rPr lang="it-IT" sz="2000" dirty="0" smtClean="0">
                <a:solidFill>
                  <a:schemeClr val="accent4">
                    <a:lumMod val="50000"/>
                  </a:schemeClr>
                </a:solidFill>
              </a:rPr>
              <a:t>DSM-5</a:t>
            </a:r>
            <a:r>
              <a:rPr lang="it-IT" sz="1800" dirty="0" smtClean="0">
                <a:solidFill>
                  <a:schemeClr val="accent4">
                    <a:lumMod val="50000"/>
                  </a:schemeClr>
                </a:solidFill>
              </a:rPr>
              <a:t> -TR </a:t>
            </a:r>
            <a:r>
              <a:rPr lang="it-IT" sz="1600" dirty="0" smtClean="0">
                <a:solidFill>
                  <a:schemeClr val="accent4">
                    <a:lumMod val="50000"/>
                  </a:schemeClr>
                </a:solidFill>
              </a:rPr>
              <a:t>(APA, 2023)</a:t>
            </a:r>
            <a:r>
              <a:rPr lang="it-IT" sz="24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it-IT" sz="24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it-IT" sz="2400" dirty="0" smtClean="0">
                <a:solidFill>
                  <a:srgbClr val="0070C0"/>
                </a:solidFill>
              </a:rPr>
              <a:t> </a:t>
            </a:r>
            <a:r>
              <a:rPr lang="it-IT" sz="3000" b="1" dirty="0" smtClean="0">
                <a:solidFill>
                  <a:srgbClr val="0070C0"/>
                </a:solidFill>
              </a:rPr>
              <a:t>DISTURBI DELLA NUTRIZIONE E DELL’ALIMENTAZIONE</a:t>
            </a:r>
            <a:r>
              <a:rPr lang="it-IT" sz="28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it-IT" sz="28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it-IT" sz="1800" dirty="0" smtClean="0">
                <a:solidFill>
                  <a:schemeClr val="accent4">
                    <a:lumMod val="50000"/>
                  </a:schemeClr>
                </a:solidFill>
              </a:rPr>
              <a:t>“Persistente disturbo dell’alimentazione o comportamenti inerenti all’alimentazione che hanno come risultato un alterato consumo o assorbimento di cibo e che compromettono significativamente la salute fisica e il funzionamento psicosociale”</a:t>
            </a:r>
            <a:endParaRPr lang="it-IT" sz="1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2844" y="2000240"/>
            <a:ext cx="4643470" cy="4214842"/>
          </a:xfrm>
          <a:noFill/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pPr algn="ctr">
              <a:buFont typeface="Wingdings" pitchFamily="2" charset="2"/>
              <a:buChar char="§"/>
            </a:pPr>
            <a:r>
              <a:rPr lang="it-IT" sz="2000" dirty="0" smtClean="0"/>
              <a:t>Pica</a:t>
            </a:r>
          </a:p>
          <a:p>
            <a:pPr algn="ctr">
              <a:buFont typeface="Wingdings" pitchFamily="2" charset="2"/>
              <a:buChar char="§"/>
            </a:pPr>
            <a:r>
              <a:rPr lang="it-IT" sz="2000" dirty="0" smtClean="0"/>
              <a:t>Disturbo da ruminazione</a:t>
            </a:r>
          </a:p>
          <a:p>
            <a:pPr algn="ctr">
              <a:buFont typeface="Wingdings" pitchFamily="2" charset="2"/>
              <a:buChar char="§"/>
            </a:pPr>
            <a:r>
              <a:rPr lang="it-IT" sz="2000" dirty="0" smtClean="0"/>
              <a:t>Disturbo evitante/restrittivo dell’assunzione di cibo (ARFID)</a:t>
            </a:r>
          </a:p>
          <a:p>
            <a:pPr algn="ctr">
              <a:buFont typeface="Wingdings" pitchFamily="2" charset="2"/>
              <a:buChar char="§"/>
            </a:pPr>
            <a:r>
              <a:rPr lang="it-IT" sz="2000" dirty="0" smtClean="0"/>
              <a:t>Anoressia nervosa (AN)</a:t>
            </a:r>
          </a:p>
          <a:p>
            <a:pPr algn="ctr">
              <a:buFont typeface="Wingdings" pitchFamily="2" charset="2"/>
              <a:buChar char="§"/>
            </a:pPr>
            <a:r>
              <a:rPr lang="it-IT" sz="2000" dirty="0" smtClean="0"/>
              <a:t>Bulimia nervosa (BN)</a:t>
            </a:r>
          </a:p>
          <a:p>
            <a:pPr algn="ctr">
              <a:buFont typeface="Wingdings" pitchFamily="2" charset="2"/>
              <a:buChar char="§"/>
            </a:pPr>
            <a:r>
              <a:rPr lang="it-IT" sz="2000" dirty="0" smtClean="0"/>
              <a:t>Disturbo da </a:t>
            </a:r>
            <a:r>
              <a:rPr lang="it-IT" sz="2000" dirty="0" err="1" smtClean="0"/>
              <a:t>Binge-Eating</a:t>
            </a:r>
            <a:r>
              <a:rPr lang="it-IT" sz="2000" dirty="0" smtClean="0"/>
              <a:t> (BED)</a:t>
            </a:r>
          </a:p>
          <a:p>
            <a:pPr algn="ctr">
              <a:buFont typeface="Wingdings" pitchFamily="2" charset="2"/>
              <a:buChar char="§"/>
            </a:pPr>
            <a:r>
              <a:rPr lang="it-IT" sz="2000" dirty="0" smtClean="0"/>
              <a:t>Disturbo della nutrizione o dell’alimentazione con altra specificazione</a:t>
            </a:r>
          </a:p>
          <a:p>
            <a:pPr algn="ctr">
              <a:buFont typeface="Wingdings" pitchFamily="2" charset="2"/>
              <a:buChar char="§"/>
            </a:pPr>
            <a:r>
              <a:rPr lang="it-IT" sz="2000" dirty="0" smtClean="0"/>
              <a:t>Disturbo della nutrizione o dell’alimentazione senza specificazione</a:t>
            </a:r>
            <a:endParaRPr lang="it-IT" sz="20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28596" y="6286520"/>
            <a:ext cx="85011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>
                <a:solidFill>
                  <a:srgbClr val="0070C0"/>
                </a:solidFill>
              </a:rPr>
              <a:t>Caratteristiche comuni, differenze nel decorso, esito e modalità di trattamento</a:t>
            </a:r>
            <a:endParaRPr lang="it-IT" sz="2000" b="1" dirty="0">
              <a:solidFill>
                <a:srgbClr val="0070C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5072066" y="2000240"/>
            <a:ext cx="3929090" cy="4093428"/>
          </a:xfrm>
          <a:prstGeom prst="rect">
            <a:avLst/>
          </a:prstGeom>
          <a:noFill/>
          <a:ln w="31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§"/>
            </a:pPr>
            <a:r>
              <a:rPr lang="it-IT" sz="1900" dirty="0" smtClean="0"/>
              <a:t>  </a:t>
            </a:r>
            <a:r>
              <a:rPr lang="it-IT" sz="2000" dirty="0" smtClean="0"/>
              <a:t>Elencati in ordine evolutivo di comparsa</a:t>
            </a:r>
          </a:p>
          <a:p>
            <a:pPr algn="ctr">
              <a:buFont typeface="Wingdings" pitchFamily="2" charset="2"/>
              <a:buChar char="§"/>
            </a:pPr>
            <a:r>
              <a:rPr lang="it-IT" sz="2000" dirty="0" smtClean="0"/>
              <a:t>  Inclusi i disturbi dell’età evolutiva</a:t>
            </a:r>
          </a:p>
          <a:p>
            <a:pPr algn="ctr">
              <a:buFont typeface="Wingdings" pitchFamily="2" charset="2"/>
              <a:buChar char="§"/>
            </a:pPr>
            <a:r>
              <a:rPr lang="it-IT" sz="2000" dirty="0" smtClean="0"/>
              <a:t>  Criteri descrittivi: aspetti osservabili e </a:t>
            </a:r>
            <a:r>
              <a:rPr lang="it-IT" sz="2000" dirty="0" err="1" smtClean="0"/>
              <a:t>autoriferiti</a:t>
            </a:r>
            <a:endParaRPr lang="it-IT" sz="2000" dirty="0" smtClean="0"/>
          </a:p>
          <a:p>
            <a:pPr algn="ctr">
              <a:buFont typeface="Wingdings" pitchFamily="2" charset="2"/>
              <a:buChar char="§"/>
            </a:pPr>
            <a:r>
              <a:rPr lang="it-IT" sz="2000" dirty="0" smtClean="0"/>
              <a:t>   Elemento comune: sintomo alimentare</a:t>
            </a:r>
          </a:p>
          <a:p>
            <a:pPr algn="ctr">
              <a:buFont typeface="Wingdings" pitchFamily="2" charset="2"/>
              <a:buChar char="§"/>
            </a:pPr>
            <a:r>
              <a:rPr lang="it-IT" sz="2000" dirty="0" smtClean="0"/>
              <a:t>  “Le parole muoiono, i corpi parlano” </a:t>
            </a:r>
            <a:r>
              <a:rPr lang="it-IT" sz="1600" dirty="0" smtClean="0"/>
              <a:t>(</a:t>
            </a:r>
            <a:r>
              <a:rPr lang="it-IT" sz="1600" dirty="0" err="1" smtClean="0"/>
              <a:t>Wooldrige</a:t>
            </a:r>
            <a:r>
              <a:rPr lang="it-IT" sz="1600" dirty="0" smtClean="0"/>
              <a:t>, 2018)</a:t>
            </a:r>
            <a:endParaRPr lang="it-IT" sz="2000" dirty="0" smtClean="0"/>
          </a:p>
          <a:p>
            <a:pPr algn="ctr">
              <a:buFont typeface="Wingdings" pitchFamily="2" charset="2"/>
              <a:buChar char="§"/>
            </a:pPr>
            <a:r>
              <a:rPr lang="it-IT" sz="2000" dirty="0" smtClean="0"/>
              <a:t>  I corpi parlano: incapacità a differenziare ciò che è mentale e ciò che è corporeo, di articolare in parole il proprio malessere</a:t>
            </a:r>
            <a:endParaRPr lang="it-I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214421"/>
          </a:xfrm>
        </p:spPr>
        <p:txBody>
          <a:bodyPr>
            <a:normAutofit/>
          </a:bodyPr>
          <a:lstStyle/>
          <a:p>
            <a:r>
              <a:rPr lang="it-IT" sz="2700" dirty="0" smtClean="0">
                <a:solidFill>
                  <a:schemeClr val="accent4">
                    <a:lumMod val="50000"/>
                  </a:schemeClr>
                </a:solidFill>
              </a:rPr>
              <a:t>DSM-5</a:t>
            </a:r>
            <a:r>
              <a:rPr lang="it-IT" sz="2200" dirty="0" smtClean="0">
                <a:solidFill>
                  <a:schemeClr val="accent4">
                    <a:lumMod val="50000"/>
                  </a:schemeClr>
                </a:solidFill>
              </a:rPr>
              <a:t> -TR </a:t>
            </a:r>
            <a:r>
              <a:rPr lang="it-IT" sz="2000" dirty="0" smtClean="0">
                <a:solidFill>
                  <a:schemeClr val="accent4">
                    <a:lumMod val="50000"/>
                  </a:schemeClr>
                </a:solidFill>
              </a:rPr>
              <a:t>(APA, 2023)</a:t>
            </a:r>
            <a:r>
              <a:rPr lang="it-IT" sz="36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it-IT" sz="36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it-IT" sz="3600" dirty="0" smtClean="0">
                <a:solidFill>
                  <a:srgbClr val="0070C0"/>
                </a:solidFill>
              </a:rPr>
              <a:t> </a:t>
            </a:r>
            <a:r>
              <a:rPr lang="it-IT" sz="2800" b="1" dirty="0" smtClean="0">
                <a:solidFill>
                  <a:srgbClr val="0070C0"/>
                </a:solidFill>
              </a:rPr>
              <a:t>DISTURBI DELLA NUTRIZIONE E DELL’ALIMENTAZIONE</a:t>
            </a:r>
            <a:endParaRPr lang="it-IT" sz="33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2844" y="1214422"/>
            <a:ext cx="4857784" cy="5429288"/>
          </a:xfrm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fontAlgn="t"/>
            <a:r>
              <a:rPr lang="it-IT" b="1" dirty="0" smtClean="0">
                <a:solidFill>
                  <a:srgbClr val="0070C0"/>
                </a:solidFill>
              </a:rPr>
              <a:t>Prevalenza</a:t>
            </a:r>
          </a:p>
          <a:p>
            <a:pPr fontAlgn="t"/>
            <a:r>
              <a:rPr lang="it-IT" sz="2400" dirty="0" smtClean="0">
                <a:solidFill>
                  <a:schemeClr val="tx1"/>
                </a:solidFill>
              </a:rPr>
              <a:t>Anoressia Nervosa: 0,7-1%</a:t>
            </a:r>
          </a:p>
          <a:p>
            <a:pPr fontAlgn="t"/>
            <a:r>
              <a:rPr lang="it-IT" sz="2400" dirty="0" smtClean="0">
                <a:solidFill>
                  <a:schemeClr val="tx1"/>
                </a:solidFill>
              </a:rPr>
              <a:t>Bulimia Nervosa: 0,3-1%</a:t>
            </a:r>
          </a:p>
          <a:p>
            <a:pPr fontAlgn="t"/>
            <a:endParaRPr lang="it-IT" sz="2400" dirty="0" smtClean="0">
              <a:solidFill>
                <a:schemeClr val="tx1"/>
              </a:solidFill>
            </a:endParaRPr>
          </a:p>
          <a:p>
            <a:pPr fontAlgn="t"/>
            <a:r>
              <a:rPr lang="it-IT" sz="2400" dirty="0" smtClean="0">
                <a:solidFill>
                  <a:schemeClr val="tx1"/>
                </a:solidFill>
              </a:rPr>
              <a:t>BED:  2-4%</a:t>
            </a:r>
            <a:r>
              <a:rPr lang="it-IT" sz="2000" dirty="0" smtClean="0">
                <a:solidFill>
                  <a:schemeClr val="tx1"/>
                </a:solidFill>
              </a:rPr>
              <a:t>,</a:t>
            </a:r>
            <a:r>
              <a:rPr lang="it-IT" sz="2400" dirty="0" smtClean="0">
                <a:solidFill>
                  <a:schemeClr val="tx1"/>
                </a:solidFill>
              </a:rPr>
              <a:t> </a:t>
            </a:r>
            <a:r>
              <a:rPr lang="it-IT" sz="2000" dirty="0" smtClean="0">
                <a:solidFill>
                  <a:schemeClr val="tx1"/>
                </a:solidFill>
              </a:rPr>
              <a:t>disturbo alimentare con maggior prevalenza, simile distribuzione  tra maschi e femmine</a:t>
            </a:r>
            <a:endParaRPr lang="it-IT" sz="2400" dirty="0" smtClean="0">
              <a:solidFill>
                <a:schemeClr val="tx1"/>
              </a:solidFill>
            </a:endParaRPr>
          </a:p>
          <a:p>
            <a:pPr fontAlgn="t"/>
            <a:endParaRPr lang="it-IT" sz="2400" b="1" dirty="0" smtClean="0">
              <a:solidFill>
                <a:srgbClr val="FF0000"/>
              </a:solidFill>
            </a:endParaRPr>
          </a:p>
          <a:p>
            <a:pPr fontAlgn="t"/>
            <a:r>
              <a:rPr lang="it-IT" sz="2400" b="1" dirty="0" smtClean="0">
                <a:solidFill>
                  <a:srgbClr val="FF0000"/>
                </a:solidFill>
              </a:rPr>
              <a:t>Forme sottosoglia: 0,8-2,5%</a:t>
            </a:r>
            <a:endParaRPr lang="it-IT" sz="2400" dirty="0" smtClean="0">
              <a:solidFill>
                <a:schemeClr val="tx1"/>
              </a:solidFill>
            </a:endParaRPr>
          </a:p>
          <a:p>
            <a:r>
              <a:rPr lang="it-IT" sz="2000" dirty="0" smtClean="0">
                <a:solidFill>
                  <a:schemeClr val="tx1"/>
                </a:solidFill>
              </a:rPr>
              <a:t>DNA  non specificati, non soddisfano i criteri per AN e BN, clinicamente rilevanti, hanno una prevalenza superiore</a:t>
            </a:r>
          </a:p>
          <a:p>
            <a:endParaRPr lang="it-IT" sz="2000" dirty="0" smtClean="0">
              <a:solidFill>
                <a:schemeClr val="tx1"/>
              </a:solidFill>
            </a:endParaRPr>
          </a:p>
          <a:p>
            <a:endParaRPr lang="it-IT" sz="2000" dirty="0" smtClean="0">
              <a:solidFill>
                <a:schemeClr val="tx1"/>
              </a:solidFill>
            </a:endParaRPr>
          </a:p>
          <a:p>
            <a:pPr fontAlgn="t"/>
            <a:endParaRPr lang="it-IT" sz="2400" dirty="0" smtClean="0">
              <a:solidFill>
                <a:schemeClr val="tx1"/>
              </a:solidFill>
            </a:endParaRPr>
          </a:p>
          <a:p>
            <a:pPr fontAlgn="t"/>
            <a:endParaRPr lang="it-IT" sz="2400" dirty="0" smtClean="0"/>
          </a:p>
          <a:p>
            <a:endParaRPr lang="it-IT" sz="2100" dirty="0">
              <a:solidFill>
                <a:schemeClr val="tx1"/>
              </a:solidFill>
            </a:endParaRPr>
          </a:p>
        </p:txBody>
      </p:sp>
      <p:sp>
        <p:nvSpPr>
          <p:cNvPr id="6" name="Segnaposto contenuto 2"/>
          <p:cNvSpPr txBox="1">
            <a:spLocks/>
          </p:cNvSpPr>
          <p:nvPr/>
        </p:nvSpPr>
        <p:spPr>
          <a:xfrm>
            <a:off x="5214942" y="1214422"/>
            <a:ext cx="3643338" cy="542928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it-IT" sz="2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Pica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it-IT" sz="2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Disturbo da ruminazione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it-IT" sz="2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Disturbo evitante/restrittivo dell’assunzione di cibo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it-IT" sz="2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Anoressia nervosa (AN)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it-IT" sz="2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Bulimia nervosa (BN)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it-IT" sz="2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Disturbo da </a:t>
            </a:r>
            <a:r>
              <a:rPr kumimoji="0" lang="it-IT" sz="21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Binge-Eating</a:t>
            </a:r>
            <a:r>
              <a:rPr kumimoji="0" lang="it-IT" sz="2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(BED)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it-IT" sz="2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Disturbo della nutrizione o dell’alimentazione con altra specificazione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it-IT" sz="2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Disturbo della nutrizione o dell’alimentazione senza specificazione</a:t>
            </a:r>
            <a:endParaRPr kumimoji="0" lang="it-IT" sz="2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14282" y="214290"/>
            <a:ext cx="4281518" cy="6429420"/>
          </a:xfrm>
          <a:ln w="3175">
            <a:solidFill>
              <a:srgbClr val="0070C0"/>
            </a:solidFill>
          </a:ln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it-IT" sz="2600" b="1" i="1" dirty="0" smtClean="0">
                <a:solidFill>
                  <a:srgbClr val="0070C0"/>
                </a:solidFill>
              </a:rPr>
              <a:t>MINISTERO DELLA SALUTE, 2023</a:t>
            </a:r>
          </a:p>
          <a:p>
            <a:pPr algn="ctr">
              <a:buNone/>
            </a:pPr>
            <a:endParaRPr lang="it-IT" sz="2200" b="1" i="1" dirty="0" smtClean="0"/>
          </a:p>
          <a:p>
            <a:pPr algn="ctr">
              <a:buNone/>
            </a:pPr>
            <a:r>
              <a:rPr lang="it-IT" sz="2200" b="1" i="1" dirty="0" smtClean="0"/>
              <a:t>PATOLOGIE PSICHIATRICHE COMPLESSE a patogenesi multifattoriale</a:t>
            </a:r>
          </a:p>
          <a:p>
            <a:pPr algn="ctr">
              <a:buNone/>
            </a:pPr>
            <a:endParaRPr lang="it-IT" sz="2200" dirty="0" smtClean="0"/>
          </a:p>
          <a:p>
            <a:pPr algn="ctr">
              <a:buNone/>
            </a:pPr>
            <a:r>
              <a:rPr lang="it-IT" sz="2400" dirty="0" smtClean="0"/>
              <a:t>Sono in causa fattori neurobiologici, psicologici, familiari, socio-culturali</a:t>
            </a:r>
          </a:p>
          <a:p>
            <a:pPr algn="ctr">
              <a:buNone/>
            </a:pPr>
            <a:endParaRPr lang="it-IT" sz="2400" dirty="0" smtClean="0"/>
          </a:p>
          <a:p>
            <a:pPr algn="ctr">
              <a:buNone/>
            </a:pPr>
            <a:r>
              <a:rPr lang="it-IT" sz="2400" dirty="0" smtClean="0"/>
              <a:t>Rappresentano un </a:t>
            </a:r>
            <a:r>
              <a:rPr lang="it-IT" sz="2400" b="1" i="1" dirty="0" smtClean="0"/>
              <a:t>problema di sanità pubblica </a:t>
            </a:r>
            <a:r>
              <a:rPr lang="it-IT" sz="2400" dirty="0" smtClean="0"/>
              <a:t>di crescente importanza con effetti a lungo termine per la salute mentale e fisica</a:t>
            </a:r>
          </a:p>
          <a:p>
            <a:pPr algn="ctr">
              <a:buNone/>
            </a:pPr>
            <a:endParaRPr lang="it-IT" sz="2400" dirty="0" smtClean="0"/>
          </a:p>
          <a:p>
            <a:pPr algn="ctr">
              <a:buNone/>
            </a:pPr>
            <a:r>
              <a:rPr lang="it-IT" sz="2400" dirty="0" smtClean="0"/>
              <a:t>Sono diffuse </a:t>
            </a:r>
            <a:r>
              <a:rPr lang="it-IT" sz="2400" i="1" dirty="0" smtClean="0"/>
              <a:t>tra le </a:t>
            </a:r>
            <a:r>
              <a:rPr lang="it-IT" sz="2400" b="1" i="1" dirty="0" smtClean="0"/>
              <a:t>fasce più giovani </a:t>
            </a:r>
            <a:r>
              <a:rPr lang="it-IT" sz="2400" i="1" dirty="0" smtClean="0"/>
              <a:t>della popolazion</a:t>
            </a:r>
            <a:r>
              <a:rPr lang="it-IT" sz="2400" dirty="0" smtClean="0"/>
              <a:t>e</a:t>
            </a:r>
          </a:p>
          <a:p>
            <a:pPr algn="ctr">
              <a:buNone/>
            </a:pPr>
            <a:endParaRPr lang="it-IT" sz="2400" dirty="0" smtClean="0"/>
          </a:p>
          <a:p>
            <a:pPr algn="ctr">
              <a:buNone/>
            </a:pPr>
            <a:r>
              <a:rPr lang="it-IT" sz="2400" dirty="0" smtClean="0"/>
              <a:t>Un</a:t>
            </a:r>
            <a:r>
              <a:rPr lang="it-IT" sz="2400" i="1" dirty="0" smtClean="0"/>
              <a:t> esordio precoce </a:t>
            </a:r>
            <a:r>
              <a:rPr lang="it-IT" sz="2400" dirty="0" smtClean="0"/>
              <a:t>si associa a un </a:t>
            </a:r>
            <a:r>
              <a:rPr lang="it-IT" sz="2400" b="1" i="1" dirty="0" smtClean="0"/>
              <a:t>rischio elevato di danni permanenti</a:t>
            </a:r>
          </a:p>
          <a:p>
            <a:pPr algn="ctr">
              <a:buNone/>
            </a:pPr>
            <a:endParaRPr lang="it-IT" sz="2400" b="1" i="1" dirty="0" smtClean="0"/>
          </a:p>
          <a:p>
            <a:pPr algn="ctr">
              <a:buNone/>
            </a:pPr>
            <a:r>
              <a:rPr lang="it-IT" sz="2400" dirty="0" smtClean="0"/>
              <a:t>La </a:t>
            </a:r>
            <a:r>
              <a:rPr lang="it-IT" sz="2400" i="1" dirty="0" smtClean="0"/>
              <a:t>prognosi</a:t>
            </a:r>
            <a:r>
              <a:rPr lang="it-IT" sz="2400" dirty="0" smtClean="0"/>
              <a:t> correla con la </a:t>
            </a:r>
            <a:r>
              <a:rPr lang="it-IT" sz="2400" b="1" i="1" dirty="0" smtClean="0"/>
              <a:t>tempestività della diagnosi </a:t>
            </a:r>
            <a:r>
              <a:rPr lang="it-IT" sz="2400" dirty="0" smtClean="0"/>
              <a:t>e la </a:t>
            </a:r>
            <a:r>
              <a:rPr lang="it-IT" sz="2400" b="1" i="1" dirty="0" smtClean="0"/>
              <a:t>continuità delle cure</a:t>
            </a:r>
            <a:endParaRPr lang="it-IT" sz="2400" b="1" dirty="0" smtClean="0"/>
          </a:p>
          <a:p>
            <a:pPr>
              <a:buNone/>
            </a:pPr>
            <a:endParaRPr lang="it-IT" sz="2400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214290"/>
            <a:ext cx="4210080" cy="3357586"/>
          </a:xfrm>
          <a:ln w="3175">
            <a:solidFill>
              <a:srgbClr val="0070C0"/>
            </a:solidFill>
          </a:ln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it-IT" sz="2600" b="1" dirty="0" smtClean="0">
                <a:solidFill>
                  <a:srgbClr val="0070C0"/>
                </a:solidFill>
              </a:rPr>
              <a:t>IN ADOLESCENZA</a:t>
            </a:r>
          </a:p>
          <a:p>
            <a:pPr algn="ctr">
              <a:buNone/>
            </a:pPr>
            <a:r>
              <a:rPr lang="it-IT" sz="2400" dirty="0" smtClean="0"/>
              <a:t>Complessità dei quadri diagnostici</a:t>
            </a:r>
          </a:p>
          <a:p>
            <a:pPr algn="ctr">
              <a:buNone/>
            </a:pPr>
            <a:r>
              <a:rPr lang="it-IT" sz="2400" dirty="0" smtClean="0"/>
              <a:t>Alto tasso di </a:t>
            </a:r>
            <a:r>
              <a:rPr lang="it-IT" sz="2400" dirty="0" err="1" smtClean="0"/>
              <a:t>comorbidità</a:t>
            </a:r>
            <a:r>
              <a:rPr lang="it-IT" sz="2400" dirty="0" smtClean="0"/>
              <a:t> psichiatrica e di complicanze mediche con conseguenze anche a distanza sul </a:t>
            </a:r>
            <a:r>
              <a:rPr lang="it-IT" sz="2400" dirty="0" err="1" smtClean="0"/>
              <a:t>neurosviluppo</a:t>
            </a:r>
            <a:endParaRPr lang="it-IT" sz="2400" dirty="0" smtClean="0"/>
          </a:p>
          <a:p>
            <a:pPr algn="ctr">
              <a:buNone/>
            </a:pPr>
            <a:r>
              <a:rPr lang="it-IT" sz="2400" dirty="0" smtClean="0"/>
              <a:t>Evoluzione verso una condizione permanente se non trattati tempestivamente con un intervento multidisciplinare</a:t>
            </a:r>
          </a:p>
          <a:p>
            <a:pPr algn="ctr">
              <a:buNone/>
            </a:pPr>
            <a:r>
              <a:rPr lang="it-IT" sz="2400" dirty="0" smtClean="0"/>
              <a:t>Altissimi costi per il SSN e le famiglie</a:t>
            </a:r>
          </a:p>
          <a:p>
            <a:pPr algn="ctr">
              <a:buNone/>
            </a:pPr>
            <a:r>
              <a:rPr lang="it-IT" sz="2400" dirty="0" smtClean="0"/>
              <a:t>Associati ad alto rischio di morte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643438" y="3571876"/>
            <a:ext cx="4286280" cy="32624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it-IT" sz="2000" b="1" dirty="0" smtClean="0">
              <a:solidFill>
                <a:srgbClr val="0070C0"/>
              </a:solidFill>
            </a:endParaRPr>
          </a:p>
          <a:p>
            <a:pPr algn="ctr"/>
            <a:r>
              <a:rPr lang="it-IT" sz="2000" b="1" dirty="0" smtClean="0">
                <a:solidFill>
                  <a:srgbClr val="0070C0"/>
                </a:solidFill>
              </a:rPr>
              <a:t>Mortalità</a:t>
            </a:r>
          </a:p>
          <a:p>
            <a:pPr algn="ctr"/>
            <a:r>
              <a:rPr lang="it-IT" sz="2000" dirty="0" smtClean="0"/>
              <a:t>AN: 4,37%</a:t>
            </a:r>
          </a:p>
          <a:p>
            <a:pPr algn="ctr"/>
            <a:r>
              <a:rPr lang="it-IT" sz="2000" dirty="0" smtClean="0"/>
              <a:t>BN: 2,3%</a:t>
            </a:r>
          </a:p>
          <a:p>
            <a:pPr algn="ctr"/>
            <a:r>
              <a:rPr lang="it-IT" dirty="0" smtClean="0"/>
              <a:t>Disturbo mentale con più alto tasso di mortalità</a:t>
            </a:r>
          </a:p>
          <a:p>
            <a:pPr algn="ctr"/>
            <a:r>
              <a:rPr lang="it-IT" dirty="0" smtClean="0"/>
              <a:t>Un quinto delle morti è dovuto a suicidio</a:t>
            </a:r>
            <a:endParaRPr lang="it-IT" sz="2400" dirty="0" smtClean="0"/>
          </a:p>
          <a:p>
            <a:pPr algn="ctr"/>
            <a:endParaRPr lang="it-IT" i="1" dirty="0" smtClean="0"/>
          </a:p>
          <a:p>
            <a:pPr algn="ctr"/>
            <a:r>
              <a:rPr lang="it-IT" i="1" dirty="0" smtClean="0"/>
              <a:t>Fattori di rischio</a:t>
            </a:r>
            <a:r>
              <a:rPr lang="it-IT" dirty="0" smtClean="0"/>
              <a:t>:  lunga durata di malattia, ridotto funzionamento sociale</a:t>
            </a:r>
          </a:p>
          <a:p>
            <a:pPr algn="ctr"/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70C0"/>
                </a:solidFill>
              </a:rPr>
              <a:t>Anoressia nervosa in adolescenza</a:t>
            </a:r>
            <a:r>
              <a:rPr lang="it-IT" sz="4000" b="1" dirty="0" smtClean="0">
                <a:solidFill>
                  <a:srgbClr val="0070C0"/>
                </a:solidFill>
              </a:rPr>
              <a:t/>
            </a:r>
            <a:br>
              <a:rPr lang="it-IT" sz="4000" b="1" dirty="0" smtClean="0">
                <a:solidFill>
                  <a:srgbClr val="0070C0"/>
                </a:solidFill>
              </a:rPr>
            </a:br>
            <a:r>
              <a:rPr lang="it-IT" sz="3600" b="1" dirty="0" smtClean="0">
                <a:solidFill>
                  <a:srgbClr val="0070C0"/>
                </a:solidFill>
              </a:rPr>
              <a:t>Criteri diagnostici </a:t>
            </a:r>
            <a:r>
              <a:rPr lang="it-IT" sz="2700" dirty="0" smtClean="0">
                <a:solidFill>
                  <a:srgbClr val="0070C0"/>
                </a:solidFill>
              </a:rPr>
              <a:t>(DSM-5-TR, APA, 2023)</a:t>
            </a:r>
            <a:endParaRPr lang="it-IT" sz="4000" b="1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5114948"/>
          </a:xfrm>
        </p:spPr>
        <p:txBody>
          <a:bodyPr>
            <a:normAutofit fontScale="70000" lnSpcReduction="20000"/>
          </a:bodyPr>
          <a:lstStyle/>
          <a:p>
            <a:pPr algn="ctr">
              <a:buFontTx/>
              <a:buChar char="-"/>
            </a:pPr>
            <a:r>
              <a:rPr lang="it-IT" sz="3600" dirty="0" smtClean="0"/>
              <a:t>CONSISTENTE PERDITA </a:t>
            </a:r>
            <a:r>
              <a:rPr lang="it-IT" sz="3600" dirty="0" err="1" smtClean="0"/>
              <a:t>DI</a:t>
            </a:r>
            <a:r>
              <a:rPr lang="it-IT" sz="3600" dirty="0" smtClean="0"/>
              <a:t> PESO </a:t>
            </a:r>
          </a:p>
          <a:p>
            <a:pPr algn="just">
              <a:buNone/>
            </a:pPr>
            <a:r>
              <a:rPr lang="it-IT" dirty="0" smtClean="0"/>
              <a:t>Criterio A: </a:t>
            </a:r>
            <a:r>
              <a:rPr lang="it-IT" dirty="0" smtClean="0">
                <a:cs typeface="Calibri" pitchFamily="34" charset="0"/>
              </a:rPr>
              <a:t>restrizione nell’assunzione di calorie … peso corporeo al di sotto di quello minimo normale per età, sesso, traiettoria di sviluppo e salute fisica, </a:t>
            </a:r>
            <a:r>
              <a:rPr lang="it-IT" i="1" dirty="0" smtClean="0">
                <a:cs typeface="Calibri" pitchFamily="34" charset="0"/>
              </a:rPr>
              <a:t>per bambini e adolescenti, meno di quello minimo previsto</a:t>
            </a:r>
            <a:r>
              <a:rPr lang="it-IT" dirty="0" smtClean="0"/>
              <a:t> </a:t>
            </a:r>
            <a:r>
              <a:rPr lang="it-IT" sz="2400" dirty="0" smtClean="0"/>
              <a:t>(definizione che tiene conto della specifica realtà del soggetto)</a:t>
            </a:r>
            <a:endParaRPr lang="it-IT" dirty="0" smtClean="0"/>
          </a:p>
          <a:p>
            <a:pPr algn="ctr">
              <a:buFontTx/>
              <a:buChar char="-"/>
            </a:pPr>
            <a:r>
              <a:rPr lang="it-IT" sz="3600" dirty="0" smtClean="0"/>
              <a:t>INTENSA PAURA </a:t>
            </a:r>
            <a:r>
              <a:rPr lang="it-IT" sz="3600" dirty="0" err="1" smtClean="0"/>
              <a:t>DI</a:t>
            </a:r>
            <a:r>
              <a:rPr lang="it-IT" sz="3600" dirty="0" smtClean="0"/>
              <a:t> INGRASSARE ANCHE SE SI È SOTTOPESO </a:t>
            </a:r>
          </a:p>
          <a:p>
            <a:pPr algn="just">
              <a:buNone/>
            </a:pPr>
            <a:r>
              <a:rPr lang="it-IT" dirty="0" smtClean="0"/>
              <a:t>Criterio B: intensa paura di aumentare di peso o di diventare grassi, oppure un comportamento persistente che interferisce con l’aumento di peso, anche se significativamente basso</a:t>
            </a:r>
          </a:p>
          <a:p>
            <a:pPr algn="ctr">
              <a:buFontTx/>
              <a:buChar char="-"/>
            </a:pPr>
            <a:r>
              <a:rPr lang="it-IT" sz="3600" dirty="0" smtClean="0"/>
              <a:t>DISTURBO DELL’IMMAGINE CORPOREA</a:t>
            </a:r>
          </a:p>
          <a:p>
            <a:pPr algn="just">
              <a:buNone/>
            </a:pPr>
            <a:r>
              <a:rPr lang="it-IT" dirty="0" smtClean="0"/>
              <a:t>Criterio C: </a:t>
            </a:r>
            <a:r>
              <a:rPr lang="it-IT" dirty="0" smtClean="0">
                <a:cs typeface="Calibri" pitchFamily="34" charset="0"/>
              </a:rPr>
              <a:t>Alterazione del modo in cui viene vissuto  il peso o la forma del corpo, eccessiva influenza del peso o della forma del corpo sui livelli di autostima, oppure persistente mancanza di riconoscimento della gravità dell’attuale condizione di sottopeso </a:t>
            </a:r>
            <a:r>
              <a:rPr lang="it-IT" sz="2400" dirty="0" smtClean="0"/>
              <a:t>(arricchito col vissuto personale)</a:t>
            </a:r>
          </a:p>
          <a:p>
            <a:pPr algn="just">
              <a:buNone/>
            </a:pPr>
            <a:endParaRPr lang="it-IT" sz="2400" dirty="0" smtClean="0"/>
          </a:p>
          <a:p>
            <a:pPr algn="ctr">
              <a:buNone/>
            </a:pPr>
            <a:r>
              <a:rPr lang="it-IT" sz="3600" dirty="0" smtClean="0"/>
              <a:t>ELIMINAZIONE DELL’AMENORREA </a:t>
            </a:r>
            <a:r>
              <a:rPr lang="it-IT" sz="2800" dirty="0" smtClean="0">
                <a:cs typeface="Calibri" pitchFamily="34" charset="0"/>
              </a:rPr>
              <a:t>(già presente nell’edizione precedente)</a:t>
            </a:r>
            <a:endParaRPr lang="it-IT" sz="3600" dirty="0" smtClean="0"/>
          </a:p>
          <a:p>
            <a:pPr algn="just">
              <a:buNone/>
            </a:pPr>
            <a:endParaRPr lang="it-IT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159" y="428604"/>
            <a:ext cx="8229600" cy="6143668"/>
          </a:xfrm>
          <a:effectLst/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sz="3300" dirty="0" smtClean="0"/>
              <a:t>Due sottotipi</a:t>
            </a:r>
          </a:p>
          <a:p>
            <a:r>
              <a:rPr lang="it-IT" dirty="0" smtClean="0"/>
              <a:t> Con Restrizioni durante gli ultimi tre mesi</a:t>
            </a:r>
          </a:p>
          <a:p>
            <a:r>
              <a:rPr lang="it-IT" dirty="0" smtClean="0"/>
              <a:t> Con Abbuffate/Condotte di Eliminazione durante gli ultimi tre mesi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sz="3300" i="1" dirty="0" smtClean="0"/>
              <a:t>Specificare la gravità</a:t>
            </a:r>
          </a:p>
          <a:p>
            <a:r>
              <a:rPr lang="it-IT" dirty="0" smtClean="0"/>
              <a:t>Lieve: BMI ≥ 17</a:t>
            </a:r>
          </a:p>
          <a:p>
            <a:r>
              <a:rPr lang="it-IT" dirty="0" smtClean="0"/>
              <a:t>Moderata: BMI 16- 16,99</a:t>
            </a:r>
          </a:p>
          <a:p>
            <a:r>
              <a:rPr lang="it-IT" dirty="0" smtClean="0"/>
              <a:t>Severa: BMI 15-15,99</a:t>
            </a:r>
          </a:p>
          <a:p>
            <a:r>
              <a:rPr lang="it-IT" dirty="0" smtClean="0"/>
              <a:t>Estrema: BMI &lt; 15 </a:t>
            </a:r>
          </a:p>
          <a:p>
            <a:pPr>
              <a:buNone/>
            </a:pPr>
            <a:endParaRPr lang="it-IT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it-IT" dirty="0" smtClean="0"/>
              <a:t>BMI: Kg/</a:t>
            </a:r>
            <a:r>
              <a:rPr lang="it-IT" dirty="0" err="1" smtClean="0"/>
              <a:t>m²</a:t>
            </a:r>
            <a:endParaRPr lang="it-IT" dirty="0" smtClean="0"/>
          </a:p>
          <a:p>
            <a:pPr>
              <a:buNone/>
            </a:pPr>
            <a:r>
              <a:rPr lang="it-IT" i="1" dirty="0" smtClean="0"/>
              <a:t>Per bambini e adolescenti</a:t>
            </a:r>
            <a:r>
              <a:rPr lang="it-IT" dirty="0" smtClean="0"/>
              <a:t>: percentile del BMI (inferiore </a:t>
            </a:r>
          </a:p>
          <a:p>
            <a:pPr>
              <a:buNone/>
            </a:pPr>
            <a:r>
              <a:rPr lang="it-IT" dirty="0" smtClean="0"/>
              <a:t>al quinto percentile) o incapacità di mantenere la</a:t>
            </a:r>
          </a:p>
          <a:p>
            <a:pPr>
              <a:buNone/>
            </a:pPr>
            <a:r>
              <a:rPr lang="it-IT" dirty="0" smtClean="0"/>
              <a:t>traiettoria di crescita prevista</a:t>
            </a: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357158" y="428604"/>
            <a:ext cx="7929618" cy="16430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/>
          <p:cNvSpPr/>
          <p:nvPr/>
        </p:nvSpPr>
        <p:spPr>
          <a:xfrm>
            <a:off x="357158" y="2357430"/>
            <a:ext cx="4143404" cy="228601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357158" y="4857760"/>
            <a:ext cx="8001056" cy="1714512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142852"/>
            <a:ext cx="8786874" cy="6429420"/>
          </a:xfrm>
          <a:ln w="3175">
            <a:solidFill>
              <a:srgbClr val="0070C0"/>
            </a:solidFill>
          </a:ln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endParaRPr lang="en-US" sz="5100" dirty="0" smtClean="0"/>
          </a:p>
          <a:p>
            <a:pPr algn="ctr">
              <a:buNone/>
            </a:pPr>
            <a:r>
              <a:rPr lang="en-US" sz="5100" i="1" dirty="0" err="1" smtClean="0"/>
              <a:t>Prevalenza</a:t>
            </a:r>
            <a:r>
              <a:rPr lang="en-US" sz="5100" dirty="0" smtClean="0"/>
              <a:t>: 0,7-1%</a:t>
            </a:r>
          </a:p>
          <a:p>
            <a:pPr algn="ctr">
              <a:buNone/>
            </a:pPr>
            <a:endParaRPr lang="en-US" sz="5100" dirty="0" smtClean="0"/>
          </a:p>
          <a:p>
            <a:pPr algn="ctr">
              <a:buNone/>
            </a:pPr>
            <a:r>
              <a:rPr lang="it-IT" sz="5100" i="1" dirty="0" smtClean="0"/>
              <a:t>Incidenza</a:t>
            </a:r>
            <a:r>
              <a:rPr lang="it-IT" sz="5100" dirty="0" smtClean="0"/>
              <a:t>: 8-9 nuovi casi/100.000 persone/anno nel sesso femminile 0,02-1,4 nel sesso maschile </a:t>
            </a:r>
            <a:r>
              <a:rPr lang="it-IT" sz="3400" dirty="0" smtClean="0"/>
              <a:t>(Ministero della Salute, 2022)</a:t>
            </a:r>
          </a:p>
          <a:p>
            <a:pPr algn="ctr">
              <a:buNone/>
            </a:pPr>
            <a:endParaRPr lang="it-IT" sz="2900" dirty="0" smtClean="0"/>
          </a:p>
          <a:p>
            <a:pPr algn="ctr">
              <a:buNone/>
            </a:pPr>
            <a:r>
              <a:rPr lang="it-IT" sz="5100" i="1" dirty="0" smtClean="0"/>
              <a:t>Picco di esordio </a:t>
            </a:r>
            <a:r>
              <a:rPr lang="it-IT" sz="5100" dirty="0" smtClean="0"/>
              <a:t>tra 12 e 19 anni</a:t>
            </a:r>
          </a:p>
          <a:p>
            <a:pPr lvl="0" algn="ctr">
              <a:buNone/>
            </a:pPr>
            <a:endParaRPr lang="it-IT" sz="5100" dirty="0" smtClean="0"/>
          </a:p>
          <a:p>
            <a:pPr lvl="0" algn="ctr">
              <a:buNone/>
            </a:pPr>
            <a:r>
              <a:rPr lang="it-IT" sz="5100" b="1" dirty="0" smtClean="0">
                <a:solidFill>
                  <a:srgbClr val="FF0000"/>
                </a:solidFill>
              </a:rPr>
              <a:t>La popolazione tra 12 e 16 anni viene considerata a rischio</a:t>
            </a:r>
          </a:p>
          <a:p>
            <a:pPr lvl="0" algn="ctr">
              <a:buNone/>
            </a:pPr>
            <a:endParaRPr lang="it-IT" sz="5100" dirty="0" smtClean="0"/>
          </a:p>
          <a:p>
            <a:pPr lvl="0" algn="ctr">
              <a:buNone/>
            </a:pPr>
            <a:r>
              <a:rPr lang="it-IT" sz="5100" dirty="0" smtClean="0"/>
              <a:t>La prevalenza e l’incidenza aumentano di circa 10 volte </a:t>
            </a:r>
            <a:r>
              <a:rPr lang="en-US" sz="3400" dirty="0" smtClean="0"/>
              <a:t>(</a:t>
            </a:r>
            <a:r>
              <a:rPr lang="en-US" sz="3400" dirty="0" err="1" smtClean="0"/>
              <a:t>Micali</a:t>
            </a:r>
            <a:r>
              <a:rPr lang="en-US" sz="3400" dirty="0" smtClean="0"/>
              <a:t>, </a:t>
            </a:r>
            <a:r>
              <a:rPr lang="en-US" sz="3400" dirty="0" err="1" smtClean="0"/>
              <a:t>Hagberg</a:t>
            </a:r>
            <a:r>
              <a:rPr lang="en-US" sz="3400" dirty="0" smtClean="0"/>
              <a:t>, </a:t>
            </a:r>
            <a:r>
              <a:rPr lang="nl-NL" sz="3400" dirty="0" smtClean="0"/>
              <a:t>Petersen &amp; Treasure, 2013; Smink, Van Hoeken &amp; Hoek, 2012)</a:t>
            </a:r>
          </a:p>
          <a:p>
            <a:pPr lvl="0" algn="ctr">
              <a:buNone/>
            </a:pPr>
            <a:endParaRPr lang="nl-NL" sz="5100" dirty="0" smtClean="0"/>
          </a:p>
          <a:p>
            <a:pPr lvl="0" algn="ctr">
              <a:buNone/>
            </a:pPr>
            <a:r>
              <a:rPr lang="nl-NL" sz="5100" dirty="0" smtClean="0"/>
              <a:t>Il 59% ha un’età compresa tra 13 e 25 anni</a:t>
            </a:r>
            <a:r>
              <a:rPr lang="nl-NL" sz="3400" dirty="0" smtClean="0"/>
              <a:t>  (ISS, 2022)</a:t>
            </a:r>
          </a:p>
          <a:p>
            <a:pPr lvl="0" algn="ctr">
              <a:buNone/>
            </a:pPr>
            <a:endParaRPr lang="nl-NL" sz="2900" dirty="0" smtClean="0"/>
          </a:p>
          <a:p>
            <a:pPr lvl="0" algn="ctr">
              <a:buNone/>
            </a:pPr>
            <a:endParaRPr lang="en-US" sz="1050" dirty="0" smtClean="0"/>
          </a:p>
          <a:p>
            <a:pPr lvl="0" algn="ctr">
              <a:buNone/>
            </a:pPr>
            <a:r>
              <a:rPr lang="en-US" sz="5100" i="1" dirty="0" err="1" smtClean="0"/>
              <a:t>Cronicizzazione</a:t>
            </a:r>
            <a:r>
              <a:rPr lang="en-US" sz="5100" dirty="0" smtClean="0"/>
              <a:t>: 16.9%-30% </a:t>
            </a:r>
            <a:r>
              <a:rPr lang="da-DK" sz="3400" dirty="0" smtClean="0"/>
              <a:t>(Franko, 2013; Hurst, </a:t>
            </a:r>
            <a:r>
              <a:rPr lang="it-IT" sz="3400" dirty="0" smtClean="0"/>
              <a:t>2012; </a:t>
            </a:r>
            <a:r>
              <a:rPr lang="it-IT" sz="3400" dirty="0" err="1" smtClean="0"/>
              <a:t>Steinhausen</a:t>
            </a:r>
            <a:r>
              <a:rPr lang="it-IT" sz="3400" dirty="0" smtClean="0"/>
              <a:t>, 2009)</a:t>
            </a:r>
            <a:r>
              <a:rPr lang="en-US" sz="3400" dirty="0" smtClean="0"/>
              <a:t> </a:t>
            </a:r>
          </a:p>
          <a:p>
            <a:pPr lvl="0" algn="ctr">
              <a:buNone/>
            </a:pPr>
            <a:endParaRPr lang="en-US" sz="2900" dirty="0" smtClean="0"/>
          </a:p>
          <a:p>
            <a:pPr lvl="0" algn="ctr">
              <a:buNone/>
            </a:pPr>
            <a:endParaRPr lang="en-US" sz="2900" dirty="0" smtClean="0"/>
          </a:p>
          <a:p>
            <a:pPr algn="ctr">
              <a:buNone/>
            </a:pPr>
            <a:r>
              <a:rPr lang="it-IT" sz="5100" i="1" dirty="0" smtClean="0"/>
              <a:t>Rapporto maschi-femmine</a:t>
            </a:r>
            <a:r>
              <a:rPr lang="it-IT" sz="5100" dirty="0" smtClean="0"/>
              <a:t>: 1:10 </a:t>
            </a:r>
            <a:r>
              <a:rPr lang="it-IT" sz="3400" dirty="0" smtClean="0"/>
              <a:t>(</a:t>
            </a:r>
            <a:r>
              <a:rPr lang="it-IT" sz="3400" dirty="0" err="1" smtClean="0"/>
              <a:t>Jagielska</a:t>
            </a:r>
            <a:r>
              <a:rPr lang="it-IT" sz="3400" dirty="0" smtClean="0"/>
              <a:t> &amp; </a:t>
            </a:r>
            <a:r>
              <a:rPr lang="it-IT" sz="3400" dirty="0" err="1" smtClean="0"/>
              <a:t>Kacperska</a:t>
            </a:r>
            <a:r>
              <a:rPr lang="it-IT" sz="3400" dirty="0" smtClean="0"/>
              <a:t>, 2017)</a:t>
            </a:r>
          </a:p>
          <a:p>
            <a:pPr lvl="0" algn="ctr">
              <a:buNone/>
            </a:pPr>
            <a:endParaRPr lang="en-US" sz="12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>
              <a:buNone/>
            </a:pPr>
            <a:endParaRPr lang="en-US" sz="12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0" algn="ctr">
              <a:buNone/>
            </a:pPr>
            <a:endParaRPr lang="nl-NL" sz="2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it-IT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 txBox="1">
            <a:spLocks noGrp="1"/>
          </p:cNvSpPr>
          <p:nvPr>
            <p:ph idx="1"/>
          </p:nvPr>
        </p:nvSpPr>
        <p:spPr>
          <a:xfrm>
            <a:off x="214282" y="142853"/>
            <a:ext cx="8715436" cy="6284797"/>
          </a:xfrm>
          <a:prstGeom prst="rect">
            <a:avLst/>
          </a:prstGeom>
          <a:noFill/>
          <a:ln w="31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it-IT" sz="2400" b="1" dirty="0" smtClean="0">
                <a:solidFill>
                  <a:srgbClr val="0070C0"/>
                </a:solidFill>
              </a:rPr>
              <a:t>Negli ultimi decenni: u</a:t>
            </a:r>
            <a:r>
              <a:rPr lang="it-IT" sz="2400" b="1" i="1" dirty="0" smtClean="0">
                <a:solidFill>
                  <a:srgbClr val="0070C0"/>
                </a:solidFill>
              </a:rPr>
              <a:t>na nebulosa dai confini molto ampi</a:t>
            </a:r>
          </a:p>
          <a:p>
            <a:pPr algn="ctr">
              <a:buNone/>
            </a:pPr>
            <a:r>
              <a:rPr lang="it-IT" sz="2000" dirty="0" smtClean="0"/>
              <a:t>Aumentata numerosità:  i</a:t>
            </a:r>
            <a:r>
              <a:rPr lang="it-IT" sz="1800" dirty="0" smtClean="0"/>
              <a:t>l </a:t>
            </a:r>
            <a:r>
              <a:rPr lang="it-IT" sz="2000" dirty="0" smtClean="0"/>
              <a:t>tasso di prevalenza è marcatamente in crescita </a:t>
            </a:r>
          </a:p>
          <a:p>
            <a:pPr lvl="0" algn="ctr">
              <a:buNone/>
            </a:pPr>
            <a:r>
              <a:rPr lang="it-IT" sz="2000" dirty="0" smtClean="0"/>
              <a:t> </a:t>
            </a:r>
          </a:p>
          <a:p>
            <a:pPr lvl="0" algn="ctr">
              <a:buNone/>
            </a:pPr>
            <a:r>
              <a:rPr lang="it-IT" sz="2000" dirty="0" smtClean="0"/>
              <a:t>Abbassamento dell’età di esordio </a:t>
            </a:r>
            <a:r>
              <a:rPr lang="it-IT" sz="1800" dirty="0" smtClean="0"/>
              <a:t>(&lt;12 anni; 6%):  </a:t>
            </a:r>
            <a:r>
              <a:rPr lang="it-IT" sz="2000" dirty="0" smtClean="0"/>
              <a:t>l’età di insorgenza si è abbassata coinvolgendo gli anni dell’infanzia e della pre-pubertà</a:t>
            </a:r>
          </a:p>
          <a:p>
            <a:pPr algn="ctr">
              <a:buNone/>
            </a:pPr>
            <a:endParaRPr lang="it-IT" sz="2000" dirty="0" smtClean="0"/>
          </a:p>
          <a:p>
            <a:pPr algn="ctr">
              <a:buNone/>
            </a:pPr>
            <a:r>
              <a:rPr lang="it-IT" sz="2000" dirty="0" smtClean="0"/>
              <a:t>Aumento dei casi di disturbo </a:t>
            </a:r>
            <a:r>
              <a:rPr lang="it-IT" sz="2000" dirty="0" err="1" smtClean="0"/>
              <a:t>transnosografico</a:t>
            </a:r>
            <a:r>
              <a:rPr lang="it-IT" sz="2000" dirty="0" smtClean="0"/>
              <a:t>:  rapide trasformazioni del sintomo, viraggi dal tipo restrittivo a quello con abbuffate  e condotte di eliminazione</a:t>
            </a:r>
          </a:p>
          <a:p>
            <a:pPr algn="ctr">
              <a:buNone/>
            </a:pPr>
            <a:endParaRPr lang="it-IT" sz="2000" dirty="0" smtClean="0"/>
          </a:p>
          <a:p>
            <a:pPr algn="ctr">
              <a:buNone/>
            </a:pPr>
            <a:r>
              <a:rPr lang="it-IT" sz="2000" dirty="0" smtClean="0"/>
              <a:t>Cambiamento dell’espressività clinica del disturbo</a:t>
            </a:r>
          </a:p>
          <a:p>
            <a:pPr algn="ctr">
              <a:buNone/>
            </a:pPr>
            <a:endParaRPr lang="it-IT" sz="2000" dirty="0" smtClean="0"/>
          </a:p>
          <a:p>
            <a:pPr algn="ctr">
              <a:buNone/>
            </a:pPr>
            <a:r>
              <a:rPr lang="it-IT" sz="2000" dirty="0" smtClean="0"/>
              <a:t>Incremento di quadri clinici complessi e </a:t>
            </a:r>
            <a:r>
              <a:rPr lang="it-IT" sz="2000" dirty="0" err="1" smtClean="0"/>
              <a:t>polisintomatici</a:t>
            </a:r>
            <a:endParaRPr lang="it-IT" sz="2000" dirty="0" smtClean="0"/>
          </a:p>
          <a:p>
            <a:pPr lvl="2"/>
            <a:r>
              <a:rPr lang="it-IT" sz="1800" dirty="0" smtClean="0"/>
              <a:t>Elevata compresenza di condotte </a:t>
            </a:r>
            <a:r>
              <a:rPr lang="it-IT" sz="1800" dirty="0" err="1" smtClean="0"/>
              <a:t>autolesive</a:t>
            </a:r>
            <a:r>
              <a:rPr lang="it-IT" sz="1800" dirty="0" smtClean="0"/>
              <a:t> agite sul corpo (tagli, graffi, lividi da percosse ..)</a:t>
            </a:r>
          </a:p>
          <a:p>
            <a:pPr lvl="2"/>
            <a:r>
              <a:rPr lang="it-IT" sz="1800" dirty="0" smtClean="0"/>
              <a:t>  Associazione con marcata ideazione </a:t>
            </a:r>
            <a:r>
              <a:rPr lang="it-IT" sz="1800" dirty="0" err="1" smtClean="0"/>
              <a:t>suicidaria</a:t>
            </a:r>
            <a:endParaRPr lang="it-IT" sz="1800" dirty="0" smtClean="0"/>
          </a:p>
          <a:p>
            <a:pPr lvl="2"/>
            <a:r>
              <a:rPr lang="it-IT" sz="1800" dirty="0" smtClean="0"/>
              <a:t>  Associazione con tentativi di suicidio</a:t>
            </a:r>
          </a:p>
          <a:p>
            <a:pPr lvl="2"/>
            <a:r>
              <a:rPr lang="it-IT" sz="1800" dirty="0" smtClean="0"/>
              <a:t>  Associazione con disturbi dell’identità di genere (gender </a:t>
            </a:r>
            <a:r>
              <a:rPr lang="it-IT" sz="1800" dirty="0" err="1" smtClean="0"/>
              <a:t>fluid</a:t>
            </a:r>
            <a:r>
              <a:rPr lang="it-IT" sz="1800" dirty="0" smtClean="0"/>
              <a:t>, disforia di </a:t>
            </a:r>
            <a:r>
              <a:rPr lang="it-IT" sz="1800" dirty="0" err="1" smtClean="0"/>
              <a:t>genere…</a:t>
            </a:r>
            <a:r>
              <a:rPr lang="it-IT" sz="1800" dirty="0" smtClean="0"/>
              <a:t>)</a:t>
            </a:r>
            <a:endParaRPr lang="it-IT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it-IT" sz="3600" b="1" dirty="0" smtClean="0">
                <a:solidFill>
                  <a:srgbClr val="0070C0"/>
                </a:solidFill>
              </a:rPr>
              <a:t>Anoressia nervosa: aumentata numerosità</a:t>
            </a:r>
            <a:br>
              <a:rPr lang="it-IT" sz="3600" b="1" dirty="0" smtClean="0">
                <a:solidFill>
                  <a:srgbClr val="0070C0"/>
                </a:solidFill>
              </a:rPr>
            </a:br>
            <a:r>
              <a:rPr lang="it-IT" sz="3600" b="1" dirty="0" smtClean="0">
                <a:solidFill>
                  <a:srgbClr val="0070C0"/>
                </a:solidFill>
              </a:rPr>
              <a:t>Epidemia sociale?</a:t>
            </a:r>
            <a:endParaRPr lang="it-IT" sz="3600" b="1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1214422"/>
            <a:ext cx="8929718" cy="275749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dirty="0" smtClean="0"/>
              <a:t>AN e COVID 19</a:t>
            </a:r>
            <a:endParaRPr lang="it-IT" dirty="0"/>
          </a:p>
          <a:p>
            <a:pPr>
              <a:buNone/>
            </a:pPr>
            <a:r>
              <a:rPr lang="it-IT" sz="2400" dirty="0" smtClean="0"/>
              <a:t>+ 30%</a:t>
            </a:r>
            <a:r>
              <a:rPr lang="it-IT" sz="2600" dirty="0" smtClean="0"/>
              <a:t> </a:t>
            </a:r>
            <a:r>
              <a:rPr lang="it-IT" sz="1400" dirty="0" smtClean="0"/>
              <a:t>(Osservatorio epidemiologico del ministero della Salute, 2021)</a:t>
            </a:r>
            <a:endParaRPr lang="it-IT" dirty="0" smtClean="0"/>
          </a:p>
          <a:p>
            <a:pPr>
              <a:buNone/>
            </a:pPr>
            <a:r>
              <a:rPr lang="it-IT" sz="2400" dirty="0" smtClean="0"/>
              <a:t>+ 83% dei ricoveri </a:t>
            </a:r>
            <a:r>
              <a:rPr lang="it-IT" sz="1400" dirty="0" smtClean="0"/>
              <a:t>(SINPIA, 2023, </a:t>
            </a:r>
            <a:r>
              <a:rPr lang="it-IT" sz="1400" dirty="0" err="1" smtClean="0"/>
              <a:t>review</a:t>
            </a:r>
            <a:r>
              <a:rPr lang="it-IT" sz="1400" dirty="0" smtClean="0"/>
              <a:t> di 56 articoli)</a:t>
            </a:r>
            <a:endParaRPr lang="it-IT" dirty="0" smtClean="0"/>
          </a:p>
        </p:txBody>
      </p:sp>
      <p:sp>
        <p:nvSpPr>
          <p:cNvPr id="4" name="CasellaDiTesto 3"/>
          <p:cNvSpPr txBox="1"/>
          <p:nvPr/>
        </p:nvSpPr>
        <p:spPr>
          <a:xfrm>
            <a:off x="357158" y="3143248"/>
            <a:ext cx="3929090" cy="286232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Impatto negativo</a:t>
            </a:r>
            <a:endParaRPr lang="it-IT" b="1" dirty="0" smtClean="0"/>
          </a:p>
          <a:p>
            <a:r>
              <a:rPr lang="it-IT" sz="2000" dirty="0" err="1" smtClean="0"/>
              <a:t>Polisintomi</a:t>
            </a:r>
            <a:endParaRPr lang="it-IT" sz="2000" dirty="0" smtClean="0"/>
          </a:p>
          <a:p>
            <a:r>
              <a:rPr lang="it-IT" sz="2000" dirty="0" smtClean="0"/>
              <a:t>Gravità dei sintomi</a:t>
            </a:r>
          </a:p>
          <a:p>
            <a:r>
              <a:rPr lang="it-IT" sz="2000" dirty="0" smtClean="0"/>
              <a:t>Peggioramento sintomi alimentari</a:t>
            </a:r>
          </a:p>
          <a:p>
            <a:r>
              <a:rPr lang="it-IT" sz="2000" dirty="0" smtClean="0"/>
              <a:t>Maggiore perdita di peso</a:t>
            </a:r>
          </a:p>
          <a:p>
            <a:r>
              <a:rPr lang="it-IT" sz="2000" dirty="0" smtClean="0"/>
              <a:t>Ricadute</a:t>
            </a:r>
          </a:p>
          <a:p>
            <a:r>
              <a:rPr lang="it-IT" sz="2000" dirty="0" smtClean="0"/>
              <a:t>Maggiore incidenza di </a:t>
            </a:r>
            <a:r>
              <a:rPr lang="it-IT" sz="2000" dirty="0" err="1" smtClean="0"/>
              <a:t>comorbidità</a:t>
            </a:r>
            <a:r>
              <a:rPr lang="it-IT" sz="2000" dirty="0" smtClean="0"/>
              <a:t>: ansia, depressione, autolesionismo, tentativi di suicidio</a:t>
            </a:r>
            <a:endParaRPr lang="it-IT" dirty="0"/>
          </a:p>
        </p:txBody>
      </p:sp>
      <p:sp>
        <p:nvSpPr>
          <p:cNvPr id="6" name="Ovale 5"/>
          <p:cNvSpPr/>
          <p:nvPr/>
        </p:nvSpPr>
        <p:spPr>
          <a:xfrm>
            <a:off x="4643438" y="2714620"/>
            <a:ext cx="4286280" cy="1643074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b="1" dirty="0" smtClean="0">
              <a:solidFill>
                <a:srgbClr val="0070C0"/>
              </a:solidFill>
            </a:endParaRPr>
          </a:p>
          <a:p>
            <a:pPr algn="ctr"/>
            <a:r>
              <a:rPr lang="it-IT" sz="2400" b="1" dirty="0" smtClean="0">
                <a:solidFill>
                  <a:srgbClr val="0070C0"/>
                </a:solidFill>
              </a:rPr>
              <a:t>La pandemia ha accelerato ed esacerbato un disagio già presente</a:t>
            </a:r>
          </a:p>
          <a:p>
            <a:pPr algn="ctr"/>
            <a:endParaRPr lang="it-IT" dirty="0"/>
          </a:p>
        </p:txBody>
      </p:sp>
      <p:sp>
        <p:nvSpPr>
          <p:cNvPr id="7" name="Freccia in giù 6"/>
          <p:cNvSpPr/>
          <p:nvPr/>
        </p:nvSpPr>
        <p:spPr>
          <a:xfrm>
            <a:off x="6643702" y="4500570"/>
            <a:ext cx="214314" cy="285752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4643438" y="4786322"/>
            <a:ext cx="435771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>
                <a:solidFill>
                  <a:srgbClr val="FF0000"/>
                </a:solidFill>
              </a:rPr>
              <a:t>Fragilità del contesto sociale, culturale,</a:t>
            </a:r>
          </a:p>
          <a:p>
            <a:r>
              <a:rPr lang="it-IT" sz="2000" b="1" dirty="0" smtClean="0">
                <a:solidFill>
                  <a:srgbClr val="FF0000"/>
                </a:solidFill>
              </a:rPr>
              <a:t>degli adulti, delle famiglie</a:t>
            </a:r>
          </a:p>
          <a:p>
            <a:r>
              <a:rPr lang="it-IT" sz="2000" b="1" dirty="0" smtClean="0">
                <a:solidFill>
                  <a:srgbClr val="FF0000"/>
                </a:solidFill>
              </a:rPr>
              <a:t>Povertà educative</a:t>
            </a:r>
          </a:p>
          <a:p>
            <a:r>
              <a:rPr lang="it-IT" sz="2000" b="1" dirty="0" smtClean="0">
                <a:solidFill>
                  <a:srgbClr val="FF0000"/>
                </a:solidFill>
              </a:rPr>
              <a:t>Vuoto di prospettive: costruire un futuro, realizzare la propria identità</a:t>
            </a:r>
            <a:endParaRPr lang="it-IT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Words>1918</Words>
  <Application>Microsoft Office PowerPoint</Application>
  <PresentationFormat>Presentazione su schermo (4:3)</PresentationFormat>
  <Paragraphs>259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Tema di Office</vt:lpstr>
      <vt:lpstr>I RISCHI DELLE AMENORREE IPOTALAMICHE NELLE ADOLESCENTI 27 NOVEMBRE 2023 </vt:lpstr>
      <vt:lpstr>DSM-5 -TR (APA, 2023)  DISTURBI DELLA NUTRIZIONE E DELL’ALIMENTAZIONE “Persistente disturbo dell’alimentazione o comportamenti inerenti all’alimentazione che hanno come risultato un alterato consumo o assorbimento di cibo e che compromettono significativamente la salute fisica e il funzionamento psicosociale”</vt:lpstr>
      <vt:lpstr>DSM-5 -TR (APA, 2023)  DISTURBI DELLA NUTRIZIONE E DELL’ALIMENTAZIONE</vt:lpstr>
      <vt:lpstr>Diapositiva 4</vt:lpstr>
      <vt:lpstr>Anoressia nervosa in adolescenza Criteri diagnostici (DSM-5-TR, APA, 2023)</vt:lpstr>
      <vt:lpstr>Diapositiva 6</vt:lpstr>
      <vt:lpstr>Diapositiva 7</vt:lpstr>
      <vt:lpstr>Diapositiva 8</vt:lpstr>
      <vt:lpstr>Anoressia nervosa: aumentata numerosità Epidemia sociale?</vt:lpstr>
      <vt:lpstr>Anoressia nervosa: abbassamento dell’età di esordio</vt:lpstr>
      <vt:lpstr> Neurosviluppo  </vt:lpstr>
      <vt:lpstr>Rapide trasformazioni del sintomo alimentare</vt:lpstr>
      <vt:lpstr>Condotte autolesive e suicidalità</vt:lpstr>
      <vt:lpstr>Comorbidità </vt:lpstr>
      <vt:lpstr>Gestione complessa</vt:lpstr>
      <vt:lpstr>Prospettive di interventi di cura: documenti</vt:lpstr>
      <vt:lpstr>Conclusioni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Utente</cp:lastModifiedBy>
  <cp:revision>92</cp:revision>
  <dcterms:created xsi:type="dcterms:W3CDTF">2023-11-11T20:26:42Z</dcterms:created>
  <dcterms:modified xsi:type="dcterms:W3CDTF">2023-11-26T17:23:00Z</dcterms:modified>
</cp:coreProperties>
</file>