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3978" r:id="rId2"/>
    <p:sldMasterId id="2147483990" r:id="rId3"/>
    <p:sldMasterId id="2147484002" r:id="rId4"/>
    <p:sldMasterId id="2147484015" r:id="rId5"/>
    <p:sldMasterId id="2147484028" r:id="rId6"/>
    <p:sldMasterId id="2147484040" r:id="rId7"/>
    <p:sldMasterId id="2147484089" r:id="rId8"/>
    <p:sldMasterId id="2147484113" r:id="rId9"/>
    <p:sldMasterId id="2147484125" r:id="rId10"/>
    <p:sldMasterId id="2147484137" r:id="rId11"/>
  </p:sldMasterIdLst>
  <p:notesMasterIdLst>
    <p:notesMasterId r:id="rId59"/>
  </p:notesMasterIdLst>
  <p:handoutMasterIdLst>
    <p:handoutMasterId r:id="rId60"/>
  </p:handoutMasterIdLst>
  <p:sldIdLst>
    <p:sldId id="257" r:id="rId12"/>
    <p:sldId id="505" r:id="rId13"/>
    <p:sldId id="504" r:id="rId14"/>
    <p:sldId id="491" r:id="rId15"/>
    <p:sldId id="492" r:id="rId16"/>
    <p:sldId id="274" r:id="rId17"/>
    <p:sldId id="317" r:id="rId18"/>
    <p:sldId id="290" r:id="rId19"/>
    <p:sldId id="557" r:id="rId20"/>
    <p:sldId id="509" r:id="rId21"/>
    <p:sldId id="511" r:id="rId22"/>
    <p:sldId id="510" r:id="rId23"/>
    <p:sldId id="512" r:id="rId24"/>
    <p:sldId id="514" r:id="rId25"/>
    <p:sldId id="8849" r:id="rId26"/>
    <p:sldId id="553" r:id="rId27"/>
    <p:sldId id="256" r:id="rId28"/>
    <p:sldId id="566" r:id="rId29"/>
    <p:sldId id="565" r:id="rId30"/>
    <p:sldId id="567" r:id="rId31"/>
    <p:sldId id="8850" r:id="rId32"/>
    <p:sldId id="8851" r:id="rId33"/>
    <p:sldId id="8844" r:id="rId34"/>
    <p:sldId id="8842" r:id="rId35"/>
    <p:sldId id="8852" r:id="rId36"/>
    <p:sldId id="560" r:id="rId37"/>
    <p:sldId id="301" r:id="rId38"/>
    <p:sldId id="8856" r:id="rId39"/>
    <p:sldId id="8853" r:id="rId40"/>
    <p:sldId id="559" r:id="rId41"/>
    <p:sldId id="554" r:id="rId42"/>
    <p:sldId id="8854" r:id="rId43"/>
    <p:sldId id="558" r:id="rId44"/>
    <p:sldId id="527" r:id="rId45"/>
    <p:sldId id="302" r:id="rId46"/>
    <p:sldId id="516" r:id="rId47"/>
    <p:sldId id="8845" r:id="rId48"/>
    <p:sldId id="398" r:id="rId49"/>
    <p:sldId id="8843" r:id="rId50"/>
    <p:sldId id="263" r:id="rId51"/>
    <p:sldId id="8855" r:id="rId52"/>
    <p:sldId id="258" r:id="rId53"/>
    <p:sldId id="507" r:id="rId54"/>
    <p:sldId id="8848" r:id="rId55"/>
    <p:sldId id="508" r:id="rId56"/>
    <p:sldId id="8847" r:id="rId57"/>
    <p:sldId id="8846" r:id="rId58"/>
  </p:sldIdLst>
  <p:sldSz cx="9144000" cy="6858000" type="screen4x3"/>
  <p:notesSz cx="6889750" cy="9671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r>
              <a:rPr lang="it-IT"/>
              <a:t>Terapia Ipotalamiche 2023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D093B28C-B90D-4ADE-9940-AAB69F349450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CDB5A829-5661-4D6D-A83E-0F945FCCB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0631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r>
              <a:rPr lang="it-IT"/>
              <a:t>Terapia Ipotalamiche 2023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86E778DB-8035-4FDF-9E0A-6346DC5A4172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5488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3A343362-1F3C-4B83-9BDC-5822090E3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3895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975" y="4343929"/>
            <a:ext cx="5486052" cy="41143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2228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Terapia Ipotalamiche 2023</a:t>
            </a:r>
          </a:p>
        </p:txBody>
      </p:sp>
      <p:sp>
        <p:nvSpPr>
          <p:cNvPr id="52229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1DC6-B244-41F7-B011-391D75221A3F}" type="slidenum"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 giugno 2009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C3539-6419-45AA-8248-B5E3D342AFD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4850"/>
            <a:ext cx="4516438" cy="3387725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150"/>
            <a:ext cx="5029200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970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4FBC-1EB1-42B9-9269-B683AB3855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 Ipotalamiche 2023</a:t>
            </a:r>
          </a:p>
        </p:txBody>
      </p:sp>
    </p:spTree>
    <p:extLst>
      <p:ext uri="{BB962C8B-B14F-4D97-AF65-F5344CB8AC3E}">
        <p14:creationId xmlns:p14="http://schemas.microsoft.com/office/powerpoint/2010/main" val="260708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:a16="http://schemas.microsoft.com/office/drawing/2014/main" id="{1B85BCB9-1355-6849-25A6-AC1F2E42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:a16="http://schemas.microsoft.com/office/drawing/2014/main" id="{8E7D7FC7-B2E8-FD86-EFA4-DC538A7F8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:a16="http://schemas.microsoft.com/office/drawing/2014/main" id="{E057E1E2-F313-99C3-4666-8CE7F4173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099FA-1C26-43CF-A537-EBB948DBA31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:a16="http://schemas.microsoft.com/office/drawing/2014/main" id="{1B85BCB9-1355-6849-25A6-AC1F2E42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:a16="http://schemas.microsoft.com/office/drawing/2014/main" id="{8E7D7FC7-B2E8-FD86-EFA4-DC538A7F8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:a16="http://schemas.microsoft.com/office/drawing/2014/main" id="{E057E1E2-F313-99C3-4666-8CE7F4173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099FA-1C26-43CF-A537-EBB948DBA31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5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 Ipotalamiche 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F79A4-1679-4CF4-8FAE-B481390DE72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6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 Ipotalamiche 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F79A4-1679-4CF4-8FAE-B481390DE72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3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 giugno 2009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C3539-6419-45AA-8248-B5E3D342AFD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4850"/>
            <a:ext cx="4516438" cy="3387725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150"/>
            <a:ext cx="5029200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95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Diagnostica Ipotalamiche 2023</a:t>
            </a: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0DDB5-16A1-4719-BC52-933C691B30BF}" type="slidenum"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5" y="4343929"/>
            <a:ext cx="5486052" cy="41143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30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4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B6BDF-C448-42B6-B51F-884A5952B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605AA1-30F2-437C-96F9-29E7ECD70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F0457C-1ABA-4A5C-B40A-7F26EECB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6A84CD-92CB-4AB4-A649-AC5B10C1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B5487-22DE-4E63-A898-DCF926BE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38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4E9B9-24B3-441D-A472-67EF1463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18CB20-B9B5-4AC6-B1C2-DC3D107D1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7CAE8-4CD2-45CD-A799-DED27541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19D994-F0A9-43B5-91F7-66787DD8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E3AD7C-4EEB-49B8-920A-DE38E5C8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70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7F68F-8807-7A39-B13C-E97CFA4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3039-511A-4508-8D5C-C11C0D01874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AAFBB3-AE75-DA60-3FDA-2C8BAF0D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A40F70-DDD0-ABA7-090C-AD0BE577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731A-895B-48FD-86C2-DB20F83E3F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06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71B67-BBA2-8046-B078-5BFB6E9B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F56B-1968-4549-8463-97152F863CCC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08F47B-76EA-DFC8-EA95-FDB295FC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BD1924-D855-C209-B972-AA9B62C7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11E7-06DD-44D5-A95B-831B6302F3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518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3AD518-3AFC-46B9-B274-42945A5500B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47C19B-293C-4BAB-B8DC-CEAAAC63A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747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3E319D-F4B4-4CE9-9D6F-9C243F36866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905F80-5768-4F68-BD62-7D3B36909D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902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CFD7AF-6FAF-4627-9243-76571C12587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4724A1-3804-476E-89A5-214D60B5F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933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910FC6-0B6E-4EF8-91C7-18813162866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DB34BF-4540-4B76-9500-91598E9E54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932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1790E3-30DF-485C-BD0F-1CE517E9EEEA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5BEE48-B41E-4570-A641-D1C1C4721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650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9AF6B2-38BF-477A-BA20-32273994075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AA55BCD-D589-45B8-AA94-76F867E48A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355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043DFC-C33C-45A6-B0E6-A852ABC51CC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3E03A2-80BE-415E-84CF-F6C267375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713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3BA79A-4D96-42CE-871A-86D1AD22828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7CA506-335C-4E28-948C-73EF1DD58E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5E8743-7137-4347-997D-1FE05A58A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A51447-AD02-4BF3-ADEF-387FD1F5F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75A57D-15E2-4142-B5EE-FC370551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4CC3FE-452B-4FF0-9F2F-DC3AC66A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16C5A-EC2C-47F8-BC10-1771FA59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97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88B91E-5E71-41BC-A62B-56170E0B3571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6C1685-07BE-476F-A823-382105EF6B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3995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E06E3-756D-4598-894E-98F819BFBFC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7A3F0F-3BC8-4292-BFEF-879C1E33B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416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1845F9-D334-4FE2-8DC6-D542760CA4B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A37959-51B5-419A-A854-0B2D260DAC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1790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>
            <a:extLst>
              <a:ext uri="{FF2B5EF4-FFF2-40B4-BE49-F238E27FC236}">
                <a16:creationId xmlns:a16="http://schemas.microsoft.com/office/drawing/2014/main" id="{2B87006E-E044-1D84-064D-9CB34328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ED49-A9B1-4376-8C98-03281EFE7024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>
            <a:extLst>
              <a:ext uri="{FF2B5EF4-FFF2-40B4-BE49-F238E27FC236}">
                <a16:creationId xmlns:a16="http://schemas.microsoft.com/office/drawing/2014/main" id="{B40E2EAC-AAD2-8778-DB41-D8A2ACE6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1E658EC2-C399-279F-531C-7967ECE0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500A-D2B4-4C92-9883-7D1B85DB16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8010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>
            <a:extLst>
              <a:ext uri="{FF2B5EF4-FFF2-40B4-BE49-F238E27FC236}">
                <a16:creationId xmlns:a16="http://schemas.microsoft.com/office/drawing/2014/main" id="{26C433AE-CC76-ABA5-6799-3412E05E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308D-ED3B-440B-BF55-D4E0329F96B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>
            <a:extLst>
              <a:ext uri="{FF2B5EF4-FFF2-40B4-BE49-F238E27FC236}">
                <a16:creationId xmlns:a16="http://schemas.microsoft.com/office/drawing/2014/main" id="{FE841624-8A4C-E844-31D5-56293E81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FD06540E-F996-F076-1ABB-022375A7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A932-49AC-4E11-A453-7B0394D348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5436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4">
            <a:extLst>
              <a:ext uri="{FF2B5EF4-FFF2-40B4-BE49-F238E27FC236}">
                <a16:creationId xmlns:a16="http://schemas.microsoft.com/office/drawing/2014/main" id="{DBC6C695-64C5-E08F-9536-465EA72C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CC2A-8349-4AAD-9099-6A6240F24DA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17">
            <a:extLst>
              <a:ext uri="{FF2B5EF4-FFF2-40B4-BE49-F238E27FC236}">
                <a16:creationId xmlns:a16="http://schemas.microsoft.com/office/drawing/2014/main" id="{3F8ECFB5-5CA2-20B1-45E6-1DB04DFF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6E00DE81-F94C-FCA6-E9D0-6B50CDE8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6E85-81DF-4920-BF59-918687CFC0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31629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4">
            <a:extLst>
              <a:ext uri="{FF2B5EF4-FFF2-40B4-BE49-F238E27FC236}">
                <a16:creationId xmlns:a16="http://schemas.microsoft.com/office/drawing/2014/main" id="{E41DB076-3695-CACA-F166-EB45F822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6AA2-2935-41AF-8226-9D97AE9ABF5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17">
            <a:extLst>
              <a:ext uri="{FF2B5EF4-FFF2-40B4-BE49-F238E27FC236}">
                <a16:creationId xmlns:a16="http://schemas.microsoft.com/office/drawing/2014/main" id="{3BF4BF63-C220-BEC0-306B-23D05E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662F85-1820-6EF6-E10B-0C572A0E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58F9-ABF1-467E-80DC-50175F932E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785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9">
            <a:extLst>
              <a:ext uri="{FF2B5EF4-FFF2-40B4-BE49-F238E27FC236}">
                <a16:creationId xmlns:a16="http://schemas.microsoft.com/office/drawing/2014/main" id="{40E313CB-F8E9-8D56-7062-99FFA972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3" name="Segnaposto data 1">
            <a:extLst>
              <a:ext uri="{FF2B5EF4-FFF2-40B4-BE49-F238E27FC236}">
                <a16:creationId xmlns:a16="http://schemas.microsoft.com/office/drawing/2014/main" id="{31018B32-4FEF-999B-2DB1-B7745111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0F65-86FC-44A6-979F-962A1B96711A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64F4EC99-1445-AB85-5944-4E5E6A56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99C88E5F-E065-A664-F8FF-B1F706FB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A6B09-9BE4-4655-8DB5-CBEAD1C1D1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8653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>
            <a:extLst>
              <a:ext uri="{FF2B5EF4-FFF2-40B4-BE49-F238E27FC236}">
                <a16:creationId xmlns:a16="http://schemas.microsoft.com/office/drawing/2014/main" id="{35838906-C710-A329-33E2-F268397C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959E-C016-403A-B3D6-0A9B3EC7C28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>
            <a:extLst>
              <a:ext uri="{FF2B5EF4-FFF2-40B4-BE49-F238E27FC236}">
                <a16:creationId xmlns:a16="http://schemas.microsoft.com/office/drawing/2014/main" id="{0F394E24-0136-BF26-5F57-733059D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5623152E-41EF-3FF8-9D89-C8DE34C3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BE452-F1C3-45D2-B4D3-24CA711261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92381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>
            <a:extLst>
              <a:ext uri="{FF2B5EF4-FFF2-40B4-BE49-F238E27FC236}">
                <a16:creationId xmlns:a16="http://schemas.microsoft.com/office/drawing/2014/main" id="{73873EE5-AF13-B774-6797-4AA5E8F0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2F22-40BE-4E38-BA7C-E58D6D1367F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>
            <a:extLst>
              <a:ext uri="{FF2B5EF4-FFF2-40B4-BE49-F238E27FC236}">
                <a16:creationId xmlns:a16="http://schemas.microsoft.com/office/drawing/2014/main" id="{5CEAC808-3E02-E76B-322F-9282C627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20D79438-4A57-61B1-60F7-8D7B4F11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F54D-E008-4A0C-B7B6-2DF634D97E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737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23" y="328613"/>
            <a:ext cx="8532989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3375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27432" indent="0" algn="r">
              <a:spcBef>
                <a:spcPts val="0"/>
              </a:spcBef>
              <a:buNone/>
              <a:defRPr sz="1500">
                <a:solidFill>
                  <a:schemeClr val="bg2">
                    <a:shade val="2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F39C50-97CC-4B7E-8B85-037A696E018A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8C0AD4-6B8A-450F-BE7A-E09D1BF50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7485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26"/>
            <a:ext cx="19812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24"/>
            <a:ext cx="59436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>
            <a:extLst>
              <a:ext uri="{FF2B5EF4-FFF2-40B4-BE49-F238E27FC236}">
                <a16:creationId xmlns:a16="http://schemas.microsoft.com/office/drawing/2014/main" id="{091BF0CC-D24A-26D2-D8E5-2B8001D2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B74E-A204-4C17-B99E-1ED8802C126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>
            <a:extLst>
              <a:ext uri="{FF2B5EF4-FFF2-40B4-BE49-F238E27FC236}">
                <a16:creationId xmlns:a16="http://schemas.microsoft.com/office/drawing/2014/main" id="{58C3C00B-6922-7CB2-3BAF-974FB86A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376A64DC-310F-EB4D-B922-ED7D0E62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B977A-A3E0-4475-B8D5-7B4EFB57C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3854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24">
            <a:extLst>
              <a:ext uri="{FF2B5EF4-FFF2-40B4-BE49-F238E27FC236}">
                <a16:creationId xmlns:a16="http://schemas.microsoft.com/office/drawing/2014/main" id="{241EC42C-6560-79A4-838E-50A7B266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9638-2CDC-4F4C-AB7D-97008894730F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>
            <a:extLst>
              <a:ext uri="{FF2B5EF4-FFF2-40B4-BE49-F238E27FC236}">
                <a16:creationId xmlns:a16="http://schemas.microsoft.com/office/drawing/2014/main" id="{6123C11F-EAF6-4FA1-4C3A-7A05C4F4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A3372A31-3AB9-72E2-0D9C-A6A44F8C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4391D-AD21-47C4-8799-5C548B771B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2737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4">
            <a:extLst>
              <a:ext uri="{FF2B5EF4-FFF2-40B4-BE49-F238E27FC236}">
                <a16:creationId xmlns:a16="http://schemas.microsoft.com/office/drawing/2014/main" id="{C023C42B-AC8E-7564-B509-CC56E90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34DF-0AB1-4868-99D0-A43B28A0372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17">
            <a:extLst>
              <a:ext uri="{FF2B5EF4-FFF2-40B4-BE49-F238E27FC236}">
                <a16:creationId xmlns:a16="http://schemas.microsoft.com/office/drawing/2014/main" id="{C8D6DD92-37F9-C432-7331-EDB24482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2ADAF2DB-1A4B-9000-4CA5-0419678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A367-7409-488C-962F-9B4C26BBA9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7730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9" y="4986360"/>
            <a:ext cx="8183562" cy="1050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49" y="530247"/>
            <a:ext cx="4014787" cy="41878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0429" y="530247"/>
            <a:ext cx="4016375" cy="20177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70429" y="2700338"/>
            <a:ext cx="4016375" cy="20177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24">
            <a:extLst>
              <a:ext uri="{FF2B5EF4-FFF2-40B4-BE49-F238E27FC236}">
                <a16:creationId xmlns:a16="http://schemas.microsoft.com/office/drawing/2014/main" id="{FC6FFBB9-CF95-B170-1D2C-03F2EA73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249D-132E-4167-B312-03157C2913B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7" name="Segnaposto piè di pagina 17">
            <a:extLst>
              <a:ext uri="{FF2B5EF4-FFF2-40B4-BE49-F238E27FC236}">
                <a16:creationId xmlns:a16="http://schemas.microsoft.com/office/drawing/2014/main" id="{7001097D-CD33-6490-15EA-5CA46BC5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D495B5E1-C9B6-505C-B515-058907F1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300B-05BF-441E-9036-D4A4FBBC77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758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46D1A8-36EC-4B9E-9825-7684DD9BACE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452046-7BAE-4B41-A3C3-E7BD012D3B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76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23" y="328613"/>
            <a:ext cx="8532989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18597" y="43421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2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27432" indent="0" algn="l"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80FD82-B6E4-4BA4-A2C3-E3CC6AF03571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4A6A42-50A9-408D-AE4A-81754C6DF5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6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C5E5F0-22F2-4870-B82A-4B542F8C9A35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CF94F4-625A-4DB3-9FB8-79BDA47B8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4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ACD8B5-C22D-4AD9-AEEB-238BF7C4E7C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B5D218-A925-4474-BBAC-9002BE3A2C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802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D2CEFF-5393-4200-A653-850547572E9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A9F7A7-2B47-4743-A363-80ED2944D4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28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23" y="328613"/>
            <a:ext cx="8532989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B86211-2E77-4962-9B72-94F2C0A2BA0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9350AD-7F11-497F-89AA-78C25AF31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82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3716" marR="13716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750">
                <a:solidFill>
                  <a:schemeClr val="tx1"/>
                </a:solidFill>
              </a:defRPr>
            </a:lvl3pPr>
            <a:lvl4pPr>
              <a:buNone/>
              <a:defRPr sz="675">
                <a:solidFill>
                  <a:schemeClr val="tx1"/>
                </a:solidFill>
              </a:defRPr>
            </a:lvl4pPr>
            <a:lvl5pPr>
              <a:buNone/>
              <a:defRPr sz="675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7" y="930144"/>
            <a:ext cx="4626159" cy="472440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95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03B3E3-C170-4151-A4FB-5160DD84FE87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2599ED-1DB2-44EE-BBFD-4445AA1BE3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6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A9A4A-5F6A-4AB9-9D42-E9FB037B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8300FE-69BD-4929-9578-529BCEB4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F671C-B560-4437-86A2-78AC4C44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49158E-F34F-4B42-85B4-D3858549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4D7B79-16AA-4BDC-8E84-139207ED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85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23" y="328613"/>
            <a:ext cx="8532989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Arrotonda singolo angolo rettangolo 10"/>
          <p:cNvSpPr/>
          <p:nvPr/>
        </p:nvSpPr>
        <p:spPr>
          <a:xfrm>
            <a:off x="6400802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2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34290" indent="0" algn="l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>
                <a:solidFill>
                  <a:srgbClr val="FFFFFF"/>
                </a:solidFill>
              </a:defRPr>
            </a:lvl2pPr>
            <a:lvl3pPr>
              <a:defRPr sz="750">
                <a:solidFill>
                  <a:srgbClr val="FFFFFF"/>
                </a:solidFill>
              </a:defRPr>
            </a:lvl3pPr>
            <a:lvl4pPr>
              <a:defRPr sz="675">
                <a:solidFill>
                  <a:srgbClr val="FFFFFF"/>
                </a:solidFill>
              </a:defRPr>
            </a:lvl4pPr>
            <a:lvl5pPr>
              <a:defRPr sz="675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AC9A9B-296A-4386-84C3-4E71380DEB7C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EBA37-AE8F-4008-98D6-624503F4B8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1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77EE3-8C9B-4340-BBFF-F43B31C87305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07B39E-A37D-4C61-A205-8C8047DDA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31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52"/>
            <a:ext cx="19812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50"/>
            <a:ext cx="59436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CBADC0-A75B-475C-897A-2904170D46E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9771FB-B086-46F3-B4FC-76C4571979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55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4218-0922-4D50-8F5B-A34549D95CAF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D90B-1C1F-4A2E-A8BB-DE61F414CD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1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B9A2-BEE4-41A7-990C-9152811E989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59C9-A783-4E94-8585-E7C4C3FA68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68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E95C-E6AD-41EB-B146-2D717B4C978C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1AE7-9032-41CE-8497-199AD2D3DE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74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043-96FA-4B80-B32E-B592D6626DE2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D6E8-F4A2-4E44-943F-0C31A2F68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8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>
            <a:spLocks noChangeArrowheads="1"/>
          </p:cNvSpPr>
          <p:nvPr/>
        </p:nvSpPr>
        <p:spPr bwMode="auto">
          <a:xfrm>
            <a:off x="304802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28F5-3E75-47F3-891E-4362C452A8B2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3837-09E8-4D06-8D70-8542B17440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348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1622-023B-403A-BCBA-CC5F5135D572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D235-C675-46D7-AAE4-0741FE99AE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40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7256-D047-426F-8869-048D9F340EA5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A805-C06B-4019-81E2-C557E6C498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9E0B6-1700-474C-9DA9-F5104FA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167008-A269-47EE-A99E-0ED31B12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34836-E494-42AA-9EBB-8544C1B5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373D2-19D7-4F1F-874F-2D405703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B9138-885B-46EC-B3F4-A937C50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00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28"/>
            <a:ext cx="19812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26"/>
            <a:ext cx="59436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A04F-AE26-446C-B4F7-315E51443346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E84A-EBBC-4CFF-AA05-F0B738619B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307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0B96-733A-400B-B84A-742155A0E93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F90D-32DB-4319-9D2B-5B40228524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717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1F00-F102-47C0-9C77-B0EDC330E0F4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EDD1-B405-4719-B0DE-E7C1DDFE72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179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9" y="4986362"/>
            <a:ext cx="8183562" cy="1050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50" y="530249"/>
            <a:ext cx="4014787" cy="41878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0429" y="530249"/>
            <a:ext cx="4016375" cy="20177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70429" y="2700338"/>
            <a:ext cx="4016375" cy="20177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7923-2C7A-4789-B47F-91F27AAC02CF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7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3BBF-9EBF-4118-A55F-F0B92E864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33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59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9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5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48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56A6E-9399-46C0-BE8E-C92D18D1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F02B62-95E8-49AB-9CB5-89F6F217F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D897AD-D951-4CF7-876B-EB846E6C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8A30D4-BFA2-4D29-8336-320FBBC4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EF45FA-5B28-46D2-8855-0AE0086F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364641-FB25-46DE-AF56-5F403883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426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0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5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8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0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0425" y="530225"/>
            <a:ext cx="4016375" cy="20177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70425" y="2700338"/>
            <a:ext cx="4016375" cy="20177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4F04-B6B2-4ED8-8199-C09A34017EA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38BB-AD7D-4D86-AD88-B649E59BB47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31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8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0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3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8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5F54C-E89E-4558-9CED-D681E6C3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102458-F6D3-4E8B-B7B6-350F9E83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29710E-E362-4808-AA2E-96EDCA8E3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7A515D-9212-4856-AF1D-8CB525414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6715DD-7470-4FC0-B069-AA6FA95A5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66007B-83DB-4742-9840-4652B67C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442D6C-56B1-4EE9-840F-0A30FDBE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C88DB2-09BA-4BE2-B04B-FB747869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38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1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0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9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38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87" indent="0">
              <a:buNone/>
              <a:defRPr sz="2800"/>
            </a:lvl2pPr>
            <a:lvl3pPr marL="911183" indent="0">
              <a:buNone/>
              <a:defRPr sz="2400"/>
            </a:lvl3pPr>
            <a:lvl4pPr marL="1366777" indent="0">
              <a:buNone/>
              <a:defRPr sz="2000"/>
            </a:lvl4pPr>
            <a:lvl5pPr marL="1822365" indent="0">
              <a:buNone/>
              <a:defRPr sz="2000"/>
            </a:lvl5pPr>
            <a:lvl6pPr marL="2277959" indent="0">
              <a:buNone/>
              <a:defRPr sz="2000"/>
            </a:lvl6pPr>
            <a:lvl7pPr marL="2733549" indent="0">
              <a:buNone/>
              <a:defRPr sz="2000"/>
            </a:lvl7pPr>
            <a:lvl8pPr marL="3189131" indent="0">
              <a:buNone/>
              <a:defRPr sz="2000"/>
            </a:lvl8pPr>
            <a:lvl9pPr marL="36447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5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48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94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72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1AC-4C4F-4392-AFE6-758AE952AA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64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762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40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A063A-58B1-4A8F-A419-4617C3D9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E62629-2189-4F85-82F7-0C7670CD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FC8877-BB29-4A1A-A280-F251874A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17BEFB-4EA3-40F2-9CD9-03A7D2FC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505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6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9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850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70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241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77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00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63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296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6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6" y="530352"/>
            <a:ext cx="818388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282D-335F-4D9F-B59C-DDE1B41CAA3C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C310-1C82-4E36-A98B-47E742401B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5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4FA40C-3CAF-462C-A4D8-C91E02FA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7BA0D0-0384-4906-AEFD-CF897BC8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02B383-F28E-417B-86FF-D180579F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958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87FF-2B5A-4C38-8B53-7484C967FAC7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62F2-D0C2-4F16-AAA2-D16D1791C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90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6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5792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6673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7672-C5EB-4101-8829-769828A4C85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760E-F933-4249-9C2D-D252C207F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674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76CA-DD2A-4012-9450-CFBC8B4F5D1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E141-C737-42DB-9A29-FE0AA96D83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562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>
            <a:spLocks noChangeArrowheads="1"/>
          </p:cNvSpPr>
          <p:nvPr/>
        </p:nvSpPr>
        <p:spPr bwMode="auto">
          <a:xfrm>
            <a:off x="304802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lIns="91105" tIns="45555" rIns="91105" bIns="4555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11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6B97-CF43-49C9-B4CE-7C26B5BE62C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C03B-FEAA-43BE-B4D8-E44E03BD12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919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6" y="533404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105"/>
          <a:lstStyle>
            <a:lvl1pPr marL="18221" marR="18221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41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AF77-BDD9-4D6F-88FC-81961A249A6F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B089-4CEB-4A93-AECB-5E9D34A7BC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205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6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6" y="530352"/>
            <a:ext cx="818388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536B-D0C0-4905-BC63-CF566A8AFE0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D4F-D9E2-4696-BCD1-2755B0BE0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998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32"/>
            <a:ext cx="19812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26"/>
            <a:ext cx="59436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721C-A1A5-4445-B034-AD68B83B20B1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C609-7286-41AF-BD5C-1BC55DF812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01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587" indent="0" algn="ctr">
              <a:buNone/>
              <a:defRPr/>
            </a:lvl2pPr>
            <a:lvl3pPr marL="911183" indent="0" algn="ctr">
              <a:buNone/>
              <a:defRPr/>
            </a:lvl3pPr>
            <a:lvl4pPr marL="1366777" indent="0" algn="ctr">
              <a:buNone/>
              <a:defRPr/>
            </a:lvl4pPr>
            <a:lvl5pPr marL="1822365" indent="0" algn="ctr">
              <a:buNone/>
              <a:defRPr/>
            </a:lvl5pPr>
            <a:lvl6pPr marL="2277959" indent="0" algn="ctr">
              <a:buNone/>
              <a:defRPr/>
            </a:lvl6pPr>
            <a:lvl7pPr marL="2733549" indent="0" algn="ctr">
              <a:buNone/>
              <a:defRPr/>
            </a:lvl7pPr>
            <a:lvl8pPr marL="3189131" indent="0" algn="ctr">
              <a:buNone/>
              <a:defRPr/>
            </a:lvl8pPr>
            <a:lvl9pPr marL="3644728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080F-9C7A-4F8B-B1C3-D12B29A69A57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EE3B-8BD1-4928-BC98-74E277D7DE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45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857E-E8E1-43BD-97C6-89DCE538A8E2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6951-7F8F-4CC0-9754-C18A1852BA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2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9" y="4986363"/>
            <a:ext cx="8183562" cy="1050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50" y="530249"/>
            <a:ext cx="4014787" cy="41878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0463" y="530283"/>
            <a:ext cx="4016375" cy="20177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70463" y="2700338"/>
            <a:ext cx="4016375" cy="20177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9C89-0AD4-482B-ABA2-EF367205359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7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EDE8-1EAD-4F89-9E7E-FF27EC728D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7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CAF9F-A7DD-43D7-8485-C4B02C95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7C877-24A9-4F77-96AB-EFA26D5B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778E43-DF24-4ECB-BC3B-E49BE86B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53B008-5B49-4E86-A0C0-AD966F20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733554-CABE-4032-8FBD-7C3C4FD1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047054-F097-4BC9-B02F-3C26397D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280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00A12B-F832-CF2D-CAC9-EF8FF392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94D729-0327-4B1F-A4A2-AACC9990DF3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FB45FE-ACF7-EEB4-FFAE-D839396A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287FF-7D63-A0F4-ABB6-C6F33CE9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542488-D078-474E-BD79-DE3A0F3755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8471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E528C-9409-4280-515C-7E83C18A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C9756-C3F7-4722-B498-477E72C3BE1C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A8E8A-B331-9A11-9244-DCA87414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36554D-C57D-2427-05CF-2127F935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37A7CA-B520-460F-A490-7B61FE0331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2598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4CC0DD-AF66-59DF-7840-959C745A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39424A-131F-4CA1-AD54-5F5583B46F7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7A660A-D10B-5908-39F1-54434598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AEB187-9388-FE4C-35CB-9C5DB884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2EFAFF-2994-443C-9631-FF815987DB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2554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165387-FB3E-C85A-5717-306E7C87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48FA2D-BF1D-4EB8-ABA2-0C27E9A56FD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BD39F1-5AA6-094E-807F-161927A5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2306A-9DB3-ECE6-BC7A-10680C26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0B7C3C-A7C3-406D-BB92-C484AED781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6832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CCA45E-CDC8-917D-1102-109CA4F2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08B5B0-5D70-4D05-9C94-C1CAB4F92366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04C379-83A8-C6CB-45DA-2989B560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E0E0CA-E070-9CB5-8DCC-D1244111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F44E07-2350-4A99-AEE9-6765A44BBB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7487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E9E8FD-C284-FC5C-2D21-CD8A2146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6830C4-C071-4649-8BFA-9408F2FFC1A9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285040-1A6E-20CC-D9AC-6B19B50D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F33C3E-6BFD-613E-BBFE-7545CC0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5AD074-F4FC-4F12-98AF-6CBE197AD1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8338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9C55A4-8ED3-3566-83AB-54839EEB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B818E2-5D58-4E35-97AE-1B4C407170D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6E86DC-A024-BC8D-C92B-BA8AF401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D3E9A5-97B9-AC2F-387E-326203AB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E40A57-034E-48E9-AB77-FA0A71BD75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734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730969-4643-BF92-A30D-92710370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C2DECE-31A1-4E20-AAB7-1F16B27A039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B2C681-5DF1-5A06-8422-287384AA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827D56-CA44-47DD-6B99-0782D933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0CC6766-F77E-4567-A0C3-4337679CE2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1310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C0E589-536B-15AB-8499-CAF49770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52D4C3-79B5-4BFE-AD8E-B64412881C7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0FB657-D2C5-A89F-14C2-C6FF8EC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01E255-9E83-832A-80EA-AC19F346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CC47FD-1FC4-4A25-A116-A3E6F31472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07198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D7DC6-5587-FE6D-D344-4AF47FA0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DEC9A-A062-4A15-BCBE-3026EFE6DF9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331B4-5C79-FBBB-3C89-FBEB816F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7DBE90-2C5B-EF0E-F6BA-5F2B9046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25DD871-45CA-42DF-BCCB-CB6F8BFFB4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5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BAD9D-5FC5-41D2-BA28-FA9CF968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56ACED-CCB9-484B-A793-886683701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7AAAAE-EBB1-4268-8F1C-C9E9E4BD8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BECC7A-FF37-413A-91B4-1199B8B9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3E610-D827-47D7-BFB9-6AE8CB2E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2DD527-853B-42C7-A17B-B68E2D32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2336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8DAB9F-E445-7C5C-B638-733E0884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6135E43-9A85-46C8-BA2D-15BBF184E4E3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4A9120-848B-F781-B603-C3A11D78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95BECE-D584-B7C8-1B4C-804CAC19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981BA6C-4CD0-46E2-AD0C-37EA324923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64310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C69C35-0AA4-C70D-D676-A72B5753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90BF-429B-4E3A-A436-FEFDF6365711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EBC619-FBC1-3B97-3A76-8B6C27D0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6255FC-5952-7180-BE05-F68C1553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C7B9-244B-4D33-B4D8-C0DB7A45B2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7069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BF1EF-3F4E-D1C2-9EC3-65B498C7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A88C-74B2-43F2-9545-E036A0DD591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BFA013-C72A-14A2-A17A-06A99A61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DA2C3-CC69-2FE7-4F09-3AD3AA6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7EA8-50E6-4439-BD41-189D112192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23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5C526-A267-7FF3-9FA7-5F52A8CC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3AB6-CC9C-49CD-80D7-0CD8712CBBA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386CC-D1E0-1F3E-354C-42EC6F42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C0103-63E3-645C-B244-74978E21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30A0-A224-4906-98BC-8AE4C2BA70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137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088B16-DAD5-9C3F-D5A6-12C48C3C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FB38-0738-48EC-BEAF-D649D66E69F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1D4CE5-D3ED-0362-F8DD-4FF112D5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2FE9A9-5F98-AED1-E611-14239C1A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6242-20D8-44D0-9062-963F8CF1AF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22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A33C68-4922-E511-5A8C-813F467A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C1BD-262F-4D0E-B76F-06D522E6241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DF5D52-CB57-8C35-ECCD-71336946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A9D107-5465-A137-9C06-1F3861C8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2576-E33E-4D9F-89AF-9A014AF84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066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006712C-3146-699F-74EE-2DCF26C9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25D5-8552-48BF-BC84-EC8E11B53EED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9C2417-3F37-F140-6AB3-2C1CF74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E898FE-6B5E-1119-AEC5-DE0CD913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E470-0122-4E7D-B8B9-44D255BE66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2734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6BDDE60-72D6-0F0A-D8EA-FA13ACDD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002C-096B-4C3B-89C7-89F5E30E63CA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93260F-1B89-3730-A737-5CB69CA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2E46F5-FDF4-3BE2-216C-5F676591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562A-5892-4CC6-8DD2-0EA6D6E41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069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BF8A44-023F-F0B6-F5D9-A0D44433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1509-C7D9-49E6-84C0-885A1BE7B182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CB93BE-E77C-B75C-3DB1-CF2CD57C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7B77E4-C30B-6ECF-2054-964913DD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C098-B970-4526-A267-483999BD4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382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74D5D9-7EF1-81B5-6A55-E9053E2F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B604-2E3A-466A-9C05-1BF3A3AB3BFB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C2BB95-C652-3156-0C7F-CD6B6142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5AC984-6346-4549-2845-042472D8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573B-33B1-4C2D-AC7B-D3A1B8BC25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74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B7E001-1A76-4ECF-AA6C-F4A041C0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273AB4-D26F-4D76-BB5F-B934EED06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DD3C74-4DF5-476E-BAB1-DC0D9BB96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DAC5C-0130-4B05-83AB-83B9E463F786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27E788-3F21-4856-B046-C5CEC18D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48510-A46C-43DB-B705-1A354D064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D620-3B51-48BA-862D-22C5DC5BB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8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2ECC0A-74BA-4A8C-8753-583CD694C506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226A222-6F82-464A-A905-775F4AE05B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arrotondato 6">
            <a:extLst>
              <a:ext uri="{FF2B5EF4-FFF2-40B4-BE49-F238E27FC236}">
                <a16:creationId xmlns:a16="http://schemas.microsoft.com/office/drawing/2014/main" id="{E0F1E653-0718-7587-CDE8-3E7CB9DD9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F9524D8B-11D1-19EB-9681-DECB02DECC35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titolo 12">
            <a:extLst>
              <a:ext uri="{FF2B5EF4-FFF2-40B4-BE49-F238E27FC236}">
                <a16:creationId xmlns:a16="http://schemas.microsoft.com/office/drawing/2014/main" id="{2D7B2B40-E1E9-2172-60B4-3687E85E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31" name="Segnaposto testo 3">
            <a:extLst>
              <a:ext uri="{FF2B5EF4-FFF2-40B4-BE49-F238E27FC236}">
                <a16:creationId xmlns:a16="http://schemas.microsoft.com/office/drawing/2014/main" id="{6682C4C7-0EC8-6B74-D2CC-55C2B0C96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5" name="Segnaposto data 24">
            <a:extLst>
              <a:ext uri="{FF2B5EF4-FFF2-40B4-BE49-F238E27FC236}">
                <a16:creationId xmlns:a16="http://schemas.microsoft.com/office/drawing/2014/main" id="{EFADF42E-0FF8-3DA5-3DA2-45A90D5D1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0401D9C-955B-4BDA-BABE-E57EF4C73D0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26E6394B-0DAB-DDAD-5ACF-923E4B7FC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E3DF5A-5BBD-02A1-F9B7-2DFBA0132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anose="020B0604030504040204" pitchFamily="34" charset="0"/>
              </a:defRPr>
            </a:lvl1pPr>
          </a:lstStyle>
          <a:p>
            <a:fld id="{5FD17696-BED4-48B7-9B2C-9DA6957C4D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43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8FB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1C7F6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1C7F6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FF5A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23" y="328613"/>
            <a:ext cx="8532989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773" y="4986383"/>
            <a:ext cx="8183033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055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773" y="530270"/>
            <a:ext cx="818303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133" y="6111920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B3AAAE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A58C6-6666-46A8-A31D-CF49271C923E}" type="datetimeFigureOut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25/11/2023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133" y="6111920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B3AAAE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133" y="611192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B3AAAE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79686-1109-4D5C-9E7B-28572F83339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5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198835" indent="-198835" algn="l" rtl="0" eaLnBrk="0" fontAlgn="base" hangingPunct="0">
        <a:spcBef>
          <a:spcPts val="188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150019" algn="l" rtl="0" eaLnBrk="0" fontAlgn="base" hangingPunct="0">
        <a:spcBef>
          <a:spcPts val="188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360" indent="-136922" algn="l" rtl="0" eaLnBrk="0" fontAlgn="base" hangingPunct="0">
        <a:spcBef>
          <a:spcPts val="188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7954" indent="-136922" algn="l" rtl="0" eaLnBrk="0" fontAlgn="base" hangingPunct="0">
        <a:spcBef>
          <a:spcPts val="169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59644" indent="-136922" algn="l" rtl="0" eaLnBrk="0" fontAlgn="base" hangingPunct="0">
        <a:spcBef>
          <a:spcPts val="188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arrotondato 6"/>
          <p:cNvSpPr>
            <a:spLocks noChangeArrowheads="1"/>
          </p:cNvSpPr>
          <p:nvPr/>
        </p:nvSpPr>
        <p:spPr bwMode="auto">
          <a:xfrm>
            <a:off x="304802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9" y="4986342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9" y="530229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9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99CF2-910E-4CD1-8899-5375647C7098}" type="datetimeFigureOut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25/11/2023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9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9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FED0E-FDE0-4685-B2DA-E36DAC4251F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35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8FB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1C7F6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1C7F6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FF5A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05" tIns="45555" rIns="91105" bIns="4555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105" tIns="45555" rIns="91105" bIns="4555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25/11/2023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ctr" defTabSz="911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92" indent="-341692" algn="l" defTabSz="911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335" indent="-284750" algn="l" defTabSz="911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8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58" indent="-227795" algn="l" defTabSz="911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60" indent="-227795" algn="l" defTabSz="911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5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44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5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28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8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3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5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1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8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4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arrotondato 6"/>
          <p:cNvSpPr>
            <a:spLocks noChangeArrowheads="1"/>
          </p:cNvSpPr>
          <p:nvPr/>
        </p:nvSpPr>
        <p:spPr bwMode="auto">
          <a:xfrm>
            <a:off x="304802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 algn="ctr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lIns="91105" tIns="45555" rIns="91105" bIns="4555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11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Verdana" pitchFamily="8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602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algn="ctr" defTabSz="911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9" y="4986343"/>
            <a:ext cx="8183562" cy="1050925"/>
          </a:xfrm>
          <a:prstGeom prst="rect">
            <a:avLst/>
          </a:prstGeom>
        </p:spPr>
        <p:txBody>
          <a:bodyPr vert="horz" wrap="square" lIns="91105" tIns="45555" rIns="91105" bIns="45555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9" y="530229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236" tIns="91105" rIns="91105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913"/>
            <a:ext cx="2286000" cy="365125"/>
          </a:xfrm>
          <a:prstGeom prst="rect">
            <a:avLst/>
          </a:prstGeom>
        </p:spPr>
        <p:txBody>
          <a:bodyPr vert="horz" wrap="square" lIns="91105" tIns="45555" rIns="91105" bIns="4555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defTabSz="911183" fontAlgn="base">
              <a:spcBef>
                <a:spcPct val="0"/>
              </a:spcBef>
              <a:spcAft>
                <a:spcPct val="0"/>
              </a:spcAft>
              <a:defRPr/>
            </a:pPr>
            <a:fld id="{61B74383-F83F-49D4-9BA5-FB4B4EBAD52E}" type="datetimeFigureOut">
              <a:rPr lang="it-IT"/>
              <a:pPr defTabSz="911183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25/11/2023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913"/>
            <a:ext cx="2286000" cy="365125"/>
          </a:xfrm>
          <a:prstGeom prst="rect">
            <a:avLst/>
          </a:prstGeom>
        </p:spPr>
        <p:txBody>
          <a:bodyPr vert="horz" wrap="square" lIns="91105" tIns="45555" rIns="91105" bIns="45555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defTabSz="911183"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913"/>
            <a:ext cx="457200" cy="365125"/>
          </a:xfrm>
          <a:prstGeom prst="rect">
            <a:avLst/>
          </a:prstGeom>
        </p:spPr>
        <p:txBody>
          <a:bodyPr vert="horz" wrap="square" lIns="91105" tIns="45555" rIns="91105" bIns="4555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2ABAD"/>
                </a:solidFill>
                <a:latin typeface="Verdana" pitchFamily="34" charset="0"/>
              </a:defRPr>
            </a:lvl1pPr>
          </a:lstStyle>
          <a:p>
            <a:pPr defTabSz="911183" fontAlgn="base">
              <a:spcBef>
                <a:spcPct val="0"/>
              </a:spcBef>
              <a:spcAft>
                <a:spcPct val="0"/>
              </a:spcAft>
              <a:defRPr/>
            </a:pPr>
            <a:fld id="{BB1C3009-B06C-4FA1-B581-2DCBC1EDB633}" type="slidenum">
              <a:rPr lang="it-IT"/>
              <a:pPr defTabSz="9111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7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8FB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5pPr>
      <a:lvl6pPr marL="455587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6pPr>
      <a:lvl7pPr marL="911183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7pPr>
      <a:lvl8pPr marL="1366777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8pPr>
      <a:lvl9pPr marL="1822365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9pPr>
      <a:extLst/>
    </p:titleStyle>
    <p:bodyStyle>
      <a:lvl1pPr marL="264175" indent="-26417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5759" indent="-199330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3048" indent="-181919" algn="l" rtl="0" eaLnBrk="0" fontAlgn="base" hangingPunct="0">
        <a:spcBef>
          <a:spcPts val="250"/>
        </a:spcBef>
        <a:spcAft>
          <a:spcPct val="0"/>
        </a:spcAft>
        <a:buClr>
          <a:srgbClr val="91C7F6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335" indent="-181919" algn="l" rtl="0" eaLnBrk="0" fontAlgn="base" hangingPunct="0">
        <a:spcBef>
          <a:spcPts val="225"/>
        </a:spcBef>
        <a:spcAft>
          <a:spcPct val="0"/>
        </a:spcAft>
        <a:buClr>
          <a:srgbClr val="91C7F6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027" indent="-181919" algn="l" rtl="0" eaLnBrk="0" fontAlgn="base" hangingPunct="0">
        <a:spcBef>
          <a:spcPts val="250"/>
        </a:spcBef>
        <a:spcAft>
          <a:spcPct val="0"/>
        </a:spcAft>
        <a:buClr>
          <a:srgbClr val="FFFF5A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85226" indent="-182236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94799" indent="-182236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13485" indent="-182236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1279" indent="-182236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>
            <a:extLst>
              <a:ext uri="{FF2B5EF4-FFF2-40B4-BE49-F238E27FC236}">
                <a16:creationId xmlns:a16="http://schemas.microsoft.com/office/drawing/2014/main" id="{AFA88429-1997-38B2-44A2-D82518657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8195" name="Segnaposto testo 2">
            <a:extLst>
              <a:ext uri="{FF2B5EF4-FFF2-40B4-BE49-F238E27FC236}">
                <a16:creationId xmlns:a16="http://schemas.microsoft.com/office/drawing/2014/main" id="{9339E2D6-CEB0-D7E7-8208-76B39556D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20B873-DB41-E0BE-B8FC-85B6A68AC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6759426-4491-4910-AE85-C29FAF50981E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FA49B-E7EC-49F9-B2F1-9742F42A1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017261-BE61-6613-13BB-4745705F7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9A3DEA-9AD6-4FBE-A9D2-3F40808EB2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41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8D987D40-64F1-2F7A-D5D4-8716E216E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4870D38-C6D5-306C-55B9-A06384010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3D67C-42AB-3F36-A8A9-0FA6F8BC4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7F07DA-CCAD-487E-918D-F2C6F39F28D8}" type="datetimeFigureOut">
              <a:rPr lang="it-IT"/>
              <a:pPr>
                <a:defRPr/>
              </a:pPr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626246-2CB1-D231-AF8C-0989849D0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9E2A91-A62B-CCEA-3995-B50987F50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1E74AB-7280-40FD-A3DD-7E446ADB7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2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enzioneanoressia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i6nq_a0IjSAhUEtBQKHSVjD9gQjRwIBw&amp;url=http://www.angelini.it/wps/wcm/connect/it/Home/Patologie-e-cure/La-cura-della-donna/Speciali/Contraccezione/&amp;psig=AFQjCNF7KANkPwlYbBEHud3KPEILLPRFSA&amp;ust=148692248441074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i6nq_a0IjSAhUEtBQKHSVjD9gQjRwIBw&amp;url=http://www.angelini.it/wps/wcm/connect/it/Home/Patologie-e-cure/La-cura-della-donna/Speciali/Contraccezione/&amp;psig=AFQjCNF7KANkPwlYbBEHud3KPEILLPRFSA&amp;ust=14869224844107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evenzioneanoressia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tm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1558458" y="3606535"/>
            <a:ext cx="615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dirty="0">
                <a:solidFill>
                  <a:srgbClr val="000000"/>
                </a:solidFill>
                <a:latin typeface="Clarendon Extended"/>
              </a:rPr>
              <a:t>Carlo Campagnoli 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17410"/>
            <a:ext cx="85513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347288" y="4409140"/>
            <a:ext cx="22690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it-IT" sz="1350" b="1" dirty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CLINICA FORNACA</a:t>
            </a:r>
          </a:p>
          <a:p>
            <a:pPr algn="ctr" defTabSz="685800">
              <a:defRPr/>
            </a:pPr>
            <a:r>
              <a:rPr lang="it-IT" sz="1050" b="1" dirty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TORINO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61335" y="4376047"/>
            <a:ext cx="22893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t-IT" sz="1350" b="1" dirty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GINECOLOGIA </a:t>
            </a:r>
          </a:p>
          <a:p>
            <a:pPr algn="ctr" defTabSz="685800">
              <a:defRPr/>
            </a:pPr>
            <a:r>
              <a:rPr lang="it-IT" sz="1350" b="1" dirty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ENDOCRINOLOGICA</a:t>
            </a: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1477671" y="2290411"/>
            <a:ext cx="6446583" cy="93020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it-IT" sz="2100" dirty="0">
                <a:solidFill>
                  <a:srgbClr val="FF499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2100" dirty="0">
                <a:solidFill>
                  <a:srgbClr val="FF499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700" dirty="0">
                <a:solidFill>
                  <a:srgbClr val="C00000"/>
                </a:solidFill>
                <a:effectLst/>
              </a:rPr>
              <a:t>Diagnostica e impostazione terapeutica delle Amenorree ipotalamiche nelle Adolescenti</a:t>
            </a: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819669" y="737269"/>
            <a:ext cx="7632847" cy="685800"/>
          </a:xfrm>
        </p:spPr>
        <p:txBody>
          <a:bodyPr>
            <a:noAutofit/>
          </a:bodyPr>
          <a:lstStyle/>
          <a:p>
            <a:pPr marL="27385" algn="ctr" eaLnBrk="1" hangingPunct="1">
              <a:spcBef>
                <a:spcPct val="0"/>
              </a:spcBef>
              <a:defRPr/>
            </a:pPr>
            <a:r>
              <a:rPr lang="it-IT" sz="1800" b="1" dirty="0">
                <a:solidFill>
                  <a:srgbClr val="C00000"/>
                </a:solidFill>
              </a:rPr>
              <a:t>I rischi delle Amenorree ipotalamiche nelle Adolescenti</a:t>
            </a:r>
          </a:p>
          <a:p>
            <a:pPr marL="27385" algn="ctr" eaLnBrk="1" hangingPunct="1">
              <a:spcBef>
                <a:spcPct val="0"/>
              </a:spcBef>
              <a:defRPr/>
            </a:pPr>
            <a:r>
              <a:rPr lang="it-IT" sz="1800" b="1" dirty="0">
                <a:solidFill>
                  <a:schemeClr val="tx1"/>
                </a:solidFill>
              </a:rPr>
              <a:t>Torino, 27 novembre 2023</a:t>
            </a:r>
          </a:p>
          <a:p>
            <a:pPr marL="27385" algn="ctr" eaLnBrk="1" hangingPunct="1">
              <a:spcBef>
                <a:spcPct val="0"/>
              </a:spcBef>
              <a:defRPr/>
            </a:pPr>
            <a:endParaRPr lang="it-IT" sz="2100" b="1" dirty="0">
              <a:solidFill>
                <a:schemeClr val="tx1"/>
              </a:solidFill>
            </a:endParaRPr>
          </a:p>
          <a:p>
            <a:pPr marL="27385" algn="l" eaLnBrk="1" hangingPunct="1">
              <a:spcBef>
                <a:spcPct val="0"/>
              </a:spcBef>
              <a:defRPr/>
            </a:pPr>
            <a:endParaRPr lang="it-IT" sz="600" b="1" dirty="0">
              <a:solidFill>
                <a:schemeClr val="tx1"/>
              </a:solidFill>
            </a:endParaRPr>
          </a:p>
          <a:p>
            <a:pPr marL="27385" algn="l" eaLnBrk="1" hangingPunct="1">
              <a:spcBef>
                <a:spcPct val="0"/>
              </a:spcBef>
              <a:defRPr/>
            </a:pPr>
            <a:endParaRPr lang="it-I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63">
            <a:extLst>
              <a:ext uri="{FF2B5EF4-FFF2-40B4-BE49-F238E27FC236}">
                <a16:creationId xmlns:a16="http://schemas.microsoft.com/office/drawing/2014/main" id="{3651B54B-B6E8-1A68-5B89-F9E4EDD1AAC3}"/>
              </a:ext>
            </a:extLst>
          </p:cNvPr>
          <p:cNvGrpSpPr>
            <a:grpSpLocks/>
          </p:cNvGrpSpPr>
          <p:nvPr/>
        </p:nvGrpSpPr>
        <p:grpSpPr bwMode="auto">
          <a:xfrm>
            <a:off x="2209467" y="5365774"/>
            <a:ext cx="1858477" cy="732181"/>
            <a:chOff x="1862" y="1318"/>
            <a:chExt cx="1508" cy="556"/>
          </a:xfrm>
        </p:grpSpPr>
        <p:pic>
          <p:nvPicPr>
            <p:cNvPr id="3" name="Picture 61">
              <a:extLst>
                <a:ext uri="{FF2B5EF4-FFF2-40B4-BE49-F238E27FC236}">
                  <a16:creationId xmlns:a16="http://schemas.microsoft.com/office/drawing/2014/main" id="{F3D37D7C-ECBC-9CD1-B844-240F0DD26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318"/>
              <a:ext cx="1508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2">
              <a:extLst>
                <a:ext uri="{FF2B5EF4-FFF2-40B4-BE49-F238E27FC236}">
                  <a16:creationId xmlns:a16="http://schemas.microsoft.com/office/drawing/2014/main" id="{70C04B63-8E41-C514-7D90-9479C2969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318"/>
              <a:ext cx="1508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magine 15">
            <a:extLst>
              <a:ext uri="{FF2B5EF4-FFF2-40B4-BE49-F238E27FC236}">
                <a16:creationId xmlns:a16="http://schemas.microsoft.com/office/drawing/2014/main" id="{D049495A-E380-E55A-1FE4-336CF1B8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31" y="5068064"/>
            <a:ext cx="1393180" cy="10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DB98D-4084-494F-86C4-3D06960E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" y="1543051"/>
            <a:ext cx="6095969" cy="31013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9718D4-E3E0-42BC-ADB2-78DCCAF6703D}"/>
              </a:ext>
            </a:extLst>
          </p:cNvPr>
          <p:cNvSpPr/>
          <p:nvPr/>
        </p:nvSpPr>
        <p:spPr>
          <a:xfrm>
            <a:off x="845819" y="5061732"/>
            <a:ext cx="71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Percent change in bone mineral density (BMD) in completers at 6 months (A) and 12 months (B). TBLH, total body less head. *Significant at p&lt;0.05.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Ackerman et al. 2019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D88FE14-4509-4B57-BC9C-7F848F068DB8}"/>
              </a:ext>
            </a:extLst>
          </p:cNvPr>
          <p:cNvSpPr/>
          <p:nvPr/>
        </p:nvSpPr>
        <p:spPr>
          <a:xfrm>
            <a:off x="2627784" y="1543051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86016A2-0946-46F2-ABA8-001109C41894}"/>
              </a:ext>
            </a:extLst>
          </p:cNvPr>
          <p:cNvSpPr/>
          <p:nvPr/>
        </p:nvSpPr>
        <p:spPr>
          <a:xfrm>
            <a:off x="6012160" y="148004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903FB5-7B1A-15D5-9A23-36C0CED1FA82}"/>
              </a:ext>
            </a:extLst>
          </p:cNvPr>
          <p:cNvSpPr/>
          <p:nvPr/>
        </p:nvSpPr>
        <p:spPr>
          <a:xfrm>
            <a:off x="2627784" y="2348880"/>
            <a:ext cx="1152128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D3C4D42-6701-675C-A78D-C117F380E8F8}"/>
              </a:ext>
            </a:extLst>
          </p:cNvPr>
          <p:cNvSpPr/>
          <p:nvPr/>
        </p:nvSpPr>
        <p:spPr>
          <a:xfrm>
            <a:off x="5796136" y="2317375"/>
            <a:ext cx="1368152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5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DB98D-4084-494F-86C4-3D06960E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" y="1543051"/>
            <a:ext cx="6095969" cy="31013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9718D4-E3E0-42BC-ADB2-78DCCAF6703D}"/>
              </a:ext>
            </a:extLst>
          </p:cNvPr>
          <p:cNvSpPr/>
          <p:nvPr/>
        </p:nvSpPr>
        <p:spPr>
          <a:xfrm>
            <a:off x="845819" y="5061732"/>
            <a:ext cx="71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Percent change in bone mineral density (BMD) in completers at 6 months (A) and 12 months (B). TBLH, total body less head. *Significant at p&lt;0.05.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Ackerman et al. 2019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D88FE14-4509-4B57-BC9C-7F848F068DB8}"/>
              </a:ext>
            </a:extLst>
          </p:cNvPr>
          <p:cNvSpPr/>
          <p:nvPr/>
        </p:nvSpPr>
        <p:spPr>
          <a:xfrm>
            <a:off x="2555776" y="1916832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4F37CC8-CB54-4AB3-A242-AB9AEE05D339}"/>
              </a:ext>
            </a:extLst>
          </p:cNvPr>
          <p:cNvSpPr/>
          <p:nvPr/>
        </p:nvSpPr>
        <p:spPr>
          <a:xfrm>
            <a:off x="5868144" y="1916832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65D43D2-B5B8-B820-FD1E-EC71FD39A3FF}"/>
              </a:ext>
            </a:extLst>
          </p:cNvPr>
          <p:cNvSpPr/>
          <p:nvPr/>
        </p:nvSpPr>
        <p:spPr>
          <a:xfrm>
            <a:off x="5796136" y="2317375"/>
            <a:ext cx="1368152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27CD2C4-CE7F-B521-9613-184A09C7A7A6}"/>
              </a:ext>
            </a:extLst>
          </p:cNvPr>
          <p:cNvSpPr/>
          <p:nvPr/>
        </p:nvSpPr>
        <p:spPr>
          <a:xfrm>
            <a:off x="2627784" y="2348880"/>
            <a:ext cx="1152128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72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DB98D-4084-494F-86C4-3D06960E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" y="1543051"/>
            <a:ext cx="6095969" cy="31013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9718D4-E3E0-42BC-ADB2-78DCCAF6703D}"/>
              </a:ext>
            </a:extLst>
          </p:cNvPr>
          <p:cNvSpPr/>
          <p:nvPr/>
        </p:nvSpPr>
        <p:spPr>
          <a:xfrm>
            <a:off x="845819" y="5061732"/>
            <a:ext cx="71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Percent change in bone mineral density (BMD) in completers at 6 months (A) and 12 months (B). TBLH, total body less head. *Significant at p&lt;0.05.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Ackerman et al. 2019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D88FE14-4509-4B57-BC9C-7F848F068DB8}"/>
              </a:ext>
            </a:extLst>
          </p:cNvPr>
          <p:cNvSpPr/>
          <p:nvPr/>
        </p:nvSpPr>
        <p:spPr>
          <a:xfrm>
            <a:off x="2555776" y="170080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86016A2-0946-46F2-ABA8-001109C41894}"/>
              </a:ext>
            </a:extLst>
          </p:cNvPr>
          <p:cNvSpPr/>
          <p:nvPr/>
        </p:nvSpPr>
        <p:spPr>
          <a:xfrm>
            <a:off x="5940152" y="170080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D3FCD60-D909-75E4-EFB6-E31A021B2E03}"/>
              </a:ext>
            </a:extLst>
          </p:cNvPr>
          <p:cNvSpPr/>
          <p:nvPr/>
        </p:nvSpPr>
        <p:spPr>
          <a:xfrm>
            <a:off x="2627784" y="2348880"/>
            <a:ext cx="1152128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B104720-428E-66C6-32AB-7DAB18E3A430}"/>
              </a:ext>
            </a:extLst>
          </p:cNvPr>
          <p:cNvSpPr/>
          <p:nvPr/>
        </p:nvSpPr>
        <p:spPr>
          <a:xfrm>
            <a:off x="5796136" y="2317375"/>
            <a:ext cx="1368152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80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DB98D-4084-494F-86C4-3D06960E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" y="1543051"/>
            <a:ext cx="6095969" cy="31013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9718D4-E3E0-42BC-ADB2-78DCCAF6703D}"/>
              </a:ext>
            </a:extLst>
          </p:cNvPr>
          <p:cNvSpPr/>
          <p:nvPr/>
        </p:nvSpPr>
        <p:spPr>
          <a:xfrm>
            <a:off x="845819" y="5061732"/>
            <a:ext cx="71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Percent change in bone mineral density (BMD) in completers at 6 months (A) and 12 months (B). TBLH, total body less head. *Significant at p&lt;0.05.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Ackerman et al. 2019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D88FE14-4509-4B57-BC9C-7F848F068DB8}"/>
              </a:ext>
            </a:extLst>
          </p:cNvPr>
          <p:cNvSpPr/>
          <p:nvPr/>
        </p:nvSpPr>
        <p:spPr>
          <a:xfrm>
            <a:off x="1547664" y="357301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0566847-7632-4640-B2E9-3E24D0F3320B}"/>
              </a:ext>
            </a:extLst>
          </p:cNvPr>
          <p:cNvSpPr/>
          <p:nvPr/>
        </p:nvSpPr>
        <p:spPr>
          <a:xfrm>
            <a:off x="1443844" y="4206397"/>
            <a:ext cx="639688" cy="518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01B81A1-7451-4A18-B4A0-23533498CAEE}"/>
              </a:ext>
            </a:extLst>
          </p:cNvPr>
          <p:cNvSpPr/>
          <p:nvPr/>
        </p:nvSpPr>
        <p:spPr>
          <a:xfrm>
            <a:off x="4572000" y="357301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1C77FEF-6924-47B1-8F13-9BBC948D9AA0}"/>
              </a:ext>
            </a:extLst>
          </p:cNvPr>
          <p:cNvSpPr/>
          <p:nvPr/>
        </p:nvSpPr>
        <p:spPr>
          <a:xfrm>
            <a:off x="4508376" y="4206397"/>
            <a:ext cx="639688" cy="518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52C7FB4-80B6-148E-71AE-851D17FCBB59}"/>
              </a:ext>
            </a:extLst>
          </p:cNvPr>
          <p:cNvSpPr/>
          <p:nvPr/>
        </p:nvSpPr>
        <p:spPr>
          <a:xfrm>
            <a:off x="2627784" y="2348880"/>
            <a:ext cx="1152128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037B58B-88C2-095B-FDEF-3DEFA0403F0B}"/>
              </a:ext>
            </a:extLst>
          </p:cNvPr>
          <p:cNvSpPr/>
          <p:nvPr/>
        </p:nvSpPr>
        <p:spPr>
          <a:xfrm>
            <a:off x="5796136" y="2317375"/>
            <a:ext cx="1368152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1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DB98D-4084-494F-86C4-3D06960E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" y="1543051"/>
            <a:ext cx="6095969" cy="31013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9718D4-E3E0-42BC-ADB2-78DCCAF6703D}"/>
              </a:ext>
            </a:extLst>
          </p:cNvPr>
          <p:cNvSpPr/>
          <p:nvPr/>
        </p:nvSpPr>
        <p:spPr>
          <a:xfrm>
            <a:off x="845819" y="5061732"/>
            <a:ext cx="71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Percent change in bone mineral density (BMD) in completers at 6 months (A) and 12 months (B). TBLH, total body less head. *Significant at p&lt;0.05.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Ackerman et al. 2019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D88FE14-4509-4B57-BC9C-7F848F068DB8}"/>
              </a:ext>
            </a:extLst>
          </p:cNvPr>
          <p:cNvSpPr/>
          <p:nvPr/>
        </p:nvSpPr>
        <p:spPr>
          <a:xfrm>
            <a:off x="2051720" y="357301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0566847-7632-4640-B2E9-3E24D0F3320B}"/>
              </a:ext>
            </a:extLst>
          </p:cNvPr>
          <p:cNvSpPr/>
          <p:nvPr/>
        </p:nvSpPr>
        <p:spPr>
          <a:xfrm>
            <a:off x="1979712" y="4206397"/>
            <a:ext cx="639688" cy="518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3A15172-8935-4765-AAF6-E77E096AC5C9}"/>
              </a:ext>
            </a:extLst>
          </p:cNvPr>
          <p:cNvSpPr/>
          <p:nvPr/>
        </p:nvSpPr>
        <p:spPr>
          <a:xfrm>
            <a:off x="5220072" y="357301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D0B8579-FBB2-4952-A683-D67ED6DB9CFD}"/>
              </a:ext>
            </a:extLst>
          </p:cNvPr>
          <p:cNvSpPr/>
          <p:nvPr/>
        </p:nvSpPr>
        <p:spPr>
          <a:xfrm>
            <a:off x="5076056" y="4174891"/>
            <a:ext cx="720080" cy="550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08630D1-7497-38AD-C2E8-93BE7490CB0E}"/>
              </a:ext>
            </a:extLst>
          </p:cNvPr>
          <p:cNvSpPr/>
          <p:nvPr/>
        </p:nvSpPr>
        <p:spPr>
          <a:xfrm>
            <a:off x="2627784" y="2348880"/>
            <a:ext cx="1152128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428A88-9F46-6746-DC04-92680AFCDA52}"/>
              </a:ext>
            </a:extLst>
          </p:cNvPr>
          <p:cNvSpPr/>
          <p:nvPr/>
        </p:nvSpPr>
        <p:spPr>
          <a:xfrm>
            <a:off x="5796136" y="2317375"/>
            <a:ext cx="1440160" cy="23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04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812899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CIRCOLO VIZIOSO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 relazione tra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stress psicologico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Amenorrea Ipotalamica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è bidirezionale: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b="1" dirty="0">
                <a:solidFill>
                  <a:prstClr val="black"/>
                </a:solidFill>
                <a:latin typeface="Calibri"/>
              </a:rPr>
              <a:t>- da un lato, </a:t>
            </a:r>
            <a:r>
              <a:rPr lang="it-IT" sz="3000" b="1" u="sng" dirty="0">
                <a:solidFill>
                  <a:prstClr val="black"/>
                </a:solidFill>
                <a:latin typeface="Calibri"/>
              </a:rPr>
              <a:t>lo stress contribuisce alla sospensione della funzione ovarica</a:t>
            </a:r>
            <a:r>
              <a:rPr lang="it-IT" sz="3000" b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d’altro lato,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 bassi livelli di estrogeni influenzano fortemente lo «status» neuropsicologico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(funzione cognitiva, emozioni, umore)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0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Rev. in: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Pedreira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et al, 2022,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Front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Endocrinol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416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C1320F-2912-F7CC-9BD0-09F52E68C862}"/>
              </a:ext>
            </a:extLst>
          </p:cNvPr>
          <p:cNvSpPr txBox="1"/>
          <p:nvPr/>
        </p:nvSpPr>
        <p:spPr>
          <a:xfrm>
            <a:off x="431540" y="286842"/>
            <a:ext cx="8532948" cy="611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Misra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Katzman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DK, Estella NM, Eddy KT, Weigel T, Goldstein MA, et al.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physiologic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body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attitudes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girls with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Anorexia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Nervosa.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Clin Psychiatry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2013; 74: 765-71.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Plessow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Singhal V, Toth AT,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Micali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Eddy KT, Misra M.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 Administration improves the trajectory of Eating Disorder pathology in oligo-amenorrheic athletes: A randomized controlled trial.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Psychoneuroendocrinol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2019; 102: 273-80.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EC2C1171-2B30-DBC0-EF2D-B6C5667F548C}"/>
              </a:ext>
            </a:extLst>
          </p:cNvPr>
          <p:cNvGrpSpPr/>
          <p:nvPr/>
        </p:nvGrpSpPr>
        <p:grpSpPr>
          <a:xfrm>
            <a:off x="262389" y="5414109"/>
            <a:ext cx="8126035" cy="1004470"/>
            <a:chOff x="221388" y="5414109"/>
            <a:chExt cx="8126035" cy="100447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3B24605-4867-7BE8-F26D-76373D04863C}"/>
                </a:ext>
              </a:extLst>
            </p:cNvPr>
            <p:cNvGrpSpPr/>
            <p:nvPr/>
          </p:nvGrpSpPr>
          <p:grpSpPr>
            <a:xfrm>
              <a:off x="334397" y="5414109"/>
              <a:ext cx="8013026" cy="1004470"/>
              <a:chOff x="861059" y="5437441"/>
              <a:chExt cx="10371406" cy="1339294"/>
            </a:xfrm>
          </p:grpSpPr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397B0CA-948C-D1B1-3E3D-1A8A03C50ECA}"/>
                  </a:ext>
                </a:extLst>
              </p:cNvPr>
              <p:cNvSpPr txBox="1"/>
              <p:nvPr/>
            </p:nvSpPr>
            <p:spPr>
              <a:xfrm>
                <a:off x="861059" y="5437441"/>
                <a:ext cx="10371406" cy="954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350" dirty="0" err="1"/>
                  <a:t>Changes</a:t>
                </a:r>
                <a:r>
                  <a:rPr lang="it-IT" sz="1350" dirty="0"/>
                  <a:t> in EDI-2 </a:t>
                </a:r>
                <a:r>
                  <a:rPr lang="it-IT" sz="1350" u="sng" dirty="0"/>
                  <a:t>Drive for </a:t>
                </a:r>
                <a:r>
                  <a:rPr lang="it-IT" sz="1350" u="sng" dirty="0" err="1"/>
                  <a:t>Thinness</a:t>
                </a:r>
                <a:r>
                  <a:rPr lang="it-IT" sz="1350" dirty="0"/>
                  <a:t> and </a:t>
                </a:r>
                <a:r>
                  <a:rPr lang="it-IT" sz="1350" u="sng" dirty="0"/>
                  <a:t>Body </a:t>
                </a:r>
                <a:r>
                  <a:rPr lang="it-IT" sz="1350" u="sng" dirty="0" err="1"/>
                  <a:t>Dissatisfaction</a:t>
                </a:r>
                <a:r>
                  <a:rPr lang="it-IT" sz="1350" dirty="0"/>
                  <a:t> scores in </a:t>
                </a:r>
                <a:r>
                  <a:rPr lang="it-IT" sz="1350" dirty="0" err="1"/>
                  <a:t>oligo-amenorrheic</a:t>
                </a:r>
                <a:r>
                  <a:rPr lang="it-IT" sz="1350" dirty="0"/>
                  <a:t> </a:t>
                </a:r>
                <a:r>
                  <a:rPr lang="it-IT" sz="1350" dirty="0" err="1"/>
                  <a:t>athletes</a:t>
                </a:r>
                <a:r>
                  <a:rPr lang="it-IT" sz="1350" dirty="0"/>
                  <a:t> </a:t>
                </a:r>
                <a:r>
                  <a:rPr lang="it-IT" sz="1350" dirty="0" err="1"/>
                  <a:t>randomized</a:t>
                </a:r>
                <a:r>
                  <a:rPr lang="it-IT" sz="1350" dirty="0"/>
                  <a:t> to </a:t>
                </a:r>
                <a:r>
                  <a:rPr lang="it-IT" sz="1350" dirty="0" err="1"/>
                  <a:t>transdermal</a:t>
                </a:r>
                <a:r>
                  <a:rPr lang="it-IT" sz="1350" dirty="0"/>
                  <a:t> </a:t>
                </a:r>
                <a:r>
                  <a:rPr lang="it-IT" sz="1350" dirty="0" err="1"/>
                  <a:t>estradiol</a:t>
                </a:r>
                <a:r>
                  <a:rPr lang="it-IT" sz="1350" dirty="0"/>
                  <a:t> with </a:t>
                </a:r>
                <a:r>
                  <a:rPr lang="it-IT" sz="1350" dirty="0" err="1"/>
                  <a:t>cyclic</a:t>
                </a:r>
                <a:r>
                  <a:rPr lang="it-IT" sz="1350" dirty="0"/>
                  <a:t> progesterone (PATCH) or no </a:t>
                </a:r>
                <a:r>
                  <a:rPr lang="it-IT" sz="1350" dirty="0" err="1"/>
                  <a:t>estrogen</a:t>
                </a:r>
                <a:r>
                  <a:rPr lang="it-IT" sz="1350" dirty="0"/>
                  <a:t> (E−). *p &lt; .05, **p &lt; .01.</a:t>
                </a:r>
              </a:p>
              <a:p>
                <a:endParaRPr lang="it-IT" sz="1350" dirty="0"/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35D5F1D-48DE-E3E0-6114-598C614AE05A}"/>
                  </a:ext>
                </a:extLst>
              </p:cNvPr>
              <p:cNvSpPr txBox="1"/>
              <p:nvPr/>
            </p:nvSpPr>
            <p:spPr>
              <a:xfrm>
                <a:off x="861059" y="6099627"/>
                <a:ext cx="6098344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it-IT" sz="1350" dirty="0"/>
              </a:p>
              <a:p>
                <a:r>
                  <a:rPr lang="it-IT" sz="1350" dirty="0" err="1"/>
                  <a:t>Plessow</a:t>
                </a:r>
                <a:r>
                  <a:rPr lang="it-IT" sz="1350" dirty="0"/>
                  <a:t> et al, 2019, </a:t>
                </a:r>
                <a:r>
                  <a:rPr lang="it-IT" sz="1350" i="1" dirty="0" err="1"/>
                  <a:t>Psychoneuroendocrinology</a:t>
                </a:r>
                <a:endParaRPr lang="it-IT" sz="1350" i="1" dirty="0"/>
              </a:p>
            </p:txBody>
          </p:sp>
        </p:grp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93AE9441-55C7-DC1C-2D69-5F70E14F4C2F}"/>
                </a:ext>
              </a:extLst>
            </p:cNvPr>
            <p:cNvSpPr/>
            <p:nvPr/>
          </p:nvSpPr>
          <p:spPr>
            <a:xfrm>
              <a:off x="221388" y="5620123"/>
              <a:ext cx="4093587" cy="2906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348DB40A-CA15-2F3A-BA77-F5AD701620FB}"/>
                </a:ext>
              </a:extLst>
            </p:cNvPr>
            <p:cNvSpPr/>
            <p:nvPr/>
          </p:nvSpPr>
          <p:spPr>
            <a:xfrm>
              <a:off x="4463988" y="5626586"/>
              <a:ext cx="1188132" cy="29062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FAF8821-C4CA-7698-CD98-281FD4AA6737}"/>
              </a:ext>
            </a:extLst>
          </p:cNvPr>
          <p:cNvGrpSpPr/>
          <p:nvPr/>
        </p:nvGrpSpPr>
        <p:grpSpPr>
          <a:xfrm>
            <a:off x="1187624" y="439421"/>
            <a:ext cx="6552728" cy="4685799"/>
            <a:chOff x="2138289" y="112541"/>
            <a:chExt cx="7385539" cy="5263616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EAC19470-7B8E-C14C-994B-9F2D56FA47E7}"/>
                </a:ext>
              </a:extLst>
            </p:cNvPr>
            <p:cNvGrpSpPr/>
            <p:nvPr/>
          </p:nvGrpSpPr>
          <p:grpSpPr>
            <a:xfrm>
              <a:off x="2138289" y="112541"/>
              <a:ext cx="7385539" cy="5263616"/>
              <a:chOff x="2897945" y="365761"/>
              <a:chExt cx="5556738" cy="403459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B5B3B182-51F1-D86E-A963-359314187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7945" y="365761"/>
                <a:ext cx="5556738" cy="4034592"/>
              </a:xfrm>
              <a:prstGeom prst="rect">
                <a:avLst/>
              </a:prstGeom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B1CFB36A-306E-9029-2D88-2ADAB49A312B}"/>
                  </a:ext>
                </a:extLst>
              </p:cNvPr>
              <p:cNvSpPr/>
              <p:nvPr/>
            </p:nvSpPr>
            <p:spPr>
              <a:xfrm>
                <a:off x="7343335" y="997279"/>
                <a:ext cx="801859" cy="249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729C342-867C-76C6-F183-9D804719015D}"/>
                  </a:ext>
                </a:extLst>
              </p:cNvPr>
              <p:cNvSpPr/>
              <p:nvPr/>
            </p:nvSpPr>
            <p:spPr>
              <a:xfrm>
                <a:off x="4164036" y="2569351"/>
                <a:ext cx="576775" cy="910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47F03823-C7BF-7157-3985-1CC105EB2D32}"/>
                  </a:ext>
                </a:extLst>
              </p:cNvPr>
              <p:cNvSpPr/>
              <p:nvPr/>
            </p:nvSpPr>
            <p:spPr>
              <a:xfrm>
                <a:off x="5992837" y="1951900"/>
                <a:ext cx="576775" cy="587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BCE85B8-BCD6-892C-B48E-694869E91E27}"/>
                  </a:ext>
                </a:extLst>
              </p:cNvPr>
              <p:cNvSpPr/>
              <p:nvPr/>
            </p:nvSpPr>
            <p:spPr>
              <a:xfrm>
                <a:off x="6096000" y="2583419"/>
                <a:ext cx="473612" cy="337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AED320FF-51A9-0880-6795-36A5E1A04D40}"/>
                </a:ext>
              </a:extLst>
            </p:cNvPr>
            <p:cNvSpPr/>
            <p:nvPr/>
          </p:nvSpPr>
          <p:spPr>
            <a:xfrm>
              <a:off x="7866185" y="542537"/>
              <a:ext cx="1657643" cy="444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E5A5878-E52E-E31F-EAFE-75632B7CE3AB}"/>
                </a:ext>
              </a:extLst>
            </p:cNvPr>
            <p:cNvSpPr/>
            <p:nvPr/>
          </p:nvSpPr>
          <p:spPr>
            <a:xfrm flipV="1">
              <a:off x="7936525" y="1240117"/>
              <a:ext cx="1065762" cy="44406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</p:spTree>
    <p:extLst>
      <p:ext uri="{BB962C8B-B14F-4D97-AF65-F5344CB8AC3E}">
        <p14:creationId xmlns:p14="http://schemas.microsoft.com/office/powerpoint/2010/main" val="172786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1A3CDEEA-EF57-DE73-2594-70979D0E3D87}"/>
              </a:ext>
            </a:extLst>
          </p:cNvPr>
          <p:cNvGrpSpPr/>
          <p:nvPr/>
        </p:nvGrpSpPr>
        <p:grpSpPr>
          <a:xfrm>
            <a:off x="1187624" y="464290"/>
            <a:ext cx="6480720" cy="4758476"/>
            <a:chOff x="2138289" y="112541"/>
            <a:chExt cx="7385539" cy="5263616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FFAF8821-C4CA-7698-CD98-281FD4AA6737}"/>
                </a:ext>
              </a:extLst>
            </p:cNvPr>
            <p:cNvGrpSpPr/>
            <p:nvPr/>
          </p:nvGrpSpPr>
          <p:grpSpPr>
            <a:xfrm>
              <a:off x="2138289" y="112541"/>
              <a:ext cx="7385539" cy="5263616"/>
              <a:chOff x="2138289" y="112541"/>
              <a:chExt cx="7385539" cy="5263616"/>
            </a:xfrm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EAC19470-7B8E-C14C-994B-9F2D56FA47E7}"/>
                  </a:ext>
                </a:extLst>
              </p:cNvPr>
              <p:cNvGrpSpPr/>
              <p:nvPr/>
            </p:nvGrpSpPr>
            <p:grpSpPr>
              <a:xfrm>
                <a:off x="2138289" y="112541"/>
                <a:ext cx="7385539" cy="5263616"/>
                <a:chOff x="2897945" y="365761"/>
                <a:chExt cx="5556738" cy="4034592"/>
              </a:xfrm>
            </p:grpSpPr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id="{B5B3B182-51F1-D86E-A963-359314187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97945" y="365761"/>
                  <a:ext cx="5556738" cy="4034592"/>
                </a:xfrm>
                <a:prstGeom prst="rect">
                  <a:avLst/>
                </a:prstGeom>
              </p:spPr>
            </p:pic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B1CFB36A-306E-9029-2D88-2ADAB49A312B}"/>
                    </a:ext>
                  </a:extLst>
                </p:cNvPr>
                <p:cNvSpPr/>
                <p:nvPr/>
              </p:nvSpPr>
              <p:spPr>
                <a:xfrm>
                  <a:off x="7343335" y="997279"/>
                  <a:ext cx="801859" cy="249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4" name="Rettangolo 3">
                  <a:extLst>
                    <a:ext uri="{FF2B5EF4-FFF2-40B4-BE49-F238E27FC236}">
                      <a16:creationId xmlns:a16="http://schemas.microsoft.com/office/drawing/2014/main" id="{C729C342-867C-76C6-F183-9D804719015D}"/>
                    </a:ext>
                  </a:extLst>
                </p:cNvPr>
                <p:cNvSpPr/>
                <p:nvPr/>
              </p:nvSpPr>
              <p:spPr>
                <a:xfrm>
                  <a:off x="4164036" y="2569351"/>
                  <a:ext cx="576775" cy="9105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47F03823-C7BF-7157-3985-1CC105EB2D32}"/>
                    </a:ext>
                  </a:extLst>
                </p:cNvPr>
                <p:cNvSpPr/>
                <p:nvPr/>
              </p:nvSpPr>
              <p:spPr>
                <a:xfrm>
                  <a:off x="5992837" y="1951900"/>
                  <a:ext cx="576775" cy="587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9BCE85B8-BCD6-892C-B48E-694869E91E27}"/>
                    </a:ext>
                  </a:extLst>
                </p:cNvPr>
                <p:cNvSpPr/>
                <p:nvPr/>
              </p:nvSpPr>
              <p:spPr>
                <a:xfrm>
                  <a:off x="6096000" y="2583419"/>
                  <a:ext cx="473612" cy="337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</p:grpSp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2E5A5878-E52E-E31F-EAFE-75632B7CE3AB}"/>
                  </a:ext>
                </a:extLst>
              </p:cNvPr>
              <p:cNvSpPr/>
              <p:nvPr/>
            </p:nvSpPr>
            <p:spPr>
              <a:xfrm flipV="1">
                <a:off x="7936525" y="1240117"/>
                <a:ext cx="1065762" cy="444066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4D187527-A392-20D7-DFA4-A0BFE4E9B96D}"/>
                </a:ext>
              </a:extLst>
            </p:cNvPr>
            <p:cNvSpPr/>
            <p:nvPr/>
          </p:nvSpPr>
          <p:spPr>
            <a:xfrm>
              <a:off x="4497061" y="3171730"/>
              <a:ext cx="766600" cy="27470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E1A79E9D-FC82-0C42-4AED-834276C96D88}"/>
                </a:ext>
              </a:extLst>
            </p:cNvPr>
            <p:cNvSpPr/>
            <p:nvPr/>
          </p:nvSpPr>
          <p:spPr>
            <a:xfrm>
              <a:off x="7018353" y="3179898"/>
              <a:ext cx="766600" cy="27470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C2E4686-877F-46F4-65EF-4A7E6C91BF95}"/>
              </a:ext>
            </a:extLst>
          </p:cNvPr>
          <p:cNvSpPr txBox="1"/>
          <p:nvPr/>
        </p:nvSpPr>
        <p:spPr>
          <a:xfrm>
            <a:off x="323528" y="5414109"/>
            <a:ext cx="8023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 err="1"/>
              <a:t>Changes</a:t>
            </a:r>
            <a:r>
              <a:rPr lang="it-IT" sz="1350" dirty="0"/>
              <a:t> in EDI-2 </a:t>
            </a:r>
            <a:r>
              <a:rPr lang="it-IT" sz="1350" u="sng" dirty="0"/>
              <a:t>Drive for </a:t>
            </a:r>
            <a:r>
              <a:rPr lang="it-IT" sz="1350" u="sng" dirty="0" err="1"/>
              <a:t>Thinness</a:t>
            </a:r>
            <a:r>
              <a:rPr lang="it-IT" sz="1350" dirty="0"/>
              <a:t> and </a:t>
            </a:r>
            <a:r>
              <a:rPr lang="it-IT" sz="1350" u="sng" dirty="0"/>
              <a:t>Body </a:t>
            </a:r>
            <a:r>
              <a:rPr lang="it-IT" sz="1350" u="sng" dirty="0" err="1"/>
              <a:t>Dissatisfaction</a:t>
            </a:r>
            <a:r>
              <a:rPr lang="it-IT" sz="1350" dirty="0"/>
              <a:t> scores in </a:t>
            </a:r>
            <a:r>
              <a:rPr lang="it-IT" sz="1350" dirty="0" err="1"/>
              <a:t>oligo-amenorrheic</a:t>
            </a:r>
            <a:r>
              <a:rPr lang="it-IT" sz="1350" dirty="0"/>
              <a:t> </a:t>
            </a:r>
            <a:r>
              <a:rPr lang="it-IT" sz="1350" dirty="0" err="1"/>
              <a:t>athletes</a:t>
            </a:r>
            <a:r>
              <a:rPr lang="it-IT" sz="1350" dirty="0"/>
              <a:t> </a:t>
            </a:r>
            <a:r>
              <a:rPr lang="it-IT" sz="1350" dirty="0" err="1"/>
              <a:t>randomized</a:t>
            </a:r>
            <a:r>
              <a:rPr lang="it-IT" sz="1350" dirty="0"/>
              <a:t> to </a:t>
            </a:r>
            <a:r>
              <a:rPr lang="it-IT" sz="1350" dirty="0" err="1"/>
              <a:t>transdermal</a:t>
            </a:r>
            <a:r>
              <a:rPr lang="it-IT" sz="1350" dirty="0"/>
              <a:t> </a:t>
            </a:r>
            <a:r>
              <a:rPr lang="it-IT" sz="1350" dirty="0" err="1"/>
              <a:t>estradiol</a:t>
            </a:r>
            <a:r>
              <a:rPr lang="it-IT" sz="1350" dirty="0"/>
              <a:t> with </a:t>
            </a:r>
            <a:r>
              <a:rPr lang="it-IT" sz="1350" dirty="0" err="1"/>
              <a:t>cyclic</a:t>
            </a:r>
            <a:r>
              <a:rPr lang="it-IT" sz="1350" dirty="0"/>
              <a:t> progesterone (PATCH) or no </a:t>
            </a:r>
            <a:r>
              <a:rPr lang="it-IT" sz="1350" dirty="0" err="1"/>
              <a:t>estrogen</a:t>
            </a:r>
            <a:r>
              <a:rPr lang="it-IT" sz="1350" dirty="0"/>
              <a:t> (E−). *p &lt; .05, **p &lt; .01.</a:t>
            </a:r>
          </a:p>
          <a:p>
            <a:endParaRPr lang="it-IT" sz="1350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21E2AA39-7F8A-9F96-93A6-712191C45191}"/>
              </a:ext>
            </a:extLst>
          </p:cNvPr>
          <p:cNvGrpSpPr/>
          <p:nvPr/>
        </p:nvGrpSpPr>
        <p:grpSpPr>
          <a:xfrm>
            <a:off x="334397" y="5634790"/>
            <a:ext cx="5251142" cy="783789"/>
            <a:chOff x="334397" y="5634790"/>
            <a:chExt cx="5251142" cy="783789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C325B00-D7C5-0F99-149D-2E4818BD0CBD}"/>
                </a:ext>
              </a:extLst>
            </p:cNvPr>
            <p:cNvSpPr txBox="1"/>
            <p:nvPr/>
          </p:nvSpPr>
          <p:spPr>
            <a:xfrm>
              <a:off x="334397" y="5910748"/>
              <a:ext cx="471162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it-IT" sz="1350" dirty="0"/>
            </a:p>
            <a:p>
              <a:r>
                <a:rPr lang="it-IT" sz="1350" dirty="0" err="1"/>
                <a:t>Plessow</a:t>
              </a:r>
              <a:r>
                <a:rPr lang="it-IT" sz="1350" dirty="0"/>
                <a:t> et al, 2019, </a:t>
              </a:r>
              <a:r>
                <a:rPr lang="it-IT" sz="1350" i="1" dirty="0" err="1"/>
                <a:t>Psychoneuroendocrinology</a:t>
              </a:r>
              <a:endParaRPr lang="it-IT" sz="1350" i="1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8650A820-B43B-AC42-0AA8-FE84E41B3EA3}"/>
                </a:ext>
              </a:extLst>
            </p:cNvPr>
            <p:cNvSpPr/>
            <p:nvPr/>
          </p:nvSpPr>
          <p:spPr>
            <a:xfrm>
              <a:off x="4427984" y="5634790"/>
              <a:ext cx="1157555" cy="27186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</p:spTree>
    <p:extLst>
      <p:ext uri="{BB962C8B-B14F-4D97-AF65-F5344CB8AC3E}">
        <p14:creationId xmlns:p14="http://schemas.microsoft.com/office/powerpoint/2010/main" val="94773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43176505-0A2D-5DBF-B9A9-EFC339E00650}"/>
              </a:ext>
            </a:extLst>
          </p:cNvPr>
          <p:cNvGrpSpPr/>
          <p:nvPr/>
        </p:nvGrpSpPr>
        <p:grpSpPr>
          <a:xfrm>
            <a:off x="1115616" y="520560"/>
            <a:ext cx="6624736" cy="4702205"/>
            <a:chOff x="2138289" y="112541"/>
            <a:chExt cx="7385539" cy="5263616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FFAF8821-C4CA-7698-CD98-281FD4AA6737}"/>
                </a:ext>
              </a:extLst>
            </p:cNvPr>
            <p:cNvGrpSpPr/>
            <p:nvPr/>
          </p:nvGrpSpPr>
          <p:grpSpPr>
            <a:xfrm>
              <a:off x="2138289" y="112541"/>
              <a:ext cx="7385539" cy="5263616"/>
              <a:chOff x="2138289" y="112541"/>
              <a:chExt cx="7385539" cy="5263616"/>
            </a:xfrm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EAC19470-7B8E-C14C-994B-9F2D56FA47E7}"/>
                  </a:ext>
                </a:extLst>
              </p:cNvPr>
              <p:cNvGrpSpPr/>
              <p:nvPr/>
            </p:nvGrpSpPr>
            <p:grpSpPr>
              <a:xfrm>
                <a:off x="2138289" y="112541"/>
                <a:ext cx="7385539" cy="5263616"/>
                <a:chOff x="2897945" y="365761"/>
                <a:chExt cx="5556738" cy="4034592"/>
              </a:xfrm>
            </p:grpSpPr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id="{B5B3B182-51F1-D86E-A963-359314187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97945" y="365761"/>
                  <a:ext cx="5556738" cy="4034592"/>
                </a:xfrm>
                <a:prstGeom prst="rect">
                  <a:avLst/>
                </a:prstGeom>
              </p:spPr>
            </p:pic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B1CFB36A-306E-9029-2D88-2ADAB49A312B}"/>
                    </a:ext>
                  </a:extLst>
                </p:cNvPr>
                <p:cNvSpPr/>
                <p:nvPr/>
              </p:nvSpPr>
              <p:spPr>
                <a:xfrm>
                  <a:off x="7343335" y="997279"/>
                  <a:ext cx="801859" cy="249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4" name="Rettangolo 3">
                  <a:extLst>
                    <a:ext uri="{FF2B5EF4-FFF2-40B4-BE49-F238E27FC236}">
                      <a16:creationId xmlns:a16="http://schemas.microsoft.com/office/drawing/2014/main" id="{C729C342-867C-76C6-F183-9D804719015D}"/>
                    </a:ext>
                  </a:extLst>
                </p:cNvPr>
                <p:cNvSpPr/>
                <p:nvPr/>
              </p:nvSpPr>
              <p:spPr>
                <a:xfrm>
                  <a:off x="4164036" y="2569351"/>
                  <a:ext cx="576775" cy="9105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47F03823-C7BF-7157-3985-1CC105EB2D32}"/>
                    </a:ext>
                  </a:extLst>
                </p:cNvPr>
                <p:cNvSpPr/>
                <p:nvPr/>
              </p:nvSpPr>
              <p:spPr>
                <a:xfrm>
                  <a:off x="5992837" y="1951900"/>
                  <a:ext cx="576775" cy="587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9BCE85B8-BCD6-892C-B48E-694869E91E27}"/>
                    </a:ext>
                  </a:extLst>
                </p:cNvPr>
                <p:cNvSpPr/>
                <p:nvPr/>
              </p:nvSpPr>
              <p:spPr>
                <a:xfrm>
                  <a:off x="6096000" y="2583419"/>
                  <a:ext cx="473612" cy="337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/>
                </a:p>
              </p:txBody>
            </p:sp>
          </p:grpSp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AED320FF-51A9-0880-6795-36A5E1A04D40}"/>
                  </a:ext>
                </a:extLst>
              </p:cNvPr>
              <p:cNvSpPr/>
              <p:nvPr/>
            </p:nvSpPr>
            <p:spPr>
              <a:xfrm>
                <a:off x="7866185" y="542537"/>
                <a:ext cx="1657643" cy="44406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DBEBC95D-E80E-BDE9-B3E6-B38B60BC94CC}"/>
                </a:ext>
              </a:extLst>
            </p:cNvPr>
            <p:cNvSpPr/>
            <p:nvPr/>
          </p:nvSpPr>
          <p:spPr>
            <a:xfrm>
              <a:off x="3052688" y="2419643"/>
              <a:ext cx="766600" cy="3094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7FD8B8B0-F8AA-D702-0D94-E974B6199C4C}"/>
                </a:ext>
              </a:extLst>
            </p:cNvPr>
            <p:cNvSpPr/>
            <p:nvPr/>
          </p:nvSpPr>
          <p:spPr>
            <a:xfrm>
              <a:off x="5556947" y="2410313"/>
              <a:ext cx="766600" cy="30948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EDB3E5E-37EE-305D-8D8E-CA1F6BFA8B5B}"/>
              </a:ext>
            </a:extLst>
          </p:cNvPr>
          <p:cNvSpPr txBox="1"/>
          <p:nvPr/>
        </p:nvSpPr>
        <p:spPr>
          <a:xfrm>
            <a:off x="323528" y="5414109"/>
            <a:ext cx="8023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 err="1"/>
              <a:t>Changes</a:t>
            </a:r>
            <a:r>
              <a:rPr lang="it-IT" sz="1350" dirty="0"/>
              <a:t> in EDI-2 </a:t>
            </a:r>
            <a:r>
              <a:rPr lang="it-IT" sz="1350" u="sng" dirty="0"/>
              <a:t>Drive for </a:t>
            </a:r>
            <a:r>
              <a:rPr lang="it-IT" sz="1350" u="sng" dirty="0" err="1"/>
              <a:t>Thinness</a:t>
            </a:r>
            <a:r>
              <a:rPr lang="it-IT" sz="1350" dirty="0"/>
              <a:t> and </a:t>
            </a:r>
            <a:r>
              <a:rPr lang="it-IT" sz="1350" u="sng" dirty="0"/>
              <a:t>Body </a:t>
            </a:r>
            <a:r>
              <a:rPr lang="it-IT" sz="1350" u="sng" dirty="0" err="1"/>
              <a:t>Dissatisfaction</a:t>
            </a:r>
            <a:r>
              <a:rPr lang="it-IT" sz="1350" dirty="0"/>
              <a:t> scores in </a:t>
            </a:r>
            <a:r>
              <a:rPr lang="it-IT" sz="1350" dirty="0" err="1"/>
              <a:t>oligo-amenorrheic</a:t>
            </a:r>
            <a:r>
              <a:rPr lang="it-IT" sz="1350" dirty="0"/>
              <a:t> </a:t>
            </a:r>
            <a:r>
              <a:rPr lang="it-IT" sz="1350" dirty="0" err="1"/>
              <a:t>athletes</a:t>
            </a:r>
            <a:r>
              <a:rPr lang="it-IT" sz="1350" dirty="0"/>
              <a:t> </a:t>
            </a:r>
            <a:r>
              <a:rPr lang="it-IT" sz="1350" dirty="0" err="1"/>
              <a:t>randomized</a:t>
            </a:r>
            <a:r>
              <a:rPr lang="it-IT" sz="1350" dirty="0"/>
              <a:t> to </a:t>
            </a:r>
            <a:r>
              <a:rPr lang="it-IT" sz="1350" dirty="0" err="1"/>
              <a:t>transdermal</a:t>
            </a:r>
            <a:r>
              <a:rPr lang="it-IT" sz="1350" dirty="0"/>
              <a:t> </a:t>
            </a:r>
            <a:r>
              <a:rPr lang="it-IT" sz="1350" dirty="0" err="1"/>
              <a:t>estradiol</a:t>
            </a:r>
            <a:r>
              <a:rPr lang="it-IT" sz="1350" dirty="0"/>
              <a:t> with </a:t>
            </a:r>
            <a:r>
              <a:rPr lang="it-IT" sz="1350" dirty="0" err="1"/>
              <a:t>cyclic</a:t>
            </a:r>
            <a:r>
              <a:rPr lang="it-IT" sz="1350" dirty="0"/>
              <a:t> progesterone (PATCH) or no </a:t>
            </a:r>
            <a:r>
              <a:rPr lang="it-IT" sz="1350" dirty="0" err="1"/>
              <a:t>estrogen</a:t>
            </a:r>
            <a:r>
              <a:rPr lang="it-IT" sz="1350" dirty="0"/>
              <a:t> (E−). *p &lt; .05, **p &lt; .01.</a:t>
            </a:r>
          </a:p>
          <a:p>
            <a:endParaRPr lang="it-IT" sz="1350" dirty="0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16B6F1A-0246-019F-DEDB-2E5A96662E9C}"/>
              </a:ext>
            </a:extLst>
          </p:cNvPr>
          <p:cNvGrpSpPr/>
          <p:nvPr/>
        </p:nvGrpSpPr>
        <p:grpSpPr>
          <a:xfrm>
            <a:off x="323528" y="5634790"/>
            <a:ext cx="4722495" cy="783789"/>
            <a:chOff x="323528" y="5634790"/>
            <a:chExt cx="4722495" cy="783789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5241DFF8-41BC-7871-BC26-FCD3E97F7482}"/>
                </a:ext>
              </a:extLst>
            </p:cNvPr>
            <p:cNvSpPr txBox="1"/>
            <p:nvPr/>
          </p:nvSpPr>
          <p:spPr>
            <a:xfrm>
              <a:off x="334397" y="5910748"/>
              <a:ext cx="471162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it-IT" sz="1350" dirty="0"/>
            </a:p>
            <a:p>
              <a:r>
                <a:rPr lang="it-IT" sz="1350" dirty="0" err="1"/>
                <a:t>Plessow</a:t>
              </a:r>
              <a:r>
                <a:rPr lang="it-IT" sz="1350" dirty="0"/>
                <a:t> et al, 2019, </a:t>
              </a:r>
              <a:r>
                <a:rPr lang="it-IT" sz="1350" i="1" dirty="0" err="1"/>
                <a:t>Psychoneuroendocrinology</a:t>
              </a:r>
              <a:endParaRPr lang="it-IT" sz="1350" i="1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8DE5053F-08E7-A72E-C2AB-531204EABCB4}"/>
                </a:ext>
              </a:extLst>
            </p:cNvPr>
            <p:cNvSpPr/>
            <p:nvPr/>
          </p:nvSpPr>
          <p:spPr>
            <a:xfrm>
              <a:off x="323528" y="5634790"/>
              <a:ext cx="3960440" cy="27595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</p:spTree>
    <p:extLst>
      <p:ext uri="{BB962C8B-B14F-4D97-AF65-F5344CB8AC3E}">
        <p14:creationId xmlns:p14="http://schemas.microsoft.com/office/powerpoint/2010/main" val="74997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A4B3399A-6440-AA6A-3EDF-F5AE8809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20713"/>
            <a:ext cx="80406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28AA77-AB68-7D30-42F5-9EBA248D93E7}"/>
              </a:ext>
            </a:extLst>
          </p:cNvPr>
          <p:cNvSpPr txBox="1"/>
          <p:nvPr/>
        </p:nvSpPr>
        <p:spPr>
          <a:xfrm>
            <a:off x="2555776" y="591412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3"/>
              </a:rPr>
              <a:t>www.prevenzioneanoressia.org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2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0012534-4D22-6BBD-5CC5-8A960814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6840760" cy="52658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824215A-F7E3-2C69-E8E9-6E4A7C8D20BE}"/>
              </a:ext>
            </a:extLst>
          </p:cNvPr>
          <p:cNvSpPr/>
          <p:nvPr/>
        </p:nvSpPr>
        <p:spPr>
          <a:xfrm>
            <a:off x="2126525" y="420296"/>
            <a:ext cx="897728" cy="3955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2EE9A-98DA-484D-9084-5951B872A3EA}"/>
              </a:ext>
            </a:extLst>
          </p:cNvPr>
          <p:cNvSpPr txBox="1"/>
          <p:nvPr/>
        </p:nvSpPr>
        <p:spPr>
          <a:xfrm>
            <a:off x="309489" y="6381328"/>
            <a:ext cx="31922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 err="1"/>
              <a:t>Misra</a:t>
            </a:r>
            <a:r>
              <a:rPr lang="it-IT" sz="1350" dirty="0"/>
              <a:t> et al, 2013, </a:t>
            </a:r>
            <a:r>
              <a:rPr lang="it-IT" sz="1350" i="1" dirty="0"/>
              <a:t>J </a:t>
            </a:r>
            <a:r>
              <a:rPr lang="it-IT" sz="1350" i="1" dirty="0" err="1"/>
              <a:t>Clin</a:t>
            </a:r>
            <a:r>
              <a:rPr lang="it-IT" sz="1350" i="1" dirty="0"/>
              <a:t> </a:t>
            </a:r>
            <a:r>
              <a:rPr lang="it-IT" sz="1350" i="1" dirty="0" err="1"/>
              <a:t>Psychiatry</a:t>
            </a:r>
            <a:endParaRPr lang="it-IT" sz="135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5B0E6-445F-A1C0-444C-37800AC06358}"/>
              </a:ext>
            </a:extLst>
          </p:cNvPr>
          <p:cNvSpPr txBox="1"/>
          <p:nvPr/>
        </p:nvSpPr>
        <p:spPr>
          <a:xfrm>
            <a:off x="309489" y="5733225"/>
            <a:ext cx="8690317" cy="51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u="sng" dirty="0"/>
              <a:t>Girls with Anorexia Nervosa</a:t>
            </a:r>
            <a:r>
              <a:rPr lang="en-US" sz="1350" dirty="0"/>
              <a:t>:  positive associations of </a:t>
            </a:r>
            <a:r>
              <a:rPr lang="en-US" sz="1350" u="sng" dirty="0"/>
              <a:t>changes of BMI</a:t>
            </a:r>
            <a:r>
              <a:rPr lang="en-US" sz="1350" dirty="0"/>
              <a:t> over 18 months with </a:t>
            </a:r>
            <a:r>
              <a:rPr lang="en-US" sz="1350" u="sng" dirty="0"/>
              <a:t>changes in </a:t>
            </a:r>
            <a:r>
              <a:rPr lang="en-US" sz="1350" u="sng" dirty="0" err="1"/>
              <a:t>Staic</a:t>
            </a:r>
            <a:r>
              <a:rPr lang="en-US" sz="1350" u="sng" dirty="0"/>
              <a:t>-State </a:t>
            </a:r>
          </a:p>
          <a:p>
            <a:r>
              <a:rPr lang="en-US" sz="1350" u="sng" dirty="0"/>
              <a:t>and in Body Dissatisfaction (EDI-2)</a:t>
            </a:r>
            <a:r>
              <a:rPr lang="en-US" sz="1350" dirty="0"/>
              <a:t> scores in the placebo group AN-E−, but not in the estradiol group AN-E+.</a:t>
            </a:r>
            <a:endParaRPr lang="it-IT" sz="135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A001F72-5F8A-BD05-9917-B3E00E1F4976}"/>
              </a:ext>
            </a:extLst>
          </p:cNvPr>
          <p:cNvSpPr/>
          <p:nvPr/>
        </p:nvSpPr>
        <p:spPr>
          <a:xfrm>
            <a:off x="4711600" y="5958932"/>
            <a:ext cx="527651" cy="2783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3419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0012534-4D22-6BBD-5CC5-8A960814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6840760" cy="52658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824215A-F7E3-2C69-E8E9-6E4A7C8D20BE}"/>
              </a:ext>
            </a:extLst>
          </p:cNvPr>
          <p:cNvSpPr/>
          <p:nvPr/>
        </p:nvSpPr>
        <p:spPr>
          <a:xfrm>
            <a:off x="2126525" y="420296"/>
            <a:ext cx="897728" cy="3955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2EE9A-98DA-484D-9084-5951B872A3EA}"/>
              </a:ext>
            </a:extLst>
          </p:cNvPr>
          <p:cNvSpPr txBox="1"/>
          <p:nvPr/>
        </p:nvSpPr>
        <p:spPr>
          <a:xfrm>
            <a:off x="309489" y="6381328"/>
            <a:ext cx="31922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Misra</a:t>
            </a: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2013, 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Psychiatry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5B0E6-445F-A1C0-444C-37800AC06358}"/>
              </a:ext>
            </a:extLst>
          </p:cNvPr>
          <p:cNvSpPr txBox="1"/>
          <p:nvPr/>
        </p:nvSpPr>
        <p:spPr>
          <a:xfrm>
            <a:off x="309489" y="5733225"/>
            <a:ext cx="8690317" cy="51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Girls with Anorexia Nervosa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positive associations of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of BMI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 18 months with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</a:t>
            </a:r>
            <a:r>
              <a:rPr kumimoji="0" lang="en-US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Staic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Body Dissatisfaction (EDI-2)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scores in the placebo group AN-E−, but not in the estradiol group AN-E+.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A001F72-5F8A-BD05-9917-B3E00E1F4976}"/>
              </a:ext>
            </a:extLst>
          </p:cNvPr>
          <p:cNvSpPr/>
          <p:nvPr/>
        </p:nvSpPr>
        <p:spPr>
          <a:xfrm>
            <a:off x="4711600" y="5958932"/>
            <a:ext cx="527651" cy="2783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6A6851A-FA72-FB8D-B5E5-FA484E57E0E9}"/>
              </a:ext>
            </a:extLst>
          </p:cNvPr>
          <p:cNvSpPr/>
          <p:nvPr/>
        </p:nvSpPr>
        <p:spPr>
          <a:xfrm>
            <a:off x="361904" y="1628800"/>
            <a:ext cx="897728" cy="3955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6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0012534-4D22-6BBD-5CC5-8A960814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6840760" cy="52658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824215A-F7E3-2C69-E8E9-6E4A7C8D20BE}"/>
              </a:ext>
            </a:extLst>
          </p:cNvPr>
          <p:cNvSpPr/>
          <p:nvPr/>
        </p:nvSpPr>
        <p:spPr>
          <a:xfrm>
            <a:off x="2126525" y="420296"/>
            <a:ext cx="897728" cy="3955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2EE9A-98DA-484D-9084-5951B872A3EA}"/>
              </a:ext>
            </a:extLst>
          </p:cNvPr>
          <p:cNvSpPr txBox="1"/>
          <p:nvPr/>
        </p:nvSpPr>
        <p:spPr>
          <a:xfrm>
            <a:off x="309489" y="6381328"/>
            <a:ext cx="31922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Misra</a:t>
            </a: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2013, 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Psychiatry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5B0E6-445F-A1C0-444C-37800AC06358}"/>
              </a:ext>
            </a:extLst>
          </p:cNvPr>
          <p:cNvSpPr txBox="1"/>
          <p:nvPr/>
        </p:nvSpPr>
        <p:spPr>
          <a:xfrm>
            <a:off x="309489" y="5733225"/>
            <a:ext cx="8690317" cy="51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Girls with Anorexia Nervosa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positive associations of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of BMI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 18 months with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</a:t>
            </a:r>
            <a:r>
              <a:rPr kumimoji="0" lang="en-US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Staic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Body Dissatisfaction (EDI-2)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scores in the placebo group AN-E−, but not in the estradiol group AN-E+.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A001F72-5F8A-BD05-9917-B3E00E1F4976}"/>
              </a:ext>
            </a:extLst>
          </p:cNvPr>
          <p:cNvSpPr/>
          <p:nvPr/>
        </p:nvSpPr>
        <p:spPr>
          <a:xfrm>
            <a:off x="4711600" y="5958932"/>
            <a:ext cx="527651" cy="2783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6A6851A-FA72-FB8D-B5E5-FA484E57E0E9}"/>
              </a:ext>
            </a:extLst>
          </p:cNvPr>
          <p:cNvSpPr/>
          <p:nvPr/>
        </p:nvSpPr>
        <p:spPr>
          <a:xfrm>
            <a:off x="251520" y="3861048"/>
            <a:ext cx="897728" cy="3955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6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448150D0-32FD-9A1F-BC17-80A982FE8A17}"/>
              </a:ext>
            </a:extLst>
          </p:cNvPr>
          <p:cNvGrpSpPr/>
          <p:nvPr/>
        </p:nvGrpSpPr>
        <p:grpSpPr>
          <a:xfrm>
            <a:off x="1043608" y="332656"/>
            <a:ext cx="6840760" cy="5265879"/>
            <a:chOff x="2799969" y="320320"/>
            <a:chExt cx="6217422" cy="494099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0012534-4D22-6BBD-5CC5-8A960814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9969" y="320320"/>
              <a:ext cx="6217422" cy="4940997"/>
            </a:xfrm>
            <a:prstGeom prst="rect">
              <a:avLst/>
            </a:prstGeom>
          </p:spPr>
        </p:pic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8D11A8F1-D73E-D880-B5A9-666988B9A68D}"/>
                </a:ext>
              </a:extLst>
            </p:cNvPr>
            <p:cNvSpPr/>
            <p:nvPr/>
          </p:nvSpPr>
          <p:spPr>
            <a:xfrm>
              <a:off x="7369126" y="360349"/>
              <a:ext cx="815926" cy="3711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2EE9A-98DA-484D-9084-5951B872A3EA}"/>
              </a:ext>
            </a:extLst>
          </p:cNvPr>
          <p:cNvSpPr txBox="1"/>
          <p:nvPr/>
        </p:nvSpPr>
        <p:spPr>
          <a:xfrm>
            <a:off x="309489" y="6381328"/>
            <a:ext cx="31922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Misra</a:t>
            </a: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2013, 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Psychiatry</a:t>
            </a:r>
            <a:endParaRPr kumimoji="0" lang="it-IT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5B0E6-445F-A1C0-444C-37800AC06358}"/>
              </a:ext>
            </a:extLst>
          </p:cNvPr>
          <p:cNvSpPr txBox="1"/>
          <p:nvPr/>
        </p:nvSpPr>
        <p:spPr>
          <a:xfrm>
            <a:off x="309489" y="5733225"/>
            <a:ext cx="8690317" cy="51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Girls with Anorexia Nervosa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positive associations of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of BMI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 18 months with 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</a:t>
            </a:r>
            <a:r>
              <a:rPr kumimoji="0" lang="en-US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Staic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Body Dissatisfaction (EDI-2)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scores in the placebo group AN-E−, but not in the estradiol group AN-E+.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92864A1-1AC9-356F-0A75-923E6F7B6646}"/>
              </a:ext>
            </a:extLst>
          </p:cNvPr>
          <p:cNvSpPr/>
          <p:nvPr/>
        </p:nvSpPr>
        <p:spPr>
          <a:xfrm>
            <a:off x="7308304" y="5958931"/>
            <a:ext cx="527651" cy="278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cerotto menopausa">
            <a:hlinkClick r:id="rId3"/>
            <a:extLst>
              <a:ext uri="{FF2B5EF4-FFF2-40B4-BE49-F238E27FC236}">
                <a16:creationId xmlns:a16="http://schemas.microsoft.com/office/drawing/2014/main" id="{F0FF5B4F-50BA-DED9-CA00-11B38CE28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629">
            <a:off x="5105400" y="1772841"/>
            <a:ext cx="12144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CasellaDiTesto 7">
            <a:extLst>
              <a:ext uri="{FF2B5EF4-FFF2-40B4-BE49-F238E27FC236}">
                <a16:creationId xmlns:a16="http://schemas.microsoft.com/office/drawing/2014/main" id="{3AD66ACB-B685-0ECD-FC9A-47C34BA7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9" y="1113235"/>
            <a:ext cx="8587979" cy="30008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350">
                <a:solidFill>
                  <a:srgbClr val="FFFFFF"/>
                </a:solidFill>
              </a:rPr>
              <a:t>Percutaneous E2 gel (blood levels )  and E2 spray ,  versus  E2 patch  , ovulatory cycles  and post-menopause E2 levels </a:t>
            </a:r>
          </a:p>
        </p:txBody>
      </p:sp>
      <p:graphicFrame>
        <p:nvGraphicFramePr>
          <p:cNvPr id="4" name="Tabella 7">
            <a:extLst>
              <a:ext uri="{FF2B5EF4-FFF2-40B4-BE49-F238E27FC236}">
                <a16:creationId xmlns:a16="http://schemas.microsoft.com/office/drawing/2014/main" id="{C7526FFC-DB8C-A121-D86F-54FF8F227022}"/>
              </a:ext>
            </a:extLst>
          </p:cNvPr>
          <p:cNvGraphicFramePr>
            <a:graphicFrameLocks noGrp="1"/>
          </p:cNvGraphicFramePr>
          <p:nvPr/>
        </p:nvGraphicFramePr>
        <p:xfrm>
          <a:off x="1356123" y="1840707"/>
          <a:ext cx="3121819" cy="381260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5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06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  Percutaneous E2  gel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/>
                        <a:t>E2 plasma </a:t>
                      </a:r>
                      <a:r>
                        <a:rPr lang="it-IT" sz="1400" dirty="0" err="1"/>
                        <a:t>levels</a:t>
                      </a:r>
                      <a:r>
                        <a:rPr lang="it-IT" sz="1400" dirty="0"/>
                        <a:t> </a:t>
                      </a:r>
                    </a:p>
                    <a:p>
                      <a:pPr lvl="0"/>
                      <a:r>
                        <a:rPr lang="en-GB" sz="1400" dirty="0" err="1"/>
                        <a:t>pg</a:t>
                      </a:r>
                      <a:r>
                        <a:rPr lang="en-GB" sz="1400" dirty="0"/>
                        <a:t>/ml</a:t>
                      </a:r>
                      <a:endParaRPr lang="it-IT" sz="1400" dirty="0"/>
                    </a:p>
                  </a:txBody>
                  <a:tcPr marL="68558" marR="68558" marT="34262" marB="3426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10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dirty="0"/>
                        <a:t>E2  0.50 x3 = 1.5mg</a:t>
                      </a:r>
                      <a:endParaRPr lang="it-IT" sz="1400" dirty="0">
                        <a:latin typeface="Calibri"/>
                        <a:cs typeface="Arial"/>
                      </a:endParaRP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="1" dirty="0"/>
                        <a:t>40-50</a:t>
                      </a:r>
                      <a:endParaRPr lang="it-IT" sz="1400" b="1" dirty="0"/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dirty="0">
                          <a:latin typeface="Calibri"/>
                          <a:cs typeface="Arial"/>
                        </a:rPr>
                        <a:t>Scott RT  et Al  (1991)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68.1 </a:t>
                      </a:r>
                      <a:r>
                        <a:rPr lang="it-IT" sz="1400" b="1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it-IT" sz="1400" b="1" dirty="0"/>
                        <a:t> 27.4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>
                          <a:latin typeface="Calibri"/>
                          <a:cs typeface="Arial"/>
                        </a:rPr>
                        <a:t>Palacios S et Al (1995)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75.7  </a:t>
                      </a:r>
                      <a:r>
                        <a:rPr lang="it-IT" sz="1400" b="1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it-IT" sz="1400" b="1" dirty="0"/>
                        <a:t> 1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>
                          <a:latin typeface="Calibri"/>
                          <a:cs typeface="Arial"/>
                        </a:rPr>
                        <a:t>Archer et Al      (2003)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65.0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E2 1mg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500" b="0"/>
                    </a:p>
                  </a:txBody>
                  <a:tcPr marL="68558" marR="68558" marT="34262" marB="34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23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E2 1.5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lvl="0"/>
                      <a:endParaRPr lang="it-IT" sz="1400"/>
                    </a:p>
                  </a:txBody>
                  <a:tcPr marL="68558" marR="68558" marT="34262" marB="34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7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 err="1">
                          <a:solidFill>
                            <a:srgbClr val="FFFFFF"/>
                          </a:solidFill>
                          <a:cs typeface="Arial" pitchFamily="34"/>
                        </a:rPr>
                        <a:t>Percutaneous</a:t>
                      </a:r>
                      <a:r>
                        <a:rPr lang="it-IT" sz="1400" b="1" dirty="0">
                          <a:solidFill>
                            <a:srgbClr val="FFFFFF"/>
                          </a:solidFill>
                          <a:cs typeface="Arial" pitchFamily="34"/>
                        </a:rPr>
                        <a:t> E2 spray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3 spray </a:t>
                      </a:r>
                      <a:r>
                        <a:rPr lang="it-IT" sz="1400" dirty="0" err="1"/>
                        <a:t>doses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68558" marR="68558" marT="34262" marB="34262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>
                          <a:solidFill>
                            <a:srgbClr val="FFFFFF"/>
                          </a:solidFill>
                        </a:rPr>
                        <a:t>E2 plasma </a:t>
                      </a:r>
                      <a:r>
                        <a:rPr lang="it-IT" sz="1400" dirty="0" err="1">
                          <a:solidFill>
                            <a:srgbClr val="FFFFFF"/>
                          </a:solidFill>
                        </a:rPr>
                        <a:t>levels</a:t>
                      </a:r>
                      <a:endParaRPr lang="it-IT" sz="1400" dirty="0">
                        <a:solidFill>
                          <a:srgbClr val="FFFFFF"/>
                        </a:solidFill>
                      </a:endParaRPr>
                    </a:p>
                    <a:p>
                      <a:pPr lvl="0"/>
                      <a:endParaRPr lang="it-IT"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558" marR="68558" marT="34262" marB="3426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88" name="CasellaDiTesto 8">
            <a:extLst>
              <a:ext uri="{FF2B5EF4-FFF2-40B4-BE49-F238E27FC236}">
                <a16:creationId xmlns:a16="http://schemas.microsoft.com/office/drawing/2014/main" id="{DD16D48B-60C0-B885-30ED-03D694A1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478" y="4939173"/>
            <a:ext cx="1539011" cy="715581"/>
          </a:xfrm>
          <a:prstGeom prst="rect">
            <a:avLst/>
          </a:prstGeom>
          <a:solidFill>
            <a:schemeClr val="bg1"/>
          </a:solidFill>
          <a:ln w="9528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350">
                <a:solidFill>
                  <a:srgbClr val="000000"/>
                </a:solidFill>
              </a:rPr>
              <a:t>Variable :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350">
                <a:solidFill>
                  <a:srgbClr val="000000"/>
                </a:solidFill>
              </a:rPr>
              <a:t> surface absorption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350">
                <a:solidFill>
                  <a:srgbClr val="000000"/>
                </a:solidFill>
              </a:rPr>
              <a:t>effect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FB6E56E-F083-7C2F-9D72-1BA8785FD154}"/>
              </a:ext>
            </a:extLst>
          </p:cNvPr>
          <p:cNvGraphicFramePr>
            <a:graphicFrameLocks noGrp="1"/>
          </p:cNvGraphicFramePr>
          <p:nvPr/>
        </p:nvGraphicFramePr>
        <p:xfrm>
          <a:off x="5986462" y="1782366"/>
          <a:ext cx="2700337" cy="14162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25">
                <a:tc>
                  <a:txBody>
                    <a:bodyPr/>
                    <a:lstStyle/>
                    <a:p>
                      <a:r>
                        <a:rPr lang="it-IT" sz="1400" dirty="0"/>
                        <a:t>Patch </a:t>
                      </a:r>
                    </a:p>
                    <a:p>
                      <a:r>
                        <a:rPr lang="it-IT" sz="1400" dirty="0"/>
                        <a:t>delivery</a:t>
                      </a: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E2 plasma </a:t>
                      </a:r>
                      <a:r>
                        <a:rPr lang="it-IT" sz="1400" dirty="0" err="1"/>
                        <a:t>levels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(</a:t>
                      </a:r>
                      <a:r>
                        <a:rPr lang="it-IT" sz="1400" dirty="0" err="1"/>
                        <a:t>peak</a:t>
                      </a:r>
                      <a:r>
                        <a:rPr lang="it-IT" sz="1400" dirty="0"/>
                        <a:t> )</a:t>
                      </a:r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66">
                <a:tc>
                  <a:txBody>
                    <a:bodyPr/>
                    <a:lstStyle/>
                    <a:p>
                      <a:r>
                        <a:rPr lang="it-IT" sz="1400" dirty="0"/>
                        <a:t>25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it-IT" sz="1400" b="0" dirty="0"/>
                        <a:t>30-45 </a:t>
                      </a:r>
                      <a:r>
                        <a:rPr lang="en-GB" altLang="it-IT" sz="1400" b="0" dirty="0" err="1"/>
                        <a:t>pg</a:t>
                      </a:r>
                      <a:r>
                        <a:rPr lang="en-GB" altLang="it-IT" sz="1400" b="0" dirty="0"/>
                        <a:t>/ml</a:t>
                      </a:r>
                      <a:endParaRPr lang="it-IT" sz="1400" b="0" dirty="0"/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54">
                <a:tc>
                  <a:txBody>
                    <a:bodyPr/>
                    <a:lstStyle/>
                    <a:p>
                      <a:r>
                        <a:rPr lang="it-IT" sz="1400" dirty="0"/>
                        <a:t>50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it-IT" sz="1500" b="0" dirty="0"/>
                        <a:t>40-80 </a:t>
                      </a:r>
                      <a:r>
                        <a:rPr lang="en-GB" altLang="it-IT" sz="1500" b="0" dirty="0" err="1"/>
                        <a:t>pg</a:t>
                      </a:r>
                      <a:r>
                        <a:rPr lang="en-GB" altLang="it-IT" sz="1500" b="0" dirty="0"/>
                        <a:t>/ml</a:t>
                      </a:r>
                      <a:endParaRPr lang="it-IT" sz="1500" b="0" dirty="0"/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66">
                <a:tc>
                  <a:txBody>
                    <a:bodyPr/>
                    <a:lstStyle/>
                    <a:p>
                      <a:r>
                        <a:rPr lang="it-IT" sz="1400" dirty="0"/>
                        <a:t>100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90-140 </a:t>
                      </a:r>
                      <a:r>
                        <a:rPr lang="it-IT" sz="1400" dirty="0" err="1"/>
                        <a:t>pg</a:t>
                      </a:r>
                      <a:r>
                        <a:rPr lang="it-IT" sz="1400" dirty="0"/>
                        <a:t>/ml</a:t>
                      </a:r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506" name="Picture 2" descr="Lenzetto®, pulverizador transdérmico para reducir los síntomas de la  menopausia">
            <a:extLst>
              <a:ext uri="{FF2B5EF4-FFF2-40B4-BE49-F238E27FC236}">
                <a16:creationId xmlns:a16="http://schemas.microsoft.com/office/drawing/2014/main" id="{EA84E21A-8E87-3F27-FCFA-9E464A2D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641" r="29289" b="16222"/>
          <a:stretch>
            <a:fillRect/>
          </a:stretch>
        </p:blipFill>
        <p:spPr bwMode="auto">
          <a:xfrm>
            <a:off x="160735" y="4764882"/>
            <a:ext cx="1176338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Picture 2" descr="ESTREVA et DELIDOSE gels (estradiol) : un approvisionnement très perturbé">
            <a:extLst>
              <a:ext uri="{FF2B5EF4-FFF2-40B4-BE49-F238E27FC236}">
                <a16:creationId xmlns:a16="http://schemas.microsoft.com/office/drawing/2014/main" id="{C4DD02E0-74DE-2112-82D6-86623D12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387079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8" name="CasellaDiTesto 4">
            <a:extLst>
              <a:ext uri="{FF2B5EF4-FFF2-40B4-BE49-F238E27FC236}">
                <a16:creationId xmlns:a16="http://schemas.microsoft.com/office/drawing/2014/main" id="{7A323BED-07AE-2CD2-7F93-4EAA9656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280422"/>
            <a:ext cx="1135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350" b="1">
                <a:solidFill>
                  <a:prstClr val="white"/>
                </a:solidFill>
              </a:rPr>
              <a:t>30-40 pg/ mL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64284-524B-42B0-1EA6-0546C44F5113}"/>
              </a:ext>
            </a:extLst>
          </p:cNvPr>
          <p:cNvSpPr txBox="1"/>
          <p:nvPr/>
        </p:nvSpPr>
        <p:spPr>
          <a:xfrm>
            <a:off x="5968837" y="3454676"/>
            <a:ext cx="253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Prof.ssa Vincenzina Bruni, 2023</a:t>
            </a:r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8008D588-5A54-EACC-4617-A7DA3146991E}"/>
              </a:ext>
            </a:extLst>
          </p:cNvPr>
          <p:cNvSpPr/>
          <p:nvPr/>
        </p:nvSpPr>
        <p:spPr>
          <a:xfrm>
            <a:off x="1187623" y="2420888"/>
            <a:ext cx="168499" cy="194421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ABB927-3A2D-21E8-8759-DD827F998A89}"/>
              </a:ext>
            </a:extLst>
          </p:cNvPr>
          <p:cNvSpPr txBox="1"/>
          <p:nvPr/>
        </p:nvSpPr>
        <p:spPr>
          <a:xfrm>
            <a:off x="346923" y="3091889"/>
            <a:ext cx="96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1.5 mg/die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cerotto menopausa">
            <a:hlinkClick r:id="rId3"/>
            <a:extLst>
              <a:ext uri="{FF2B5EF4-FFF2-40B4-BE49-F238E27FC236}">
                <a16:creationId xmlns:a16="http://schemas.microsoft.com/office/drawing/2014/main" id="{F0FF5B4F-50BA-DED9-CA00-11B38CE28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629">
            <a:off x="5105400" y="1772841"/>
            <a:ext cx="12144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CasellaDiTesto 7">
            <a:extLst>
              <a:ext uri="{FF2B5EF4-FFF2-40B4-BE49-F238E27FC236}">
                <a16:creationId xmlns:a16="http://schemas.microsoft.com/office/drawing/2014/main" id="{3AD66ACB-B685-0ECD-FC9A-47C34BA7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9" y="1113235"/>
            <a:ext cx="8587979" cy="30008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Percutaneous E2 gel (blood levels )  and E2 spray ,  versus  E2 patch  , ovulatory cycles  and post-menopause E2 levels </a:t>
            </a:r>
          </a:p>
        </p:txBody>
      </p:sp>
      <p:graphicFrame>
        <p:nvGraphicFramePr>
          <p:cNvPr id="4" name="Tabella 7">
            <a:extLst>
              <a:ext uri="{FF2B5EF4-FFF2-40B4-BE49-F238E27FC236}">
                <a16:creationId xmlns:a16="http://schemas.microsoft.com/office/drawing/2014/main" id="{C7526FFC-DB8C-A121-D86F-54FF8F227022}"/>
              </a:ext>
            </a:extLst>
          </p:cNvPr>
          <p:cNvGraphicFramePr>
            <a:graphicFrameLocks noGrp="1"/>
          </p:cNvGraphicFramePr>
          <p:nvPr/>
        </p:nvGraphicFramePr>
        <p:xfrm>
          <a:off x="1356123" y="1840707"/>
          <a:ext cx="3121819" cy="381260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5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06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  Percutaneous E2  gel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/>
                        <a:t>E2 plasma </a:t>
                      </a:r>
                      <a:r>
                        <a:rPr lang="it-IT" sz="1400" dirty="0" err="1"/>
                        <a:t>levels</a:t>
                      </a:r>
                      <a:r>
                        <a:rPr lang="it-IT" sz="1400" dirty="0"/>
                        <a:t> </a:t>
                      </a:r>
                    </a:p>
                    <a:p>
                      <a:pPr lvl="0"/>
                      <a:r>
                        <a:rPr lang="en-GB" sz="1400" dirty="0" err="1"/>
                        <a:t>pg</a:t>
                      </a:r>
                      <a:r>
                        <a:rPr lang="en-GB" sz="1400" dirty="0"/>
                        <a:t>/ml</a:t>
                      </a:r>
                      <a:endParaRPr lang="it-IT" sz="1400" dirty="0"/>
                    </a:p>
                  </a:txBody>
                  <a:tcPr marL="68558" marR="68558" marT="34262" marB="3426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10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dirty="0"/>
                        <a:t>E2  0.50 x3 = 1.5mg</a:t>
                      </a:r>
                      <a:endParaRPr lang="it-IT" sz="1400" dirty="0">
                        <a:latin typeface="Calibri"/>
                        <a:cs typeface="Arial"/>
                      </a:endParaRP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="1" dirty="0"/>
                        <a:t>40-50</a:t>
                      </a:r>
                      <a:endParaRPr lang="it-IT" sz="1400" b="1" dirty="0"/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dirty="0">
                          <a:latin typeface="Calibri"/>
                          <a:cs typeface="Arial"/>
                        </a:rPr>
                        <a:t>Scott RT  et Al  (1991)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68.1 </a:t>
                      </a:r>
                      <a:r>
                        <a:rPr lang="it-IT" sz="1400" b="1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it-IT" sz="1400" b="1" dirty="0"/>
                        <a:t> 27.4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>
                          <a:latin typeface="Calibri"/>
                          <a:cs typeface="Arial"/>
                        </a:rPr>
                        <a:t>Palacios S et Al (1995)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75.7  </a:t>
                      </a:r>
                      <a:r>
                        <a:rPr lang="it-IT" sz="1400" b="1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it-IT" sz="1400" b="1" dirty="0"/>
                        <a:t> 1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>
                          <a:latin typeface="Calibri"/>
                          <a:cs typeface="Arial"/>
                        </a:rPr>
                        <a:t>Archer et Al      (2003)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/>
                        <a:t>65.0</a:t>
                      </a:r>
                    </a:p>
                  </a:txBody>
                  <a:tcPr marL="68558" marR="68558" marT="34262" marB="34262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E2 1mg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500" b="0"/>
                    </a:p>
                  </a:txBody>
                  <a:tcPr marL="68558" marR="68558" marT="34262" marB="34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23">
                <a:tc>
                  <a:txBody>
                    <a:bodyPr/>
                    <a:lstStyle/>
                    <a:p>
                      <a:pPr lvl="0"/>
                      <a:r>
                        <a:rPr lang="it-IT" sz="1400"/>
                        <a:t>E2 1.5</a:t>
                      </a:r>
                    </a:p>
                  </a:txBody>
                  <a:tcPr marL="68558" marR="68558" marT="34262" marB="34262"/>
                </a:tc>
                <a:tc>
                  <a:txBody>
                    <a:bodyPr/>
                    <a:lstStyle/>
                    <a:p>
                      <a:pPr lvl="0"/>
                      <a:endParaRPr lang="it-IT" sz="1400"/>
                    </a:p>
                  </a:txBody>
                  <a:tcPr marL="68558" marR="68558" marT="34262" marB="34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7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dirty="0" err="1">
                          <a:solidFill>
                            <a:srgbClr val="FFFFFF"/>
                          </a:solidFill>
                          <a:cs typeface="Arial" pitchFamily="34"/>
                        </a:rPr>
                        <a:t>Percutaneous</a:t>
                      </a:r>
                      <a:r>
                        <a:rPr lang="it-IT" sz="1400" b="1" dirty="0">
                          <a:solidFill>
                            <a:srgbClr val="FFFFFF"/>
                          </a:solidFill>
                          <a:cs typeface="Arial" pitchFamily="34"/>
                        </a:rPr>
                        <a:t> E2 spray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3 spray </a:t>
                      </a:r>
                      <a:r>
                        <a:rPr lang="it-IT" sz="1400" dirty="0" err="1"/>
                        <a:t>doses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68558" marR="68558" marT="34262" marB="34262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>
                          <a:solidFill>
                            <a:srgbClr val="FFFFFF"/>
                          </a:solidFill>
                        </a:rPr>
                        <a:t>E2 plasma </a:t>
                      </a:r>
                      <a:r>
                        <a:rPr lang="it-IT" sz="1400" dirty="0" err="1">
                          <a:solidFill>
                            <a:srgbClr val="FFFFFF"/>
                          </a:solidFill>
                        </a:rPr>
                        <a:t>levels</a:t>
                      </a:r>
                      <a:endParaRPr lang="it-IT" sz="1400" dirty="0">
                        <a:solidFill>
                          <a:srgbClr val="FFFFFF"/>
                        </a:solidFill>
                      </a:endParaRPr>
                    </a:p>
                    <a:p>
                      <a:pPr lvl="0"/>
                      <a:endParaRPr lang="it-IT"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558" marR="68558" marT="34262" marB="3426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88" name="CasellaDiTesto 8">
            <a:extLst>
              <a:ext uri="{FF2B5EF4-FFF2-40B4-BE49-F238E27FC236}">
                <a16:creationId xmlns:a16="http://schemas.microsoft.com/office/drawing/2014/main" id="{DD16D48B-60C0-B885-30ED-03D694A1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478" y="4939173"/>
            <a:ext cx="1539011" cy="715581"/>
          </a:xfrm>
          <a:prstGeom prst="rect">
            <a:avLst/>
          </a:prstGeom>
          <a:solidFill>
            <a:schemeClr val="bg1"/>
          </a:solidFill>
          <a:ln w="9528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Variable 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surface absorption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effect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FB6E56E-F083-7C2F-9D72-1BA8785FD154}"/>
              </a:ext>
            </a:extLst>
          </p:cNvPr>
          <p:cNvGraphicFramePr>
            <a:graphicFrameLocks noGrp="1"/>
          </p:cNvGraphicFramePr>
          <p:nvPr/>
        </p:nvGraphicFramePr>
        <p:xfrm>
          <a:off x="5986462" y="1782366"/>
          <a:ext cx="2700337" cy="14162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25">
                <a:tc>
                  <a:txBody>
                    <a:bodyPr/>
                    <a:lstStyle/>
                    <a:p>
                      <a:r>
                        <a:rPr lang="it-IT" sz="1400" dirty="0"/>
                        <a:t>Patch </a:t>
                      </a:r>
                    </a:p>
                    <a:p>
                      <a:r>
                        <a:rPr lang="it-IT" sz="1400" dirty="0"/>
                        <a:t>delivery</a:t>
                      </a: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E2 plasma </a:t>
                      </a:r>
                      <a:r>
                        <a:rPr lang="it-IT" sz="1400" dirty="0" err="1"/>
                        <a:t>levels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(</a:t>
                      </a:r>
                      <a:r>
                        <a:rPr lang="it-IT" sz="1400" dirty="0" err="1"/>
                        <a:t>peak</a:t>
                      </a:r>
                      <a:r>
                        <a:rPr lang="it-IT" sz="1400" dirty="0"/>
                        <a:t> )</a:t>
                      </a:r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66">
                <a:tc>
                  <a:txBody>
                    <a:bodyPr/>
                    <a:lstStyle/>
                    <a:p>
                      <a:r>
                        <a:rPr lang="it-IT" sz="1400" dirty="0"/>
                        <a:t>25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it-IT" sz="1400" b="0" dirty="0"/>
                        <a:t>30-45 </a:t>
                      </a:r>
                      <a:r>
                        <a:rPr lang="en-GB" altLang="it-IT" sz="1400" b="0" dirty="0" err="1"/>
                        <a:t>pg</a:t>
                      </a:r>
                      <a:r>
                        <a:rPr lang="en-GB" altLang="it-IT" sz="1400" b="0" dirty="0"/>
                        <a:t>/ml</a:t>
                      </a:r>
                      <a:endParaRPr lang="it-IT" sz="1400" b="0" dirty="0"/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54">
                <a:tc>
                  <a:txBody>
                    <a:bodyPr/>
                    <a:lstStyle/>
                    <a:p>
                      <a:r>
                        <a:rPr lang="it-IT" sz="1400" dirty="0"/>
                        <a:t>50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it-IT" sz="1500" b="0" dirty="0"/>
                        <a:t>40-80 </a:t>
                      </a:r>
                      <a:r>
                        <a:rPr lang="en-GB" altLang="it-IT" sz="1500" b="0" dirty="0" err="1"/>
                        <a:t>pg</a:t>
                      </a:r>
                      <a:r>
                        <a:rPr lang="en-GB" altLang="it-IT" sz="1500" b="0" dirty="0"/>
                        <a:t>/ml</a:t>
                      </a:r>
                      <a:endParaRPr lang="it-IT" sz="1500" b="0" dirty="0"/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66">
                <a:tc>
                  <a:txBody>
                    <a:bodyPr/>
                    <a:lstStyle/>
                    <a:p>
                      <a:r>
                        <a:rPr lang="it-IT" sz="1400" dirty="0"/>
                        <a:t>100 </a:t>
                      </a:r>
                      <a:r>
                        <a:rPr lang="it-IT" sz="1400" dirty="0" err="1"/>
                        <a:t>mcg</a:t>
                      </a:r>
                      <a:endParaRPr lang="it-IT" sz="1400" dirty="0"/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90-140 </a:t>
                      </a:r>
                      <a:r>
                        <a:rPr lang="it-IT" sz="1400" dirty="0" err="1"/>
                        <a:t>pg</a:t>
                      </a:r>
                      <a:r>
                        <a:rPr lang="it-IT" sz="1400" dirty="0"/>
                        <a:t>/ml</a:t>
                      </a:r>
                    </a:p>
                  </a:txBody>
                  <a:tcPr marL="68581" marR="68581" marT="34283" marB="342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506" name="Picture 2" descr="Lenzetto®, pulverizador transdérmico para reducir los síntomas de la  menopausia">
            <a:extLst>
              <a:ext uri="{FF2B5EF4-FFF2-40B4-BE49-F238E27FC236}">
                <a16:creationId xmlns:a16="http://schemas.microsoft.com/office/drawing/2014/main" id="{EA84E21A-8E87-3F27-FCFA-9E464A2D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641" r="29289" b="16222"/>
          <a:stretch>
            <a:fillRect/>
          </a:stretch>
        </p:blipFill>
        <p:spPr bwMode="auto">
          <a:xfrm>
            <a:off x="160735" y="4764882"/>
            <a:ext cx="1176338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Picture 2" descr="ESTREVA et DELIDOSE gels (estradiol) : un approvisionnement très perturbé">
            <a:extLst>
              <a:ext uri="{FF2B5EF4-FFF2-40B4-BE49-F238E27FC236}">
                <a16:creationId xmlns:a16="http://schemas.microsoft.com/office/drawing/2014/main" id="{C4DD02E0-74DE-2112-82D6-86623D12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387079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8" name="CasellaDiTesto 4">
            <a:extLst>
              <a:ext uri="{FF2B5EF4-FFF2-40B4-BE49-F238E27FC236}">
                <a16:creationId xmlns:a16="http://schemas.microsoft.com/office/drawing/2014/main" id="{7A323BED-07AE-2CD2-7F93-4EAA9656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280422"/>
            <a:ext cx="1135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30-40 pg/ mL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64284-524B-42B0-1EA6-0546C44F5113}"/>
              </a:ext>
            </a:extLst>
          </p:cNvPr>
          <p:cNvSpPr txBox="1"/>
          <p:nvPr/>
        </p:nvSpPr>
        <p:spPr>
          <a:xfrm>
            <a:off x="5968837" y="3454676"/>
            <a:ext cx="253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Prof.ssa Vincenzina Bruni, 2023</a:t>
            </a:r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8008D588-5A54-EACC-4617-A7DA3146991E}"/>
              </a:ext>
            </a:extLst>
          </p:cNvPr>
          <p:cNvSpPr/>
          <p:nvPr/>
        </p:nvSpPr>
        <p:spPr>
          <a:xfrm>
            <a:off x="1187623" y="2420888"/>
            <a:ext cx="168499" cy="194421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ABB927-3A2D-21E8-8759-DD827F998A89}"/>
              </a:ext>
            </a:extLst>
          </p:cNvPr>
          <p:cNvSpPr txBox="1"/>
          <p:nvPr/>
        </p:nvSpPr>
        <p:spPr>
          <a:xfrm>
            <a:off x="346923" y="3091889"/>
            <a:ext cx="96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 mg/die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D5C9837B-15F5-FDDA-81A6-08327E8ECD89}"/>
              </a:ext>
            </a:extLst>
          </p:cNvPr>
          <p:cNvSpPr/>
          <p:nvPr/>
        </p:nvSpPr>
        <p:spPr>
          <a:xfrm>
            <a:off x="108958" y="3091889"/>
            <a:ext cx="1176338" cy="64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7DFF912-C1E3-72DB-BA94-BA33C1E58396}"/>
              </a:ext>
            </a:extLst>
          </p:cNvPr>
          <p:cNvSpPr/>
          <p:nvPr/>
        </p:nvSpPr>
        <p:spPr>
          <a:xfrm>
            <a:off x="5861489" y="2582875"/>
            <a:ext cx="897728" cy="395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768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4624"/>
            <a:ext cx="8280920" cy="4831759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 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5496" y="119675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4432DC0-85C5-6347-9F2B-395F960F9F81}"/>
              </a:ext>
            </a:extLst>
          </p:cNvPr>
          <p:cNvSpPr/>
          <p:nvPr/>
        </p:nvSpPr>
        <p:spPr>
          <a:xfrm>
            <a:off x="323528" y="2970595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567609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sellaDiTesto 1"/>
          <p:cNvSpPr txBox="1">
            <a:spLocks noChangeArrowheads="1"/>
          </p:cNvSpPr>
          <p:nvPr/>
        </p:nvSpPr>
        <p:spPr bwMode="auto">
          <a:xfrm>
            <a:off x="27671" y="476672"/>
            <a:ext cx="9036496" cy="1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5" tIns="45555" rIns="91105" bIns="45555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Terapie con Estrogeni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(più </a:t>
            </a:r>
            <a:r>
              <a:rPr kumimoji="0" lang="it-IT" alt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Progestogeno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nelle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 sottopeso e/o carenza nutrizionale</a:t>
            </a:r>
          </a:p>
        </p:txBody>
      </p:sp>
      <p:sp>
        <p:nvSpPr>
          <p:cNvPr id="84995" name="CasellaDiTesto 2"/>
          <p:cNvSpPr txBox="1">
            <a:spLocks noChangeArrowheads="1"/>
          </p:cNvSpPr>
          <p:nvPr/>
        </p:nvSpPr>
        <p:spPr bwMode="auto">
          <a:xfrm>
            <a:off x="179512" y="2871162"/>
            <a:ext cx="8595616" cy="20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5" tIns="45555" rIns="91105" bIns="45555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512540" marR="0" lvl="0" indent="-51254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Soprattutto se presenti indicazioni 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(basso Z-score; fattori psicologici): 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it-IT" alt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Estradiolo transdermico o percutaneo</a:t>
            </a: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0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sellaDiTesto 1"/>
          <p:cNvSpPr txBox="1">
            <a:spLocks noChangeArrowheads="1"/>
          </p:cNvSpPr>
          <p:nvPr/>
        </p:nvSpPr>
        <p:spPr bwMode="auto">
          <a:xfrm>
            <a:off x="27671" y="476672"/>
            <a:ext cx="9036496" cy="1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5" tIns="45555" rIns="91105" bIns="45555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Terapie con Estrogeni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(più </a:t>
            </a:r>
            <a:r>
              <a:rPr kumimoji="0" lang="it-IT" alt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Progestogeno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nelle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 sottopeso e/o carenza nutrizionale</a:t>
            </a:r>
          </a:p>
        </p:txBody>
      </p:sp>
      <p:sp>
        <p:nvSpPr>
          <p:cNvPr id="84995" name="CasellaDiTesto 2"/>
          <p:cNvSpPr txBox="1">
            <a:spLocks noChangeArrowheads="1"/>
          </p:cNvSpPr>
          <p:nvPr/>
        </p:nvSpPr>
        <p:spPr bwMode="auto">
          <a:xfrm>
            <a:off x="179512" y="2871162"/>
            <a:ext cx="8595616" cy="353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5" tIns="45555" rIns="91105" bIns="45555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512540" marR="0" lvl="0" indent="-51254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Soprattutto se presenti indicazioni 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(basso Z-score; fattori psicologici): 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it-IT" alt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Estradiolo transdermico o percutaneo</a:t>
            </a: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2540" marR="0" lvl="0" indent="-51254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 necessita contraccezione: 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it-IT" alt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EP con scelta di un preparato a basso</a:t>
            </a:r>
          </a:p>
          <a:p>
            <a:pPr marL="0" marR="0" lvl="0" indent="0" algn="l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it-IT" alt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impatto epatocellulare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BE6378B-F75F-0F12-1C07-3899D1BF7A42}"/>
              </a:ext>
            </a:extLst>
          </p:cNvPr>
          <p:cNvSpPr/>
          <p:nvPr/>
        </p:nvSpPr>
        <p:spPr>
          <a:xfrm>
            <a:off x="3779912" y="3356992"/>
            <a:ext cx="3744416" cy="550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92BDB1-12FD-1E44-D617-B6D62CCB80E4}"/>
              </a:ext>
            </a:extLst>
          </p:cNvPr>
          <p:cNvSpPr txBox="1"/>
          <p:nvPr/>
        </p:nvSpPr>
        <p:spPr>
          <a:xfrm>
            <a:off x="8208404" y="235967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711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4624"/>
            <a:ext cx="8280920" cy="4831759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5496" y="119675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sellaDiTesto 1"/>
          <p:cNvSpPr txBox="1">
            <a:spLocks noChangeArrowheads="1"/>
          </p:cNvSpPr>
          <p:nvPr/>
        </p:nvSpPr>
        <p:spPr bwMode="auto">
          <a:xfrm>
            <a:off x="503548" y="620688"/>
            <a:ext cx="813690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91C7F6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91C7F6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FFFF5A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AMENORREA DA SOTTOPESO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E/O CARENZA NUTRIZIONALE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 favorire il </a:t>
            </a:r>
            <a:r>
              <a:rPr kumimoji="0" lang="it-IT" altLang="it-IT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tessuto osseo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(e </a:t>
            </a:r>
            <a:r>
              <a:rPr kumimoji="0" lang="it-IT" altLang="it-IT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 evitare i rischi dell’Anoressia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il provvedimento di gran lunga più efficiente è </a:t>
            </a:r>
            <a:r>
              <a:rPr kumimoji="0" lang="it-IT" altLang="it-IT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il </a:t>
            </a:r>
            <a:r>
              <a:rPr kumimoji="0" lang="it-IT" alt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sollecito</a:t>
            </a:r>
            <a:r>
              <a:rPr kumimoji="0" lang="it-IT" altLang="it-IT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recupero del peso e/o di adeguato apporto nutrizionale</a:t>
            </a:r>
            <a:r>
              <a:rPr kumimoji="0" lang="it-IT" altLang="it-IT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(con </a:t>
            </a:r>
            <a:r>
              <a:rPr kumimoji="0" lang="it-IT" altLang="it-IT" sz="3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appoggio psicologico </a:t>
            </a:r>
            <a:r>
              <a:rPr kumimoji="0" lang="it-IT" altLang="it-IT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 </a:t>
            </a:r>
            <a:r>
              <a:rPr kumimoji="0" lang="it-IT" altLang="it-IT" sz="36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nutrizionistico</a:t>
            </a:r>
            <a:r>
              <a:rPr kumimoji="0" lang="it-IT" altLang="it-IT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353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280920" cy="5816644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Vitamina D e altri integratori</a:t>
            </a:r>
          </a:p>
          <a:p>
            <a:pPr marR="0" lvl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7160" y="155679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FCD7471-70E7-DDB5-1A87-7C84F863FAB6}"/>
              </a:ext>
            </a:extLst>
          </p:cNvPr>
          <p:cNvSpPr/>
          <p:nvPr/>
        </p:nvSpPr>
        <p:spPr>
          <a:xfrm>
            <a:off x="331106" y="5013176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79580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C1320F-2912-F7CC-9BD0-09F52E68C862}"/>
              </a:ext>
            </a:extLst>
          </p:cNvPr>
          <p:cNvSpPr txBox="1"/>
          <p:nvPr/>
        </p:nvSpPr>
        <p:spPr>
          <a:xfrm>
            <a:off x="683568" y="861310"/>
            <a:ext cx="7776864" cy="513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Giollo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Idolazzi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Caimmi C, Fassio A, Bertoldo F, Dalle Grave R, et al.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bone turnover markers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weight gain in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anorexia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nervosa.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 J Eat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2017; 50: 1041-49.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11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280920" cy="5816644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 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Vitamina D e altri integratori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7160" y="155679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FCD7471-70E7-DDB5-1A87-7C84F863FAB6}"/>
              </a:ext>
            </a:extLst>
          </p:cNvPr>
          <p:cNvSpPr/>
          <p:nvPr/>
        </p:nvSpPr>
        <p:spPr>
          <a:xfrm>
            <a:off x="331106" y="5013176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6AB301D-0695-2F1B-1844-A92A41B92A72}"/>
              </a:ext>
            </a:extLst>
          </p:cNvPr>
          <p:cNvSpPr/>
          <p:nvPr/>
        </p:nvSpPr>
        <p:spPr>
          <a:xfrm>
            <a:off x="3131840" y="5085184"/>
            <a:ext cx="2664296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3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4624"/>
            <a:ext cx="8280920" cy="6801529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Vitamina D e altri integratori</a:t>
            </a: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Farmaci specifici per l’osso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it-IT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evitare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(salvo casi particolari)</a:t>
            </a:r>
          </a:p>
        </p:txBody>
      </p:sp>
      <p:sp>
        <p:nvSpPr>
          <p:cNvPr id="3" name="Ovale 2"/>
          <p:cNvSpPr/>
          <p:nvPr/>
        </p:nvSpPr>
        <p:spPr>
          <a:xfrm>
            <a:off x="35496" y="119675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24D85A0-51AC-BEA9-A19F-2BB3B8625B2A}"/>
              </a:ext>
            </a:extLst>
          </p:cNvPr>
          <p:cNvSpPr/>
          <p:nvPr/>
        </p:nvSpPr>
        <p:spPr>
          <a:xfrm>
            <a:off x="323528" y="5733256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79785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5873" y="807621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Terapie con farmaci </a:t>
            </a:r>
            <a:r>
              <a:rPr kumimoji="0" lang="it-IT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antiriassorbimento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Bisfosfonati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Dati scarsi e contradditori: diversa risposta in adolescenza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rispetto all’età più adulta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70F4BD-171D-442C-B4D9-CC84CE5E4911}"/>
              </a:ext>
            </a:extLst>
          </p:cNvPr>
          <p:cNvSpPr txBox="1"/>
          <p:nvPr/>
        </p:nvSpPr>
        <p:spPr>
          <a:xfrm>
            <a:off x="873905" y="5788769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Fazeli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Bone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85915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3548" y="82865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Terapie con farmaci </a:t>
            </a:r>
            <a:r>
              <a:rPr kumimoji="0" lang="it-IT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antiriassorbimento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Bisfosfonati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controindicati nelle giovani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Denosumab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70F4BD-171D-442C-B4D9-CC84CE5E4911}"/>
              </a:ext>
            </a:extLst>
          </p:cNvPr>
          <p:cNvSpPr txBox="1"/>
          <p:nvPr/>
        </p:nvSpPr>
        <p:spPr>
          <a:xfrm>
            <a:off x="791580" y="5122095"/>
            <a:ext cx="75608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Gordon et al,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Endocrinol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Cohen,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Endocrinol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North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Fazeli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Bone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3232216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83671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In casi particolari, come Z-score 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&lt;-2 e pregressa frattura, in adulte/i &gt; 25 anni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Teriparatide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seguito da </a:t>
            </a:r>
            <a:r>
              <a:rPr kumimoji="0" lang="it-IT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Denosumab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come mantenimento.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7E45A8-1B5C-4002-B389-10C07E49BF8A}"/>
              </a:ext>
            </a:extLst>
          </p:cNvPr>
          <p:cNvSpPr txBox="1"/>
          <p:nvPr/>
        </p:nvSpPr>
        <p:spPr>
          <a:xfrm>
            <a:off x="791580" y="5157192"/>
            <a:ext cx="75608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Gordon et al,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Endocrinol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Cohen,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Endocrinol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North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Fazeli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Bone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85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280920" cy="5816644"/>
          </a:xfrm>
          <a:prstGeom prst="rect">
            <a:avLst/>
          </a:prstGeom>
          <a:noFill/>
        </p:spPr>
        <p:txBody>
          <a:bodyPr wrap="square" lIns="91105" tIns="45555" rIns="91105" bIns="45555" rtlCol="0">
            <a:spAutoFit/>
          </a:bodyPr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 DELLE AMENORREE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BILANCIO ENERGETICO NEGATIVO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Recupero del peso e/o di adeguato apporto nutrizionale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(con appoggio psicologico)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2540" marR="0" lvl="0" indent="-51254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Terapie ormonali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Estradiolo transdermico o percutaneo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- (contraccettivi ormonali)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14350" marR="0" lvl="0" indent="-51435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Vitamina D e altri integratori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7160" y="1556792"/>
            <a:ext cx="87129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5" tIns="45555" rIns="91105" bIns="45555" anchor="ctr"/>
          <a:lstStyle/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FCD7471-70E7-DDB5-1A87-7C84F863FAB6}"/>
              </a:ext>
            </a:extLst>
          </p:cNvPr>
          <p:cNvSpPr/>
          <p:nvPr/>
        </p:nvSpPr>
        <p:spPr>
          <a:xfrm>
            <a:off x="331106" y="5013176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4FF5AF6-9090-175C-034B-898E9E56C839}"/>
              </a:ext>
            </a:extLst>
          </p:cNvPr>
          <p:cNvSpPr/>
          <p:nvPr/>
        </p:nvSpPr>
        <p:spPr>
          <a:xfrm>
            <a:off x="341864" y="3284984"/>
            <a:ext cx="59965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98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65429"/>
              </p:ext>
            </p:extLst>
          </p:nvPr>
        </p:nvGraphicFramePr>
        <p:xfrm>
          <a:off x="0" y="857250"/>
          <a:ext cx="9144000" cy="514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3" imgW="15238095" imgH="11428571" progId="Paint.Picture">
                  <p:embed/>
                </p:oleObj>
              </mc:Choice>
              <mc:Fallback>
                <p:oleObj name="Immagine bitmap" r:id="rId3" imgW="15238095" imgH="11428571" progId="Paint.Picture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5144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480232" y="1442920"/>
            <a:ext cx="184731" cy="10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951561" y="3807619"/>
            <a:ext cx="2166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96511" y="2363323"/>
            <a:ext cx="8136904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9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Grazie 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Associazione Prevenzione Anoressia Torino</a:t>
            </a:r>
            <a:endParaRPr kumimoji="0" lang="it-IT" altLang="it-IT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1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asellaDiTesto 1"/>
          <p:cNvSpPr txBox="1">
            <a:spLocks noChangeArrowheads="1"/>
          </p:cNvSpPr>
          <p:nvPr/>
        </p:nvSpPr>
        <p:spPr bwMode="auto">
          <a:xfrm>
            <a:off x="611222" y="620720"/>
            <a:ext cx="7921625" cy="54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5" tIns="45555" rIns="91105" bIns="455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Importanza del sollecito recupero del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peso e/o di adeguato apporto </a:t>
            </a:r>
          </a:p>
          <a:p>
            <a:pPr marL="0" marR="0" lvl="0" indent="0" algn="ctr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nutrizionale nelle adolescenti</a:t>
            </a: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 la carenza nutrizionale si protrae a lungo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si perdono gli anni in cui sono presenti buoni livelli del fattore di crescita (IGF-1), con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penalizzazione a volte per la crescita staturale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e, comunque,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 la buona strutturazione dell’osso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958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CDC062B-3D72-4B05-A6E8-E6D47439878F}"/>
              </a:ext>
            </a:extLst>
          </p:cNvPr>
          <p:cNvSpPr/>
          <p:nvPr/>
        </p:nvSpPr>
        <p:spPr>
          <a:xfrm>
            <a:off x="531056" y="2160162"/>
            <a:ext cx="8081888" cy="3259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</a:pPr>
            <a:r>
              <a:rPr lang="it-IT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RISCHI DELLA CARENZA NUTRIZIONALE E ENERGETICA NELLO SPORT</a:t>
            </a:r>
          </a:p>
          <a:p>
            <a:pPr algn="ctr" defTabSz="685800">
              <a:lnSpc>
                <a:spcPct val="115000"/>
              </a:lnSpc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www.prevenzioneanoressia.org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(Sport </a:t>
            </a:r>
            <a:r>
              <a:rPr lang="it-IT" sz="15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Anoressia)</a:t>
            </a:r>
            <a:endParaRPr lang="it-IT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15000"/>
              </a:lnSpc>
            </a:pPr>
            <a:endParaRPr lang="it-IT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Documentazione scientifica con bibliografia</a:t>
            </a:r>
          </a:p>
          <a:p>
            <a:pPr algn="just" defTabSz="685800">
              <a:lnSpc>
                <a:spcPct val="115000"/>
              </a:lnSpc>
            </a:pPr>
            <a:endParaRPr lang="it-IT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</a:pPr>
            <a:r>
              <a:rPr lang="it-IT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articoli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(CAMPAGNOLI, FINOCCHIARO, GIANOTTI, LANFRANCO, PALMIERO, PELOSO, PROCOPIO, QUAGLIA, SCLAVO)</a:t>
            </a:r>
          </a:p>
          <a:p>
            <a:pPr algn="just" defTabSz="685800">
              <a:lnSpc>
                <a:spcPct val="115000"/>
              </a:lnSpc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</a:pPr>
            <a:r>
              <a:rPr lang="it-IT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Inoltre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38 articoli in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originale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selezionati come più importanti e recenti tra le centinaia della letteratura scientifica internazionale sull’argomento. </a:t>
            </a:r>
            <a:endParaRPr lang="it-IT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CF1F87-B9A1-4434-AA43-52CDE91E9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1" y="873349"/>
            <a:ext cx="1097142" cy="11989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3028FC-A8AC-4510-8F09-9BF59B43F3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8" y="975127"/>
            <a:ext cx="1160585" cy="101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B14E00-A34B-45E0-9DAC-DC1854EC4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09" y="976870"/>
            <a:ext cx="1097142" cy="10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1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asellaDiTesto 3">
            <a:extLst>
              <a:ext uri="{FF2B5EF4-FFF2-40B4-BE49-F238E27FC236}">
                <a16:creationId xmlns:a16="http://schemas.microsoft.com/office/drawing/2014/main" id="{9601FC4A-94E4-5B56-CF7E-BAF132CB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Amenorrea ipotalamica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95FB886-02D8-831D-41A4-6EEAA5B6E7DB}"/>
              </a:ext>
            </a:extLst>
          </p:cNvPr>
          <p:cNvCxnSpPr/>
          <p:nvPr/>
        </p:nvCxnSpPr>
        <p:spPr>
          <a:xfrm>
            <a:off x="3779838" y="949325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E22A32-BD98-6368-85BB-735AFFCE82B7}"/>
              </a:ext>
            </a:extLst>
          </p:cNvPr>
          <p:cNvSpPr txBox="1"/>
          <p:nvPr/>
        </p:nvSpPr>
        <p:spPr>
          <a:xfrm>
            <a:off x="5313363" y="673100"/>
            <a:ext cx="20161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Medico di MG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Ginecologo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258690E-2B0E-A86E-4A29-FBB55F0A830A}"/>
              </a:ext>
            </a:extLst>
          </p:cNvPr>
          <p:cNvCxnSpPr>
            <a:stCxn id="7" idx="2"/>
          </p:cNvCxnSpPr>
          <p:nvPr/>
        </p:nvCxnSpPr>
        <p:spPr>
          <a:xfrm>
            <a:off x="6321425" y="1595438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58313B8-7CE9-F6E7-AF62-D7EA097D3D65}"/>
              </a:ext>
            </a:extLst>
          </p:cNvPr>
          <p:cNvCxnSpPr/>
          <p:nvPr/>
        </p:nvCxnSpPr>
        <p:spPr>
          <a:xfrm flipH="1">
            <a:off x="4140200" y="2205038"/>
            <a:ext cx="2181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7" name="CasellaDiTesto 11">
            <a:extLst>
              <a:ext uri="{FF2B5EF4-FFF2-40B4-BE49-F238E27FC236}">
                <a16:creationId xmlns:a16="http://schemas.microsoft.com/office/drawing/2014/main" id="{BD40F77B-3585-59F0-2698-EDD71403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002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Diagnostica differenziale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Densitometria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7BB93F-1183-66EB-895A-2EACD966C4F3}"/>
              </a:ext>
            </a:extLst>
          </p:cNvPr>
          <p:cNvCxnSpPr/>
          <p:nvPr/>
        </p:nvCxnSpPr>
        <p:spPr>
          <a:xfrm>
            <a:off x="1835150" y="270827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2B9214-55DE-D1A7-0EAE-DE68B2ABB771}"/>
              </a:ext>
            </a:extLst>
          </p:cNvPr>
          <p:cNvCxnSpPr/>
          <p:nvPr/>
        </p:nvCxnSpPr>
        <p:spPr>
          <a:xfrm>
            <a:off x="1835150" y="3325813"/>
            <a:ext cx="2881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0" name="CasellaDiTesto 15">
            <a:extLst>
              <a:ext uri="{FF2B5EF4-FFF2-40B4-BE49-F238E27FC236}">
                <a16:creationId xmlns:a16="http://schemas.microsoft.com/office/drawing/2014/main" id="{5172542B-A08D-D675-4C59-6A86AC9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33725"/>
            <a:ext cx="182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Spiegazione</a:t>
            </a:r>
          </a:p>
        </p:txBody>
      </p:sp>
      <p:sp>
        <p:nvSpPr>
          <p:cNvPr id="138258" name="CasellaDiTesto 1">
            <a:extLst>
              <a:ext uri="{FF2B5EF4-FFF2-40B4-BE49-F238E27FC236}">
                <a16:creationId xmlns:a16="http://schemas.microsoft.com/office/drawing/2014/main" id="{E0FC266E-29B7-1C48-C997-C33344EB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6903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Campagnoli 2015</a:t>
            </a:r>
          </a:p>
        </p:txBody>
      </p:sp>
    </p:spTree>
    <p:extLst>
      <p:ext uri="{BB962C8B-B14F-4D97-AF65-F5344CB8AC3E}">
        <p14:creationId xmlns:p14="http://schemas.microsoft.com/office/powerpoint/2010/main" val="3708399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41867" y="-28113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Quadro ormonale nelle amenorree ipotalamiche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0932" y="698500"/>
            <a:ext cx="9053595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524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FSH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basso	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LH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molto basso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E2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molto basso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PRL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normo-bassa</a:t>
            </a:r>
            <a:r>
              <a:rPr kumimoji="0" lang="it-IT" alt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it-IT" alt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leggermente elevata se forte impegno psico-fisico)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Cortisolo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normo-elevato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fT3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limiti inferiori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 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sotto la norma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fT4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normale (limiti inferiori)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TSH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normale (limiti inferiori)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Insulina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C-peptide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basso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SHBG	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elevata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GH	elevato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24000" algn="l"/>
                <a:tab pos="3524250" algn="l"/>
              </a:tabLst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IGF-I	basso</a:t>
            </a:r>
          </a:p>
        </p:txBody>
      </p:sp>
      <p:sp>
        <p:nvSpPr>
          <p:cNvPr id="39940" name="AutoShape 5"/>
          <p:cNvSpPr>
            <a:spLocks/>
          </p:cNvSpPr>
          <p:nvPr/>
        </p:nvSpPr>
        <p:spPr bwMode="auto">
          <a:xfrm>
            <a:off x="115715" y="809185"/>
            <a:ext cx="237067" cy="1085850"/>
          </a:xfrm>
          <a:prstGeom prst="leftBrace">
            <a:avLst>
              <a:gd name="adj1" fmla="val 33929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1" name="AutoShape 6"/>
          <p:cNvSpPr>
            <a:spLocks/>
          </p:cNvSpPr>
          <p:nvPr/>
        </p:nvSpPr>
        <p:spPr bwMode="auto">
          <a:xfrm>
            <a:off x="1453444" y="4476750"/>
            <a:ext cx="237067" cy="1085850"/>
          </a:xfrm>
          <a:prstGeom prst="leftBrace">
            <a:avLst>
              <a:gd name="adj1" fmla="val 3392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2" name="AutoShape 7"/>
          <p:cNvSpPr>
            <a:spLocks/>
          </p:cNvSpPr>
          <p:nvPr/>
        </p:nvSpPr>
        <p:spPr bwMode="auto">
          <a:xfrm>
            <a:off x="1453444" y="3124200"/>
            <a:ext cx="237067" cy="1085850"/>
          </a:xfrm>
          <a:prstGeom prst="leftBrace">
            <a:avLst>
              <a:gd name="adj1" fmla="val 3392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3" name="AutoShape 8"/>
          <p:cNvSpPr>
            <a:spLocks/>
          </p:cNvSpPr>
          <p:nvPr/>
        </p:nvSpPr>
        <p:spPr bwMode="auto">
          <a:xfrm>
            <a:off x="115715" y="1981200"/>
            <a:ext cx="237067" cy="323850"/>
          </a:xfrm>
          <a:prstGeom prst="leftBrace">
            <a:avLst>
              <a:gd name="adj1" fmla="val 101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4" name="AutoShape 9"/>
          <p:cNvSpPr>
            <a:spLocks/>
          </p:cNvSpPr>
          <p:nvPr/>
        </p:nvSpPr>
        <p:spPr bwMode="auto">
          <a:xfrm>
            <a:off x="115715" y="2381250"/>
            <a:ext cx="237067" cy="323850"/>
          </a:xfrm>
          <a:prstGeom prst="leftBrace">
            <a:avLst>
              <a:gd name="adj1" fmla="val 101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5" name="AutoShape 12"/>
          <p:cNvSpPr>
            <a:spLocks/>
          </p:cNvSpPr>
          <p:nvPr/>
        </p:nvSpPr>
        <p:spPr bwMode="auto">
          <a:xfrm>
            <a:off x="1453444" y="5791200"/>
            <a:ext cx="237067" cy="323850"/>
          </a:xfrm>
          <a:prstGeom prst="leftBrace">
            <a:avLst>
              <a:gd name="adj1" fmla="val 101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6" name="AutoShape 13"/>
          <p:cNvSpPr>
            <a:spLocks/>
          </p:cNvSpPr>
          <p:nvPr/>
        </p:nvSpPr>
        <p:spPr bwMode="auto">
          <a:xfrm>
            <a:off x="1453444" y="6210300"/>
            <a:ext cx="237067" cy="323850"/>
          </a:xfrm>
          <a:prstGeom prst="leftBrace">
            <a:avLst>
              <a:gd name="adj1" fmla="val 101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0970930-B3B1-F894-1FB7-A95237D99DC4}"/>
              </a:ext>
            </a:extLst>
          </p:cNvPr>
          <p:cNvSpPr/>
          <p:nvPr/>
        </p:nvSpPr>
        <p:spPr>
          <a:xfrm>
            <a:off x="1619672" y="2917297"/>
            <a:ext cx="6481889" cy="636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A802F0A-E202-9AF9-0938-9EE4C2B9E562}"/>
              </a:ext>
            </a:extLst>
          </p:cNvPr>
          <p:cNvSpPr/>
          <p:nvPr/>
        </p:nvSpPr>
        <p:spPr>
          <a:xfrm>
            <a:off x="1571977" y="5117132"/>
            <a:ext cx="3432071" cy="636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15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2"/>
          <p:cNvGrpSpPr>
            <a:grpSpLocks/>
          </p:cNvGrpSpPr>
          <p:nvPr/>
        </p:nvGrpSpPr>
        <p:grpSpPr bwMode="auto">
          <a:xfrm>
            <a:off x="1981202" y="1143000"/>
            <a:ext cx="5013325" cy="4248150"/>
            <a:chOff x="1248" y="720"/>
            <a:chExt cx="3158" cy="2676"/>
          </a:xfrm>
        </p:grpSpPr>
        <p:grpSp>
          <p:nvGrpSpPr>
            <p:cNvPr id="59395" name="Gruppo 1"/>
            <p:cNvGrpSpPr>
              <a:grpSpLocks/>
            </p:cNvGrpSpPr>
            <p:nvPr/>
          </p:nvGrpSpPr>
          <p:grpSpPr bwMode="auto">
            <a:xfrm>
              <a:off x="1248" y="720"/>
              <a:ext cx="3158" cy="2676"/>
              <a:chOff x="1981200" y="1143000"/>
              <a:chExt cx="5013325" cy="4248150"/>
            </a:xfrm>
          </p:grpSpPr>
          <p:grpSp>
            <p:nvGrpSpPr>
              <p:cNvPr id="59399" name="Group 7"/>
              <p:cNvGrpSpPr>
                <a:grpSpLocks/>
              </p:cNvGrpSpPr>
              <p:nvPr/>
            </p:nvGrpSpPr>
            <p:grpSpPr bwMode="auto">
              <a:xfrm>
                <a:off x="1981200" y="1143000"/>
                <a:ext cx="5013325" cy="4248150"/>
                <a:chOff x="1248" y="720"/>
                <a:chExt cx="3158" cy="2676"/>
              </a:xfrm>
            </p:grpSpPr>
            <p:pic>
              <p:nvPicPr>
                <p:cNvPr id="59402" name="Picture 5" descr="lombare 20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720"/>
                  <a:ext cx="3158" cy="2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403" name="Rectangle 6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192" cy="144"/>
                </a:xfrm>
                <a:prstGeom prst="rect">
                  <a:avLst/>
                </a:prstGeom>
                <a:solidFill>
                  <a:srgbClr val="0F101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400" name="CasellaDiTesto 4"/>
              <p:cNvSpPr txBox="1">
                <a:spLocks noChangeArrowheads="1"/>
              </p:cNvSpPr>
              <p:nvPr/>
            </p:nvSpPr>
            <p:spPr bwMode="auto">
              <a:xfrm flipH="1">
                <a:off x="3851275" y="4868863"/>
                <a:ext cx="792163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Età</a:t>
                </a:r>
              </a:p>
            </p:txBody>
          </p:sp>
          <p:sp>
            <p:nvSpPr>
              <p:cNvPr id="59401" name="CasellaDiTesto 5"/>
              <p:cNvSpPr txBox="1">
                <a:spLocks noChangeArrowheads="1"/>
              </p:cNvSpPr>
              <p:nvPr/>
            </p:nvSpPr>
            <p:spPr bwMode="auto">
              <a:xfrm flipH="1">
                <a:off x="3851275" y="1268413"/>
                <a:ext cx="792163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FFFF5A"/>
                  </a:buClr>
                  <a:buFont typeface="Wingdings 2" pitchFamily="18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396" name="Text Box 8"/>
            <p:cNvSpPr txBox="1">
              <a:spLocks noChangeArrowheads="1"/>
            </p:cNvSpPr>
            <p:nvPr/>
          </p:nvSpPr>
          <p:spPr bwMode="auto">
            <a:xfrm>
              <a:off x="1488" y="1006"/>
              <a:ext cx="217" cy="1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1.4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1.2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0.8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0.6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0.4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0.2</a:t>
              </a:r>
            </a:p>
          </p:txBody>
        </p:sp>
        <p:sp>
          <p:nvSpPr>
            <p:cNvPr id="59397" name="Text Box 9"/>
            <p:cNvSpPr txBox="1">
              <a:spLocks noChangeArrowheads="1"/>
            </p:cNvSpPr>
            <p:nvPr/>
          </p:nvSpPr>
          <p:spPr bwMode="auto">
            <a:xfrm rot="16200000">
              <a:off x="1197" y="1777"/>
              <a:ext cx="410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84" charset="0"/>
                  <a:ea typeface="+mn-ea"/>
                  <a:cs typeface="+mn-cs"/>
                </a:rPr>
                <a:t>BMD</a:t>
              </a:r>
            </a:p>
          </p:txBody>
        </p:sp>
        <p:sp>
          <p:nvSpPr>
            <p:cNvPr id="59398" name="Text Box 10"/>
            <p:cNvSpPr txBox="1">
              <a:spLocks noChangeArrowheads="1"/>
            </p:cNvSpPr>
            <p:nvPr/>
          </p:nvSpPr>
          <p:spPr bwMode="auto">
            <a:xfrm>
              <a:off x="1680" y="2918"/>
              <a:ext cx="2505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FF5A"/>
                </a:buClr>
                <a:buFont typeface="Wingdings 2" pitchFamily="18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5	      10	              15	                      20   </a:t>
              </a:r>
            </a:p>
          </p:txBody>
        </p:sp>
      </p:grpSp>
      <p:sp>
        <p:nvSpPr>
          <p:cNvPr id="2" name="Connettore 1">
            <a:extLst>
              <a:ext uri="{FF2B5EF4-FFF2-40B4-BE49-F238E27FC236}">
                <a16:creationId xmlns:a16="http://schemas.microsoft.com/office/drawing/2014/main" id="{9E65028C-046B-350C-BBB0-BF81A2072962}"/>
              </a:ext>
            </a:extLst>
          </p:cNvPr>
          <p:cNvSpPr/>
          <p:nvPr/>
        </p:nvSpPr>
        <p:spPr>
          <a:xfrm>
            <a:off x="5406008" y="3426397"/>
            <a:ext cx="246112" cy="2460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1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asellaDiTesto 3">
            <a:extLst>
              <a:ext uri="{FF2B5EF4-FFF2-40B4-BE49-F238E27FC236}">
                <a16:creationId xmlns:a16="http://schemas.microsoft.com/office/drawing/2014/main" id="{9601FC4A-94E4-5B56-CF7E-BAF132CB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Amenorrea ipotalamica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95FB886-02D8-831D-41A4-6EEAA5B6E7DB}"/>
              </a:ext>
            </a:extLst>
          </p:cNvPr>
          <p:cNvCxnSpPr/>
          <p:nvPr/>
        </p:nvCxnSpPr>
        <p:spPr>
          <a:xfrm>
            <a:off x="3779838" y="949325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E22A32-BD98-6368-85BB-735AFFCE82B7}"/>
              </a:ext>
            </a:extLst>
          </p:cNvPr>
          <p:cNvSpPr txBox="1"/>
          <p:nvPr/>
        </p:nvSpPr>
        <p:spPr>
          <a:xfrm>
            <a:off x="5313363" y="673100"/>
            <a:ext cx="20161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Medico di MG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Ginecologo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258690E-2B0E-A86E-4A29-FBB55F0A830A}"/>
              </a:ext>
            </a:extLst>
          </p:cNvPr>
          <p:cNvCxnSpPr>
            <a:stCxn id="7" idx="2"/>
          </p:cNvCxnSpPr>
          <p:nvPr/>
        </p:nvCxnSpPr>
        <p:spPr>
          <a:xfrm>
            <a:off x="6321425" y="1595438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58313B8-7CE9-F6E7-AF62-D7EA097D3D65}"/>
              </a:ext>
            </a:extLst>
          </p:cNvPr>
          <p:cNvCxnSpPr/>
          <p:nvPr/>
        </p:nvCxnSpPr>
        <p:spPr>
          <a:xfrm flipH="1">
            <a:off x="4140200" y="2205038"/>
            <a:ext cx="2181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7" name="CasellaDiTesto 11">
            <a:extLst>
              <a:ext uri="{FF2B5EF4-FFF2-40B4-BE49-F238E27FC236}">
                <a16:creationId xmlns:a16="http://schemas.microsoft.com/office/drawing/2014/main" id="{BD40F77B-3585-59F0-2698-EDD71403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002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Diagnostica differenziale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Densitometria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7BB93F-1183-66EB-895A-2EACD966C4F3}"/>
              </a:ext>
            </a:extLst>
          </p:cNvPr>
          <p:cNvCxnSpPr/>
          <p:nvPr/>
        </p:nvCxnSpPr>
        <p:spPr>
          <a:xfrm>
            <a:off x="1835150" y="270827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2B9214-55DE-D1A7-0EAE-DE68B2ABB771}"/>
              </a:ext>
            </a:extLst>
          </p:cNvPr>
          <p:cNvCxnSpPr/>
          <p:nvPr/>
        </p:nvCxnSpPr>
        <p:spPr>
          <a:xfrm>
            <a:off x="1835150" y="3325813"/>
            <a:ext cx="2881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0" name="CasellaDiTesto 15">
            <a:extLst>
              <a:ext uri="{FF2B5EF4-FFF2-40B4-BE49-F238E27FC236}">
                <a16:creationId xmlns:a16="http://schemas.microsoft.com/office/drawing/2014/main" id="{5172542B-A08D-D675-4C59-6A86AC9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33725"/>
            <a:ext cx="182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Spiegazione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B4FA395-29A9-1F32-9B84-9703D8CF6A28}"/>
              </a:ext>
            </a:extLst>
          </p:cNvPr>
          <p:cNvCxnSpPr/>
          <p:nvPr/>
        </p:nvCxnSpPr>
        <p:spPr>
          <a:xfrm>
            <a:off x="5508625" y="3573463"/>
            <a:ext cx="0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2" name="CasellaDiTesto 18">
            <a:extLst>
              <a:ext uri="{FF2B5EF4-FFF2-40B4-BE49-F238E27FC236}">
                <a16:creationId xmlns:a16="http://schemas.microsoft.com/office/drawing/2014/main" id="{2C44D9A2-431A-0769-DC04-D26D23DF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244975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Appoggio psicologico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9C2E574-59A9-44A9-C93E-8F554ADB90E5}"/>
              </a:ext>
            </a:extLst>
          </p:cNvPr>
          <p:cNvCxnSpPr/>
          <p:nvPr/>
        </p:nvCxnSpPr>
        <p:spPr>
          <a:xfrm flipH="1">
            <a:off x="3419475" y="4797425"/>
            <a:ext cx="20891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4" name="CasellaDiTesto 21">
            <a:extLst>
              <a:ext uri="{FF2B5EF4-FFF2-40B4-BE49-F238E27FC236}">
                <a16:creationId xmlns:a16="http://schemas.microsoft.com/office/drawing/2014/main" id="{83514214-E7A3-3750-F6B0-1C05C0D6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1656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Sostegno al recupero del peso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B96F5A-EC38-60ED-1E5A-4BC38FD5D32D}"/>
              </a:ext>
            </a:extLst>
          </p:cNvPr>
          <p:cNvCxnSpPr/>
          <p:nvPr/>
        </p:nvCxnSpPr>
        <p:spPr>
          <a:xfrm>
            <a:off x="5508625" y="4797425"/>
            <a:ext cx="1008063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7" name="CasellaDiTesto 25">
            <a:extLst>
              <a:ext uri="{FF2B5EF4-FFF2-40B4-BE49-F238E27FC236}">
                <a16:creationId xmlns:a16="http://schemas.microsoft.com/office/drawing/2014/main" id="{E99FDB3D-59B2-7EAA-0967-2C483198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5516563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Diagnosi tempestiva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 eventuale Anoressia</a:t>
            </a:r>
          </a:p>
        </p:txBody>
      </p:sp>
      <p:sp>
        <p:nvSpPr>
          <p:cNvPr id="138258" name="CasellaDiTesto 1">
            <a:extLst>
              <a:ext uri="{FF2B5EF4-FFF2-40B4-BE49-F238E27FC236}">
                <a16:creationId xmlns:a16="http://schemas.microsoft.com/office/drawing/2014/main" id="{E0FC266E-29B7-1C48-C997-C33344EB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6903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Campagnoli 2015</a:t>
            </a:r>
          </a:p>
        </p:txBody>
      </p:sp>
    </p:spTree>
    <p:extLst>
      <p:ext uri="{BB962C8B-B14F-4D97-AF65-F5344CB8AC3E}">
        <p14:creationId xmlns:p14="http://schemas.microsoft.com/office/powerpoint/2010/main" val="1889844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asellaDiTesto 3">
            <a:extLst>
              <a:ext uri="{FF2B5EF4-FFF2-40B4-BE49-F238E27FC236}">
                <a16:creationId xmlns:a16="http://schemas.microsoft.com/office/drawing/2014/main" id="{9601FC4A-94E4-5B56-CF7E-BAF132CB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Amenorrea ipotalamica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95FB886-02D8-831D-41A4-6EEAA5B6E7DB}"/>
              </a:ext>
            </a:extLst>
          </p:cNvPr>
          <p:cNvCxnSpPr/>
          <p:nvPr/>
        </p:nvCxnSpPr>
        <p:spPr>
          <a:xfrm>
            <a:off x="3779838" y="949325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E22A32-BD98-6368-85BB-735AFFCE82B7}"/>
              </a:ext>
            </a:extLst>
          </p:cNvPr>
          <p:cNvSpPr txBox="1"/>
          <p:nvPr/>
        </p:nvSpPr>
        <p:spPr>
          <a:xfrm>
            <a:off x="5313363" y="673100"/>
            <a:ext cx="20161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Medico di MG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Ginecologo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258690E-2B0E-A86E-4A29-FBB55F0A830A}"/>
              </a:ext>
            </a:extLst>
          </p:cNvPr>
          <p:cNvCxnSpPr>
            <a:stCxn id="7" idx="2"/>
          </p:cNvCxnSpPr>
          <p:nvPr/>
        </p:nvCxnSpPr>
        <p:spPr>
          <a:xfrm>
            <a:off x="6321425" y="1595438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58313B8-7CE9-F6E7-AF62-D7EA097D3D65}"/>
              </a:ext>
            </a:extLst>
          </p:cNvPr>
          <p:cNvCxnSpPr/>
          <p:nvPr/>
        </p:nvCxnSpPr>
        <p:spPr>
          <a:xfrm flipH="1">
            <a:off x="4140200" y="2205038"/>
            <a:ext cx="2181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7" name="CasellaDiTesto 11">
            <a:extLst>
              <a:ext uri="{FF2B5EF4-FFF2-40B4-BE49-F238E27FC236}">
                <a16:creationId xmlns:a16="http://schemas.microsoft.com/office/drawing/2014/main" id="{BD40F77B-3585-59F0-2698-EDD71403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002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Diagnostica differenziale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Densitometria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7BB93F-1183-66EB-895A-2EACD966C4F3}"/>
              </a:ext>
            </a:extLst>
          </p:cNvPr>
          <p:cNvCxnSpPr/>
          <p:nvPr/>
        </p:nvCxnSpPr>
        <p:spPr>
          <a:xfrm>
            <a:off x="1835150" y="270827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2B9214-55DE-D1A7-0EAE-DE68B2ABB771}"/>
              </a:ext>
            </a:extLst>
          </p:cNvPr>
          <p:cNvCxnSpPr/>
          <p:nvPr/>
        </p:nvCxnSpPr>
        <p:spPr>
          <a:xfrm>
            <a:off x="1835150" y="3325813"/>
            <a:ext cx="2881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0" name="CasellaDiTesto 15">
            <a:extLst>
              <a:ext uri="{FF2B5EF4-FFF2-40B4-BE49-F238E27FC236}">
                <a16:creationId xmlns:a16="http://schemas.microsoft.com/office/drawing/2014/main" id="{5172542B-A08D-D675-4C59-6A86AC9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33725"/>
            <a:ext cx="182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Spiegazione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B4FA395-29A9-1F32-9B84-9703D8CF6A28}"/>
              </a:ext>
            </a:extLst>
          </p:cNvPr>
          <p:cNvCxnSpPr/>
          <p:nvPr/>
        </p:nvCxnSpPr>
        <p:spPr>
          <a:xfrm>
            <a:off x="5508625" y="3573463"/>
            <a:ext cx="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2" name="CasellaDiTesto 18">
            <a:extLst>
              <a:ext uri="{FF2B5EF4-FFF2-40B4-BE49-F238E27FC236}">
                <a16:creationId xmlns:a16="http://schemas.microsoft.com/office/drawing/2014/main" id="{2C44D9A2-431A-0769-DC04-D26D23DF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244975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Appoggio psicologico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9C2E574-59A9-44A9-C93E-8F554ADB90E5}"/>
              </a:ext>
            </a:extLst>
          </p:cNvPr>
          <p:cNvCxnSpPr/>
          <p:nvPr/>
        </p:nvCxnSpPr>
        <p:spPr>
          <a:xfrm flipH="1">
            <a:off x="3419475" y="4797425"/>
            <a:ext cx="20891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4" name="CasellaDiTesto 21">
            <a:extLst>
              <a:ext uri="{FF2B5EF4-FFF2-40B4-BE49-F238E27FC236}">
                <a16:creationId xmlns:a16="http://schemas.microsoft.com/office/drawing/2014/main" id="{83514214-E7A3-3750-F6B0-1C05C0D6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1656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Sostegno al recupero del peso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C9C806D8-E4C0-7918-E909-9DFAB6B88830}"/>
              </a:ext>
            </a:extLst>
          </p:cNvPr>
          <p:cNvSpPr/>
          <p:nvPr/>
        </p:nvSpPr>
        <p:spPr>
          <a:xfrm>
            <a:off x="900113" y="5373688"/>
            <a:ext cx="34559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B96F5A-EC38-60ED-1E5A-4BC38FD5D32D}"/>
              </a:ext>
            </a:extLst>
          </p:cNvPr>
          <p:cNvCxnSpPr/>
          <p:nvPr/>
        </p:nvCxnSpPr>
        <p:spPr>
          <a:xfrm>
            <a:off x="5508625" y="4797425"/>
            <a:ext cx="1008063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7" name="CasellaDiTesto 25">
            <a:extLst>
              <a:ext uri="{FF2B5EF4-FFF2-40B4-BE49-F238E27FC236}">
                <a16:creationId xmlns:a16="http://schemas.microsoft.com/office/drawing/2014/main" id="{E99FDB3D-59B2-7EAA-0967-2C483198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5516563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Diagnosi tempestiva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 eventuale Anoressia</a:t>
            </a:r>
          </a:p>
        </p:txBody>
      </p:sp>
      <p:sp>
        <p:nvSpPr>
          <p:cNvPr id="138258" name="CasellaDiTesto 1">
            <a:extLst>
              <a:ext uri="{FF2B5EF4-FFF2-40B4-BE49-F238E27FC236}">
                <a16:creationId xmlns:a16="http://schemas.microsoft.com/office/drawing/2014/main" id="{E0FC266E-29B7-1C48-C997-C33344EB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6903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Campagnoli 2015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asellaDiTesto 3">
            <a:extLst>
              <a:ext uri="{FF2B5EF4-FFF2-40B4-BE49-F238E27FC236}">
                <a16:creationId xmlns:a16="http://schemas.microsoft.com/office/drawing/2014/main" id="{9601FC4A-94E4-5B56-CF7E-BAF132CB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Amenorrea ipotalamica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95FB886-02D8-831D-41A4-6EEAA5B6E7DB}"/>
              </a:ext>
            </a:extLst>
          </p:cNvPr>
          <p:cNvCxnSpPr/>
          <p:nvPr/>
        </p:nvCxnSpPr>
        <p:spPr>
          <a:xfrm>
            <a:off x="3779838" y="949325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E22A32-BD98-6368-85BB-735AFFCE82B7}"/>
              </a:ext>
            </a:extLst>
          </p:cNvPr>
          <p:cNvSpPr txBox="1"/>
          <p:nvPr/>
        </p:nvSpPr>
        <p:spPr>
          <a:xfrm>
            <a:off x="5313363" y="673100"/>
            <a:ext cx="20161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Medico di MG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Ginecologo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258690E-2B0E-A86E-4A29-FBB55F0A830A}"/>
              </a:ext>
            </a:extLst>
          </p:cNvPr>
          <p:cNvCxnSpPr>
            <a:stCxn id="7" idx="2"/>
          </p:cNvCxnSpPr>
          <p:nvPr/>
        </p:nvCxnSpPr>
        <p:spPr>
          <a:xfrm>
            <a:off x="6321425" y="1595438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58313B8-7CE9-F6E7-AF62-D7EA097D3D65}"/>
              </a:ext>
            </a:extLst>
          </p:cNvPr>
          <p:cNvCxnSpPr/>
          <p:nvPr/>
        </p:nvCxnSpPr>
        <p:spPr>
          <a:xfrm flipH="1">
            <a:off x="4140200" y="2205038"/>
            <a:ext cx="2181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7" name="CasellaDiTesto 11">
            <a:extLst>
              <a:ext uri="{FF2B5EF4-FFF2-40B4-BE49-F238E27FC236}">
                <a16:creationId xmlns:a16="http://schemas.microsoft.com/office/drawing/2014/main" id="{BD40F77B-3585-59F0-2698-EDD71403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002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Diagnostica differenziale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Densitometria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7BB93F-1183-66EB-895A-2EACD966C4F3}"/>
              </a:ext>
            </a:extLst>
          </p:cNvPr>
          <p:cNvCxnSpPr/>
          <p:nvPr/>
        </p:nvCxnSpPr>
        <p:spPr>
          <a:xfrm>
            <a:off x="1835150" y="270827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2B9214-55DE-D1A7-0EAE-DE68B2ABB771}"/>
              </a:ext>
            </a:extLst>
          </p:cNvPr>
          <p:cNvCxnSpPr/>
          <p:nvPr/>
        </p:nvCxnSpPr>
        <p:spPr>
          <a:xfrm>
            <a:off x="1835150" y="3325813"/>
            <a:ext cx="2881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0" name="CasellaDiTesto 15">
            <a:extLst>
              <a:ext uri="{FF2B5EF4-FFF2-40B4-BE49-F238E27FC236}">
                <a16:creationId xmlns:a16="http://schemas.microsoft.com/office/drawing/2014/main" id="{5172542B-A08D-D675-4C59-6A86AC9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33725"/>
            <a:ext cx="182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Spiegazione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B4FA395-29A9-1F32-9B84-9703D8CF6A28}"/>
              </a:ext>
            </a:extLst>
          </p:cNvPr>
          <p:cNvCxnSpPr/>
          <p:nvPr/>
        </p:nvCxnSpPr>
        <p:spPr>
          <a:xfrm>
            <a:off x="5508625" y="3573463"/>
            <a:ext cx="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2" name="CasellaDiTesto 18">
            <a:extLst>
              <a:ext uri="{FF2B5EF4-FFF2-40B4-BE49-F238E27FC236}">
                <a16:creationId xmlns:a16="http://schemas.microsoft.com/office/drawing/2014/main" id="{2C44D9A2-431A-0769-DC04-D26D23DF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244975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Appoggio psicologico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9C2E574-59A9-44A9-C93E-8F554ADB90E5}"/>
              </a:ext>
            </a:extLst>
          </p:cNvPr>
          <p:cNvCxnSpPr/>
          <p:nvPr/>
        </p:nvCxnSpPr>
        <p:spPr>
          <a:xfrm flipH="1">
            <a:off x="3419475" y="4797425"/>
            <a:ext cx="20891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4" name="CasellaDiTesto 21">
            <a:extLst>
              <a:ext uri="{FF2B5EF4-FFF2-40B4-BE49-F238E27FC236}">
                <a16:creationId xmlns:a16="http://schemas.microsoft.com/office/drawing/2014/main" id="{83514214-E7A3-3750-F6B0-1C05C0D6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1656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Sostegno al recupero del peso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C9C806D8-E4C0-7918-E909-9DFAB6B88830}"/>
              </a:ext>
            </a:extLst>
          </p:cNvPr>
          <p:cNvSpPr/>
          <p:nvPr/>
        </p:nvSpPr>
        <p:spPr>
          <a:xfrm>
            <a:off x="900113" y="5373688"/>
            <a:ext cx="34559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B96F5A-EC38-60ED-1E5A-4BC38FD5D32D}"/>
              </a:ext>
            </a:extLst>
          </p:cNvPr>
          <p:cNvCxnSpPr/>
          <p:nvPr/>
        </p:nvCxnSpPr>
        <p:spPr>
          <a:xfrm>
            <a:off x="5508625" y="4797425"/>
            <a:ext cx="1008063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7" name="CasellaDiTesto 25">
            <a:extLst>
              <a:ext uri="{FF2B5EF4-FFF2-40B4-BE49-F238E27FC236}">
                <a16:creationId xmlns:a16="http://schemas.microsoft.com/office/drawing/2014/main" id="{E99FDB3D-59B2-7EAA-0967-2C483198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5516563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Diagnosi tempestiva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 eventuale Anoressia</a:t>
            </a:r>
          </a:p>
        </p:txBody>
      </p:sp>
      <p:sp>
        <p:nvSpPr>
          <p:cNvPr id="138258" name="CasellaDiTesto 1">
            <a:extLst>
              <a:ext uri="{FF2B5EF4-FFF2-40B4-BE49-F238E27FC236}">
                <a16:creationId xmlns:a16="http://schemas.microsoft.com/office/drawing/2014/main" id="{E0FC266E-29B7-1C48-C997-C33344EB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6903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Campagnoli 2015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890BE67-4070-9128-C5C2-4DD4DD67E8FC}"/>
              </a:ext>
            </a:extLst>
          </p:cNvPr>
          <p:cNvSpPr/>
          <p:nvPr/>
        </p:nvSpPr>
        <p:spPr>
          <a:xfrm>
            <a:off x="4942681" y="5534024"/>
            <a:ext cx="34559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67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0" y="857250"/>
          <a:ext cx="9144000" cy="514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3" imgW="15238095" imgH="11428571" progId="Paint.Picture">
                  <p:embed/>
                </p:oleObj>
              </mc:Choice>
              <mc:Fallback>
                <p:oleObj name="Immagine bitmap" r:id="rId3" imgW="15238095" imgH="11428571" progId="Paint.Picture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5144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480232" y="1442920"/>
            <a:ext cx="184731" cy="10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951561" y="3807619"/>
            <a:ext cx="2166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467544" y="1255328"/>
            <a:ext cx="8280920" cy="360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95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Grazie 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Chiara Benedetto, Laura Lesca, Laura </a:t>
            </a: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Rabbione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Anna Peloso, Valentina </a:t>
            </a: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Rovei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(</a:t>
            </a:r>
            <a:r>
              <a:rPr kumimoji="0" lang="it-IT" alt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Associazione Prevenzione Anoressia Torino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8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asellaDiTesto 1"/>
          <p:cNvSpPr txBox="1">
            <a:spLocks noChangeArrowheads="1"/>
          </p:cNvSpPr>
          <p:nvPr/>
        </p:nvSpPr>
        <p:spPr bwMode="auto">
          <a:xfrm>
            <a:off x="611188" y="620713"/>
            <a:ext cx="79216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Importanza del sollecito recupero del peso e/o di adeguato apporto nutrizionale nelle adolescenti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 recupero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sollecito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con normalizzazione ancora negli anni in cui possono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riottenersi buoni livelli di fattori di crescita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consente la possibilità di un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discreto recupero anche della strutturazione ossea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9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620688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SOMMINISTRAZIONE DI ESTROGENI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estrogeni esogeni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svolgono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azioni dirette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favorevoli (anti-</a:t>
            </a:r>
            <a:r>
              <a:rPr kumimoji="0" lang="it-IT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riassorbitive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sul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tessuto osseo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Tuttavia le azioni dirette favorevoli sono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controbilanciate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dagli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eventuali effetti epatocellulari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tra cui una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desensibilizzazione del fegato all’azione del GH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riduzione dei livelli e della biodisponibilità dell’IGF-1</a:t>
            </a:r>
            <a:r>
              <a:rPr kumimoji="0" lang="it-IT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 particolare rilievo nelle adolescenti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9939C-CAA7-CB10-5CD1-05C17F6AB449}"/>
              </a:ext>
            </a:extLst>
          </p:cNvPr>
          <p:cNvSpPr txBox="1"/>
          <p:nvPr/>
        </p:nvSpPr>
        <p:spPr>
          <a:xfrm>
            <a:off x="8208404" y="235967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433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566678"/>
            <a:ext cx="83529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AZIONI EPATOCELLULARI DEGLI ESTROGENI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particolarmente intense quando si usi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ETINIL-ESTRADIOLO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presente nei contraccettivi ormonali (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«pillole», cerotti, anello vaginale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presenti, ma assai più limitate, con l’uso </a:t>
            </a:r>
            <a:r>
              <a:rPr kumimoji="0" lang="it-IT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ESTRADIOLO</a:t>
            </a:r>
            <a:r>
              <a:rPr kumimoji="0" lang="it-IT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dell’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ESTETROLO</a:t>
            </a:r>
            <a:r>
              <a:rPr kumimoji="0" lang="it-IT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via orale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 effetto del 1°passaggio epatico).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assenti con l’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ESTRADIOLO per via transdermica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percutanea 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(cerotti, gel, spray).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8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548679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Conseguenze delle moderne «pillole» 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 tessuto osseo delle adolescenti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si considera l’insieme dei vantaggi, le conseguenze sul tessuto osseo 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appaiono in linea generale problematiche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Cautela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soprattutto per l’impiego non-contraccettivo («indicazioni» quali le irregolarità mestruali, la dismenorrea, l’acne),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particolarmente nei casi di </a:t>
            </a:r>
            <a:r>
              <a:rPr kumimoji="0" lang="it-IT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oligo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-amenorrea 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sottopeso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6E5C22-16C5-9923-A601-8C28125300A2}"/>
              </a:ext>
            </a:extLst>
          </p:cNvPr>
          <p:cNvSpPr txBox="1"/>
          <p:nvPr/>
        </p:nvSpPr>
        <p:spPr>
          <a:xfrm>
            <a:off x="8208404" y="235967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262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11560" y="764704"/>
            <a:ext cx="7920880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 randomizzati</a:t>
            </a:r>
            <a:r>
              <a:rPr kumimoji="0" lang="it-IT" sz="32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indicano che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Estradiolo transdermico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(che non interferisce con la sintesi e la attività dell’IGF-1) contrasta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perdita di tessuto osseo in caso di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amenorrea ipotalamica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carenza nutrizionale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(Gordon et al;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Singhal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al; </a:t>
            </a:r>
            <a:r>
              <a:rPr kumimoji="0" lang="it-IT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 </a:t>
            </a:r>
            <a:r>
              <a:rPr kumimoji="0" lang="it-IT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kumimoji="0" lang="it-IT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Endocrinol</a:t>
            </a:r>
            <a:r>
              <a:rPr kumimoji="0" lang="it-IT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50126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str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str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tr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str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2206</Words>
  <Application>Microsoft Office PowerPoint</Application>
  <PresentationFormat>Presentazione su schermo (4:3)</PresentationFormat>
  <Paragraphs>378</Paragraphs>
  <Slides>47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68" baseType="lpstr">
      <vt:lpstr>Arial</vt:lpstr>
      <vt:lpstr>Calibri</vt:lpstr>
      <vt:lpstr>Calibri Light</vt:lpstr>
      <vt:lpstr>Clarendon Extended</vt:lpstr>
      <vt:lpstr>Symbol</vt:lpstr>
      <vt:lpstr>Times</vt:lpstr>
      <vt:lpstr>Times New Roman</vt:lpstr>
      <vt:lpstr>Verdana</vt:lpstr>
      <vt:lpstr>Wingdings 2</vt:lpstr>
      <vt:lpstr>Tema di Office</vt:lpstr>
      <vt:lpstr>2_Astro</vt:lpstr>
      <vt:lpstr>1_Astro</vt:lpstr>
      <vt:lpstr>1_Tema di Office</vt:lpstr>
      <vt:lpstr>5_Tema di Office</vt:lpstr>
      <vt:lpstr>2_Tema di Office</vt:lpstr>
      <vt:lpstr>3_Astro</vt:lpstr>
      <vt:lpstr>3_Tema di Office</vt:lpstr>
      <vt:lpstr>4_Tema di Office</vt:lpstr>
      <vt:lpstr>6_Tema di Office</vt:lpstr>
      <vt:lpstr>Astro</vt:lpstr>
      <vt:lpstr>Immagine bitmap</vt:lpstr>
      <vt:lpstr>  Diagnostica e impostazione terapeutica delle Amenorree ipotalamiche nelle Adolescenti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Campagnoli</dc:creator>
  <cp:lastModifiedBy>Giorgio Campagnoli</cp:lastModifiedBy>
  <cp:revision>297</cp:revision>
  <cp:lastPrinted>2022-10-06T17:11:50Z</cp:lastPrinted>
  <dcterms:created xsi:type="dcterms:W3CDTF">2016-10-10T07:04:38Z</dcterms:created>
  <dcterms:modified xsi:type="dcterms:W3CDTF">2023-11-25T09:02:22Z</dcterms:modified>
</cp:coreProperties>
</file>