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97" r:id="rId3"/>
    <p:sldMasterId id="2147483721" r:id="rId4"/>
  </p:sldMasterIdLst>
  <p:notesMasterIdLst>
    <p:notesMasterId r:id="rId19"/>
  </p:notesMasterIdLst>
  <p:handoutMasterIdLst>
    <p:handoutMasterId r:id="rId20"/>
  </p:handoutMasterIdLst>
  <p:sldIdLst>
    <p:sldId id="256" r:id="rId5"/>
    <p:sldId id="8907" r:id="rId6"/>
    <p:sldId id="8905" r:id="rId7"/>
    <p:sldId id="580" r:id="rId8"/>
    <p:sldId id="9067" r:id="rId9"/>
    <p:sldId id="9069" r:id="rId10"/>
    <p:sldId id="8901" r:id="rId11"/>
    <p:sldId id="8888" r:id="rId12"/>
    <p:sldId id="8893" r:id="rId13"/>
    <p:sldId id="8890" r:id="rId14"/>
    <p:sldId id="9073" r:id="rId15"/>
    <p:sldId id="9072" r:id="rId16"/>
    <p:sldId id="9071" r:id="rId17"/>
    <p:sldId id="9066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FF9393"/>
    <a:srgbClr val="0B76A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230" autoAdjust="0"/>
  </p:normalViewPr>
  <p:slideViewPr>
    <p:cSldViewPr snapToGrid="0">
      <p:cViewPr varScale="1">
        <p:scale>
          <a:sx n="54" d="100"/>
          <a:sy n="54" d="100"/>
        </p:scale>
        <p:origin x="135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93FD3C9A-B955-4885-836F-9FB5842584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/>
              <a:t>L'amenorrea ipotalamica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191FDEA-9DA0-419A-8773-4431B346E4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E03D1-039D-44BD-9764-2FE281F2853C}" type="datetimeFigureOut">
              <a:rPr lang="it-IT" smtClean="0"/>
              <a:t>09/03/2025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F329BBF-03A1-4877-AE57-923801E5CE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3EEE133-5EC2-4851-8B83-E677AE1109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FB3B6-FA0B-4F0C-A3D4-99D3528A61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337942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/>
              <a:t>L'amenorrea ipotalamica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140A6-94F1-4CDC-8CBD-4FC4B0B7BA65}" type="datetimeFigureOut">
              <a:rPr lang="it-IT" smtClean="0"/>
              <a:t>09/03/2025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C342D-E05F-4715-A72D-4EB2ECCF05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398778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eziopatogenesi dell’Ipotalamica e le conseguenti alterazioni ormonali, sottolineando l’ampiezza e attualità del problema soprattutto in relazione alla carenza nutrizionale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52BE0-8403-4118-B736-253C7403584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5518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Maruhashi</a:t>
            </a:r>
            <a:r>
              <a:rPr lang="es-ES" dirty="0"/>
              <a:t>, 2020: </a:t>
            </a:r>
            <a:r>
              <a:rPr lang="es-ES" dirty="0" err="1"/>
              <a:t>cut</a:t>
            </a:r>
            <a:r>
              <a:rPr lang="es-ES" dirty="0"/>
              <a:t> off 7.1% </a:t>
            </a:r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it-IT"/>
              <a:t>L'amenorrea ipotalamica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C342D-E05F-4715-A72D-4EB2ECCF05A3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9412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it-IT"/>
              <a:t>L'amenorrea ipotalamica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C342D-E05F-4715-A72D-4EB2ECCF05A3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5169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Chou SH, </a:t>
            </a:r>
            <a:r>
              <a:rPr lang="it-IT" dirty="0" err="1"/>
              <a:t>Mantzoros</a:t>
            </a:r>
            <a:r>
              <a:rPr lang="it-IT" dirty="0"/>
              <a:t> C. Bone </a:t>
            </a:r>
            <a:r>
              <a:rPr lang="it-IT" dirty="0" err="1"/>
              <a:t>metabolism</a:t>
            </a:r>
            <a:r>
              <a:rPr lang="it-IT" dirty="0"/>
              <a:t> in </a:t>
            </a:r>
            <a:r>
              <a:rPr lang="it-IT" dirty="0" err="1"/>
              <a:t>anorexia</a:t>
            </a:r>
            <a:r>
              <a:rPr lang="it-IT" dirty="0"/>
              <a:t> nervosa and </a:t>
            </a:r>
            <a:r>
              <a:rPr lang="it-IT" dirty="0" err="1"/>
              <a:t>hypothalamic</a:t>
            </a:r>
            <a:r>
              <a:rPr lang="it-IT" dirty="0"/>
              <a:t> </a:t>
            </a:r>
            <a:r>
              <a:rPr lang="it-IT" dirty="0" err="1"/>
              <a:t>amenorrhea</a:t>
            </a:r>
            <a:r>
              <a:rPr lang="it-IT" dirty="0"/>
              <a:t>. </a:t>
            </a:r>
            <a:r>
              <a:rPr lang="it-IT" dirty="0" err="1"/>
              <a:t>Metabolism</a:t>
            </a:r>
            <a:endParaRPr lang="it-IT" dirty="0"/>
          </a:p>
          <a:p>
            <a:r>
              <a:rPr lang="it-IT" dirty="0"/>
              <a:t>2018; 80: 91. </a:t>
            </a:r>
          </a:p>
          <a:p>
            <a:r>
              <a:rPr lang="it-IT" dirty="0"/>
              <a:t>Caputo M, Pigni S, Agosti E, et al. </a:t>
            </a:r>
            <a:r>
              <a:rPr lang="it-IT" dirty="0" err="1"/>
              <a:t>Regulation</a:t>
            </a:r>
            <a:r>
              <a:rPr lang="it-IT" dirty="0"/>
              <a:t> of GH and GH </a:t>
            </a:r>
            <a:r>
              <a:rPr lang="it-IT" dirty="0" err="1"/>
              <a:t>Signaling</a:t>
            </a:r>
            <a:r>
              <a:rPr lang="it-IT" dirty="0"/>
              <a:t> by </a:t>
            </a:r>
            <a:r>
              <a:rPr lang="it-IT" dirty="0" err="1"/>
              <a:t>Nutrients</a:t>
            </a:r>
            <a:r>
              <a:rPr lang="it-IT" dirty="0"/>
              <a:t>. </a:t>
            </a:r>
            <a:r>
              <a:rPr lang="it-IT" dirty="0" err="1"/>
              <a:t>Cells</a:t>
            </a:r>
            <a:endParaRPr lang="it-IT" dirty="0"/>
          </a:p>
          <a:p>
            <a:r>
              <a:rPr lang="it-IT" dirty="0"/>
              <a:t>2021; 10: 1376.</a:t>
            </a:r>
          </a:p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it-IT"/>
              <a:t>L'amenorrea ipotalamica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C342D-E05F-4715-A72D-4EB2ECCF05A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5467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Faje AT, Karim L, Taylor A, Lee H, Miller KK, </a:t>
            </a:r>
            <a:r>
              <a:rPr lang="es-ES" dirty="0" err="1"/>
              <a:t>Mendes</a:t>
            </a:r>
            <a:r>
              <a:rPr lang="es-ES" dirty="0"/>
              <a:t> N, et al. </a:t>
            </a:r>
            <a:r>
              <a:rPr lang="es-ES" dirty="0" err="1"/>
              <a:t>Adolescent</a:t>
            </a:r>
            <a:r>
              <a:rPr lang="es-ES" dirty="0"/>
              <a:t> </a:t>
            </a:r>
            <a:r>
              <a:rPr lang="es-ES" dirty="0" err="1"/>
              <a:t>Girls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Anorexia Nervosa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Impaired</a:t>
            </a:r>
            <a:r>
              <a:rPr lang="es-ES" dirty="0"/>
              <a:t> Cortical and Trabecular </a:t>
            </a:r>
            <a:r>
              <a:rPr lang="es-ES" dirty="0" err="1"/>
              <a:t>Microarchitecture</a:t>
            </a:r>
            <a:r>
              <a:rPr lang="es-ES" dirty="0"/>
              <a:t> and </a:t>
            </a:r>
            <a:r>
              <a:rPr lang="es-ES" dirty="0" err="1"/>
              <a:t>Lower</a:t>
            </a:r>
            <a:r>
              <a:rPr lang="es-ES" dirty="0"/>
              <a:t> </a:t>
            </a:r>
            <a:r>
              <a:rPr lang="es-ES" dirty="0" err="1"/>
              <a:t>Estimated</a:t>
            </a:r>
            <a:r>
              <a:rPr lang="es-ES" dirty="0"/>
              <a:t> </a:t>
            </a:r>
            <a:r>
              <a:rPr lang="es-ES" dirty="0" err="1"/>
              <a:t>Bone</a:t>
            </a:r>
            <a:r>
              <a:rPr lang="es-ES" dirty="0"/>
              <a:t> </a:t>
            </a:r>
            <a:r>
              <a:rPr lang="es-ES" dirty="0" err="1"/>
              <a:t>Strength</a:t>
            </a:r>
            <a:r>
              <a:rPr lang="es-ES" dirty="0"/>
              <a:t> at </a:t>
            </a:r>
            <a:r>
              <a:rPr lang="es-ES" dirty="0" err="1"/>
              <a:t>the</a:t>
            </a:r>
            <a:r>
              <a:rPr lang="es-ES" dirty="0"/>
              <a:t> Distal </a:t>
            </a:r>
            <a:r>
              <a:rPr lang="es-ES" dirty="0" err="1"/>
              <a:t>Radius</a:t>
            </a:r>
            <a:r>
              <a:rPr lang="es-ES" dirty="0"/>
              <a:t>. J Clin </a:t>
            </a:r>
            <a:r>
              <a:rPr lang="es-ES" dirty="0" err="1"/>
              <a:t>Endocrinol</a:t>
            </a:r>
            <a:r>
              <a:rPr lang="es-ES" dirty="0"/>
              <a:t> </a:t>
            </a:r>
            <a:r>
              <a:rPr lang="es-ES" dirty="0" err="1"/>
              <a:t>Metab</a:t>
            </a:r>
            <a:r>
              <a:rPr lang="es-ES" dirty="0"/>
              <a:t>. 2013</a:t>
            </a:r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it-IT"/>
              <a:t>L'amenorrea ipotalamica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C342D-E05F-4715-A72D-4EB2ECCF05A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106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studied 50 girls and young women 14–21 years old for this study (17 AA, 17 EA, and 16 non-athletes).</a:t>
            </a:r>
          </a:p>
          <a:p>
            <a:endParaRPr lang="en-US" dirty="0"/>
          </a:p>
          <a:p>
            <a:r>
              <a:rPr lang="es-ES" dirty="0" err="1"/>
              <a:t>Bone</a:t>
            </a:r>
            <a:r>
              <a:rPr lang="es-ES" dirty="0"/>
              <a:t>. 2012 </a:t>
            </a:r>
            <a:r>
              <a:rPr lang="es-ES" dirty="0" err="1"/>
              <a:t>October</a:t>
            </a:r>
            <a:r>
              <a:rPr lang="es-ES" dirty="0"/>
              <a:t> ; 51(4): 680–687. doi:10.1016/j.bone.2012.07.019. Cortical </a:t>
            </a:r>
            <a:r>
              <a:rPr lang="es-ES" dirty="0" err="1"/>
              <a:t>Microstructure</a:t>
            </a:r>
            <a:r>
              <a:rPr lang="es-ES" dirty="0"/>
              <a:t> and </a:t>
            </a:r>
            <a:r>
              <a:rPr lang="es-ES" dirty="0" err="1"/>
              <a:t>Estimated</a:t>
            </a:r>
            <a:r>
              <a:rPr lang="es-ES" dirty="0"/>
              <a:t> </a:t>
            </a:r>
            <a:r>
              <a:rPr lang="es-ES" dirty="0" err="1"/>
              <a:t>Bone</a:t>
            </a:r>
            <a:r>
              <a:rPr lang="es-ES" dirty="0"/>
              <a:t> </a:t>
            </a:r>
            <a:r>
              <a:rPr lang="es-ES" dirty="0" err="1"/>
              <a:t>Strength</a:t>
            </a:r>
            <a:r>
              <a:rPr lang="es-ES" dirty="0"/>
              <a:t> in Young </a:t>
            </a:r>
            <a:r>
              <a:rPr lang="es-ES" dirty="0" err="1"/>
              <a:t>Amenorrheic</a:t>
            </a:r>
            <a:r>
              <a:rPr lang="es-ES" dirty="0"/>
              <a:t> </a:t>
            </a:r>
            <a:r>
              <a:rPr lang="es-ES" dirty="0" err="1"/>
              <a:t>Athletes</a:t>
            </a:r>
            <a:r>
              <a:rPr lang="es-ES" dirty="0"/>
              <a:t>, </a:t>
            </a:r>
            <a:r>
              <a:rPr lang="es-ES" dirty="0" err="1"/>
              <a:t>Eumenorrheic</a:t>
            </a:r>
            <a:r>
              <a:rPr lang="es-ES" dirty="0"/>
              <a:t> </a:t>
            </a:r>
            <a:r>
              <a:rPr lang="es-ES" dirty="0" err="1"/>
              <a:t>Athletes</a:t>
            </a:r>
            <a:r>
              <a:rPr lang="es-ES" dirty="0"/>
              <a:t> and Non-</a:t>
            </a:r>
            <a:r>
              <a:rPr lang="es-ES" dirty="0" err="1"/>
              <a:t>Athletes</a:t>
            </a:r>
            <a:r>
              <a:rPr lang="es-ES" dirty="0"/>
              <a:t> </a:t>
            </a:r>
            <a:r>
              <a:rPr lang="es-ES" dirty="0" err="1"/>
              <a:t>Kathryn</a:t>
            </a:r>
            <a:r>
              <a:rPr lang="es-ES" dirty="0"/>
              <a:t> E. Ackerman, </a:t>
            </a:r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it-IT"/>
              <a:t>L'amenorrea ipotalamica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C342D-E05F-4715-A72D-4EB2ECCF05A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1544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3: The growth-plate. The effects of the GH/IGF axis on chondrocytes of the growth plate were extensively studied (and described in the current review). GH elicits direct and IGF-dependent effects on chondrocytes in all zones of the growth plate. However, IGF-1 actions were mostly detected at the proliferative zone, while those of GH were localized to the germinal zone.</a:t>
            </a:r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it-IT"/>
              <a:t>L'amenorrea ipotalamica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C342D-E05F-4715-A72D-4EB2ECCF05A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3489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>
              <a:lnSpc>
                <a:spcPct val="107000"/>
              </a:lnSpc>
              <a:spcAft>
                <a:spcPts val="1000"/>
              </a:spcAft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Herpertz-Dahlmann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B,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Dahmen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B. Children in Need-Diagnostics, epidemiology, treatment and outcome of Early Onset Anorexia Nervosa. Nutrients 2019; 11: 1932.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Neale J, Hudson LD. Anorexia nervosa in adolescents. Br J Hosp Med 2020; 10: 12968.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van </a:t>
            </a:r>
            <a:r>
              <a:rPr lang="es-ES" dirty="0" err="1">
                <a:solidFill>
                  <a:schemeClr val="bg1">
                    <a:lumMod val="50000"/>
                  </a:schemeClr>
                </a:solidFill>
              </a:rPr>
              <a:t>Eeden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 AE, van </a:t>
            </a:r>
            <a:r>
              <a:rPr lang="es-ES" dirty="0" err="1">
                <a:solidFill>
                  <a:schemeClr val="bg1">
                    <a:lumMod val="50000"/>
                  </a:schemeClr>
                </a:solidFill>
              </a:rPr>
              <a:t>Hoeken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 D, </a:t>
            </a:r>
            <a:r>
              <a:rPr lang="es-ES" dirty="0" err="1">
                <a:solidFill>
                  <a:schemeClr val="bg1">
                    <a:lumMod val="50000"/>
                  </a:schemeClr>
                </a:solidFill>
              </a:rPr>
              <a:t>Hoek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 HW.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Incidence, prevalence and mortality of anorexia nervosa and bulimia nervosa.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Curr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Opin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Psychiatry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2021; 34: 515-524.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52BE0-8403-4118-B736-253C74035842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8033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-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Sclavo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 MG. </a:t>
            </a:r>
            <a:r>
              <a:rPr kumimoji="0" lang="en-US" sz="1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Le </a:t>
            </a:r>
            <a:r>
              <a:rPr kumimoji="0" lang="en-US" sz="12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ricadute</a:t>
            </a:r>
            <a:r>
              <a:rPr kumimoji="0" lang="en-US" sz="1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12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della</a:t>
            </a:r>
            <a:r>
              <a:rPr kumimoji="0" lang="en-US" sz="1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12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carenza</a:t>
            </a:r>
            <a:r>
              <a:rPr kumimoji="0" lang="en-US" sz="1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12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energetica</a:t>
            </a:r>
            <a:r>
              <a:rPr kumimoji="0" lang="en-US" sz="1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12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sull’apparato</a:t>
            </a:r>
            <a:r>
              <a:rPr kumimoji="0" lang="en-US" sz="1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12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cardiovascolare</a:t>
            </a:r>
            <a:r>
              <a:rPr kumimoji="0" lang="en-US" sz="1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.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Relazione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 al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Convegno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su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 “I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rischi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della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carenza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nutrizionale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 e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energetica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nello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 sport”, Torino, 18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ottobre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 2019.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-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Shufelt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 CL et al. </a:t>
            </a:r>
            <a:r>
              <a:rPr kumimoji="0" lang="en-US" sz="1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Functional Hypothalamic Amenorrhea and Preclinical Cardiovascular Disease.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 J Clin Endocrinol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Metab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 2023; 109: e51-e57.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- Springall GAC et al. </a:t>
            </a:r>
            <a:r>
              <a:rPr kumimoji="0" lang="en-US" sz="1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Long-term cardiovascular consequences of adolescent anorexia nervosa.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Pediatr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 Res. 2023; 94: 1457.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-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Tegg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 NL et al. </a:t>
            </a:r>
            <a:r>
              <a:rPr kumimoji="0" lang="en-US" sz="1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Impact of Secondary Amenorrhea on Cardiovascular Disease Risk in Physically Active Women: A Systematic Review and Meta-Analysis.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 J Am Heart Assoc. 2024; 13.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it-IT" dirty="0"/>
          </a:p>
          <a:p>
            <a:r>
              <a:rPr lang="en-US" dirty="0" err="1"/>
              <a:t>Shufelt</a:t>
            </a:r>
            <a:r>
              <a:rPr lang="en-US" dirty="0"/>
              <a:t> CL, Torbati T, Dutra E. Hypothalamic amenorrhea and the long-term health consequences. Semin </a:t>
            </a:r>
            <a:r>
              <a:rPr lang="en-US" dirty="0" err="1"/>
              <a:t>Reprod</a:t>
            </a:r>
            <a:r>
              <a:rPr lang="en-US" dirty="0"/>
              <a:t> Med. 2017; 35(3):256-262.</a:t>
            </a:r>
          </a:p>
          <a:p>
            <a:endParaRPr lang="en-US" dirty="0"/>
          </a:p>
          <a:p>
            <a:r>
              <a:rPr lang="es-ES" dirty="0" err="1"/>
              <a:t>Iorga</a:t>
            </a:r>
            <a:r>
              <a:rPr lang="es-ES" dirty="0"/>
              <a:t> A, Cunningham CM, </a:t>
            </a:r>
            <a:r>
              <a:rPr lang="es-ES" dirty="0" err="1"/>
              <a:t>Moazeni</a:t>
            </a:r>
            <a:r>
              <a:rPr lang="es-ES" dirty="0"/>
              <a:t> S, </a:t>
            </a:r>
            <a:r>
              <a:rPr lang="es-ES" dirty="0" err="1"/>
              <a:t>Ruffenach</a:t>
            </a:r>
            <a:r>
              <a:rPr lang="es-ES" dirty="0"/>
              <a:t> G, Umar S, </a:t>
            </a:r>
            <a:r>
              <a:rPr lang="es-ES" dirty="0" err="1"/>
              <a:t>Eghbali</a:t>
            </a:r>
            <a:r>
              <a:rPr lang="es-ES" dirty="0"/>
              <a:t> M.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protective</a:t>
            </a:r>
            <a:r>
              <a:rPr lang="es-ES" dirty="0"/>
              <a:t> role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estrogen</a:t>
            </a:r>
            <a:r>
              <a:rPr lang="es-ES" dirty="0"/>
              <a:t> and </a:t>
            </a:r>
            <a:r>
              <a:rPr lang="es-ES" dirty="0" err="1"/>
              <a:t>estrogen</a:t>
            </a:r>
            <a:r>
              <a:rPr lang="es-ES" dirty="0"/>
              <a:t> </a:t>
            </a:r>
            <a:r>
              <a:rPr lang="es-ES" dirty="0" err="1"/>
              <a:t>recep</a:t>
            </a:r>
            <a:r>
              <a:rPr lang="es-ES" dirty="0"/>
              <a:t> </a:t>
            </a:r>
            <a:r>
              <a:rPr lang="es-ES" dirty="0" err="1"/>
              <a:t>tors</a:t>
            </a:r>
            <a:r>
              <a:rPr lang="es-ES" dirty="0"/>
              <a:t> in cardiovascular </a:t>
            </a:r>
            <a:r>
              <a:rPr lang="es-ES" dirty="0" err="1"/>
              <a:t>disease</a:t>
            </a:r>
            <a:r>
              <a:rPr lang="es-ES" dirty="0"/>
              <a:t> and </a:t>
            </a:r>
            <a:r>
              <a:rPr lang="es-ES" dirty="0" err="1"/>
              <a:t>the</a:t>
            </a:r>
            <a:r>
              <a:rPr lang="es-ES" dirty="0"/>
              <a:t> controversial use </a:t>
            </a:r>
            <a:r>
              <a:rPr lang="es-ES" dirty="0" err="1"/>
              <a:t>of</a:t>
            </a:r>
            <a:r>
              <a:rPr lang="es-ES" dirty="0"/>
              <a:t> es </a:t>
            </a:r>
            <a:r>
              <a:rPr lang="es-ES" dirty="0" err="1"/>
              <a:t>trogen</a:t>
            </a:r>
            <a:r>
              <a:rPr lang="es-ES" dirty="0"/>
              <a:t> </a:t>
            </a:r>
            <a:r>
              <a:rPr lang="es-ES" dirty="0" err="1"/>
              <a:t>therapy</a:t>
            </a:r>
            <a:r>
              <a:rPr lang="es-ES" dirty="0"/>
              <a:t>. </a:t>
            </a:r>
            <a:r>
              <a:rPr lang="es-ES" dirty="0" err="1"/>
              <a:t>Biol</a:t>
            </a:r>
            <a:r>
              <a:rPr lang="es-ES" dirty="0"/>
              <a:t> Sex </a:t>
            </a:r>
            <a:r>
              <a:rPr lang="es-ES" dirty="0" err="1"/>
              <a:t>Differ</a:t>
            </a:r>
            <a:r>
              <a:rPr lang="es-ES" dirty="0"/>
              <a:t>. 2017;8(1):33.</a:t>
            </a:r>
            <a:endParaRPr lang="en-US" dirty="0"/>
          </a:p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it-IT"/>
              <a:t>L'amenorrea ipotalamica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C342D-E05F-4715-A72D-4EB2ECCF05A3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2248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Bradicardia: 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non tanto in soggetti ad elevata fitness cardiovascolare ma ad atleti con disordini dell’alimentazione in cui la bradicardia spiccata rappresenta un segno  di instabilità fisiologica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Ipotensione 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secondaria alla deplezione cronica del volume ventricolare</a:t>
            </a:r>
          </a:p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it-IT"/>
              <a:t>L'amenorrea ipotalamica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C342D-E05F-4715-A72D-4EB2ECCF05A3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0251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200" b="1" dirty="0">
                <a:solidFill>
                  <a:srgbClr val="C00000"/>
                </a:solidFill>
                <a:latin typeface="Calibri"/>
              </a:rPr>
              <a:t>Disfunzione Endoteliale</a:t>
            </a:r>
            <a:r>
              <a:rPr lang="it-IT" sz="1200" dirty="0">
                <a:solidFill>
                  <a:prstClr val="black"/>
                </a:solidFill>
                <a:latin typeface="Calibri"/>
              </a:rPr>
              <a:t> da ridotta disponibilità di NO conseguente al difetto di Estrogeni (fattori favorenti) e all’eccesso di Cortisolo (fattore inibente).</a:t>
            </a:r>
          </a:p>
          <a:p>
            <a:pPr lvl="0" algn="just"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È rilevabile in 1/3 delle ragazze con semplice A. Ipotalamica (comprese </a:t>
            </a:r>
            <a:r>
              <a:rPr lang="it-IT" sz="1200" dirty="0">
                <a:solidFill>
                  <a:prstClr val="black"/>
                </a:solidFill>
              </a:rPr>
              <a:t>le sportive), 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e con maggior frequenza nell’Anoressia.</a:t>
            </a:r>
          </a:p>
          <a:p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/>
              <a:t>Iorga</a:t>
            </a:r>
            <a:r>
              <a:rPr lang="es-ES" dirty="0"/>
              <a:t> A, Cunningham CM, </a:t>
            </a:r>
            <a:r>
              <a:rPr lang="es-ES" dirty="0" err="1"/>
              <a:t>Moazeni</a:t>
            </a:r>
            <a:r>
              <a:rPr lang="es-ES" dirty="0"/>
              <a:t> S, </a:t>
            </a:r>
            <a:r>
              <a:rPr lang="es-ES" dirty="0" err="1"/>
              <a:t>Ruffenach</a:t>
            </a:r>
            <a:r>
              <a:rPr lang="es-ES" dirty="0"/>
              <a:t> G, Umar S, </a:t>
            </a:r>
            <a:r>
              <a:rPr lang="es-ES" dirty="0" err="1"/>
              <a:t>Eghbali</a:t>
            </a:r>
            <a:r>
              <a:rPr lang="es-ES" dirty="0"/>
              <a:t> M.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protective</a:t>
            </a:r>
            <a:r>
              <a:rPr lang="es-ES" dirty="0"/>
              <a:t> role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estrogen</a:t>
            </a:r>
            <a:r>
              <a:rPr lang="es-ES" dirty="0"/>
              <a:t> and </a:t>
            </a:r>
            <a:r>
              <a:rPr lang="es-ES" dirty="0" err="1"/>
              <a:t>estrogen</a:t>
            </a:r>
            <a:r>
              <a:rPr lang="es-ES" dirty="0"/>
              <a:t> </a:t>
            </a:r>
            <a:r>
              <a:rPr lang="es-ES" dirty="0" err="1"/>
              <a:t>recep</a:t>
            </a:r>
            <a:r>
              <a:rPr lang="es-ES" dirty="0"/>
              <a:t> </a:t>
            </a:r>
            <a:r>
              <a:rPr lang="es-ES" dirty="0" err="1"/>
              <a:t>tors</a:t>
            </a:r>
            <a:r>
              <a:rPr lang="es-ES" dirty="0"/>
              <a:t> in cardiovascular </a:t>
            </a:r>
            <a:r>
              <a:rPr lang="es-ES" dirty="0" err="1"/>
              <a:t>disease</a:t>
            </a:r>
            <a:r>
              <a:rPr lang="es-ES" dirty="0"/>
              <a:t> and </a:t>
            </a:r>
            <a:r>
              <a:rPr lang="es-ES" dirty="0" err="1"/>
              <a:t>the</a:t>
            </a:r>
            <a:r>
              <a:rPr lang="es-ES" dirty="0"/>
              <a:t> controversial use </a:t>
            </a:r>
            <a:r>
              <a:rPr lang="es-ES" dirty="0" err="1"/>
              <a:t>of</a:t>
            </a:r>
            <a:r>
              <a:rPr lang="es-ES" dirty="0"/>
              <a:t> es </a:t>
            </a:r>
            <a:r>
              <a:rPr lang="es-ES" dirty="0" err="1"/>
              <a:t>trogen</a:t>
            </a:r>
            <a:r>
              <a:rPr lang="es-ES" dirty="0"/>
              <a:t> </a:t>
            </a:r>
            <a:r>
              <a:rPr lang="es-ES" dirty="0" err="1"/>
              <a:t>therapy</a:t>
            </a:r>
            <a:r>
              <a:rPr lang="es-ES" dirty="0"/>
              <a:t>. </a:t>
            </a:r>
            <a:r>
              <a:rPr lang="es-ES" dirty="0" err="1"/>
              <a:t>Biol</a:t>
            </a:r>
            <a:r>
              <a:rPr lang="es-ES" dirty="0"/>
              <a:t> Sex </a:t>
            </a:r>
            <a:r>
              <a:rPr lang="es-ES" dirty="0" err="1"/>
              <a:t>Differ</a:t>
            </a:r>
            <a:r>
              <a:rPr lang="es-ES" dirty="0"/>
              <a:t>. 2017;8(1):33.</a:t>
            </a:r>
            <a:endParaRPr lang="en-US" dirty="0"/>
          </a:p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it-IT"/>
              <a:t>L'amenorrea ipotalamica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C342D-E05F-4715-A72D-4EB2ECCF05A3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976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2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3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9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4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09/03/2025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131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09/03/2025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090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1" y="274673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73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09/03/2025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089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09600" y="274673"/>
            <a:ext cx="10972800" cy="5851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011AC-4C4F-4392-AFE6-758AE952AA6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977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D5F4B3-098B-E40B-DE6E-696B7C51AF0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1122361"/>
            <a:ext cx="9144000" cy="2387598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DF43796-0C79-FE62-FA83-647B2C1543D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0" y="3602041"/>
            <a:ext cx="9144000" cy="1655758"/>
          </a:xfrm>
        </p:spPr>
        <p:txBody>
          <a:bodyPr anchorCtr="1"/>
          <a:lstStyle>
            <a:lvl1pPr marL="0" indent="0" algn="ctr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 sz="2400"/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0D9B16-6953-1A9F-F0BA-D8746626896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B947E3A-C860-E816-1BB1-DF5BEFD7450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30907D-BBC9-485F-9017-1D7346A2B199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8791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AACF93-8376-1C2B-4C53-91FE66C096D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E21844-1683-0675-E409-7415E93BF06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AE425B0-D999-D049-9DAD-3E80C72B5BC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810E085-7971-C105-115F-366254AB18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1674D3-F14F-4E0A-BA51-2D2D7A203CF5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0350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63D836-8071-3194-4717-3FAF0633BD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6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90B983C-B263-2AF7-2A7A-C9CC540A40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639FAA-5706-C7C5-2E7B-50BAA7386F1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EAAFB63-B870-3A01-2DAC-51C60919C4D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7CA238-8C58-46A6-BB38-A7F684F48BF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8414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2D45B4-9F25-1035-C877-32464FA812B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38E715-D2C1-5789-9E3C-5B6182672A9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1" y="1600200"/>
            <a:ext cx="5382681" cy="452278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6B4F22F-57F2-1E9D-0F6E-9C8BE7F06CC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95488" y="1600200"/>
            <a:ext cx="5382681" cy="452278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2D25652-9DCE-8317-EACB-9A29091B135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336518-F3FA-E3AE-5AB0-076403F0A6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2019A7-8011-42EB-A093-A303E0B78442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006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AB7FFE-61A5-F7C5-AB74-6A2AB42033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0321" y="365130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669B066-2C16-2928-0F13-C9CFB9481C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40321" y="1681160"/>
            <a:ext cx="5158312" cy="823910"/>
          </a:xfrm>
        </p:spPr>
        <p:txBody>
          <a:bodyPr anchor="b"/>
          <a:lstStyle>
            <a:lvl1pPr marL="0" indent="0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 sz="2400" b="1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A1B7636-9560-5318-5541-DD1D5CD8E2E0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40321" y="2505072"/>
            <a:ext cx="515831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C3837BD-8D13-E843-C15E-CBD7043AA26F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721" cy="823910"/>
          </a:xfrm>
        </p:spPr>
        <p:txBody>
          <a:bodyPr anchor="b"/>
          <a:lstStyle>
            <a:lvl1pPr marL="0" indent="0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 sz="2400" b="1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F8B747B-4209-A16A-624D-67F755F2EED2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2"/>
            <a:ext cx="518372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75F9FBA-62C1-35CA-90C0-C5C801E1262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4415CC29-BCAF-8752-2C54-7005D09A810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AFEE6C-C913-4E80-A9A7-E7EFFD5F282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2497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546803-3E15-D867-492C-E4B3E8B4950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9BFCBDC-7B64-378E-5F86-D5DA7D14A24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A3AF0F3-3381-A02E-0875-AC0DEEDC9EF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575C53-6321-46B6-85D9-B35EC4FF9E7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3491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6982C69-A938-255C-06E9-E42EE103780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850A0B5-5E93-6AD4-9A46-881EDFBD23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39CD67-0663-45D8-B51A-2F25BACB2C6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575068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09/03/2025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06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C1ED7F-911D-CC36-436E-AB82F8C0DF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0321" y="457200"/>
            <a:ext cx="393276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750077-8FEF-1362-40FF-F704935562E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722" y="987424"/>
            <a:ext cx="6172199" cy="4873623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71CE10D-5774-4F53-0BC1-9387C862BBB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40321" y="2057400"/>
            <a:ext cx="3932760" cy="3811584"/>
          </a:xfrm>
        </p:spPr>
        <p:txBody>
          <a:bodyPr/>
          <a:lstStyle>
            <a:lvl1pPr marL="0" indent="0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 sz="16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B9EF29C-D3FB-AA60-D046-750F16F81D5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244893-B53C-2DEA-7A49-4C162EB2AE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FA3BC7-A128-46F1-8B88-66C63C4CBF0E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4039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BD0976-A00B-A9E5-4DE6-6D6B5B8267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0321" y="457200"/>
            <a:ext cx="393276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5BA3E37-0E10-D767-FB84-4F5A36BBD78A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722" y="987424"/>
            <a:ext cx="6172199" cy="4873623"/>
          </a:xfrm>
        </p:spPr>
        <p:txBody>
          <a:bodyPr/>
          <a:lstStyle>
            <a:lvl1pPr marL="0" indent="0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8760344-404A-33E9-4C68-0F0B6B4A674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40321" y="2057400"/>
            <a:ext cx="3932760" cy="3811584"/>
          </a:xfrm>
        </p:spPr>
        <p:txBody>
          <a:bodyPr/>
          <a:lstStyle>
            <a:lvl1pPr marL="0" indent="0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 sz="16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07B90D5-ADB5-7771-6342-E0D543B725C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8088C48-0D61-C8E0-C8A4-D1C4F2C5623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C130F6-6A5E-454F-90B5-F5C581B903A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40009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871A10-244A-D33E-EB3E-809F502BE2B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3DD9EF3-1ACD-9F6C-057D-28D1EE75B492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0B43D0-8A16-D199-2186-A664D0D02BB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F18183A-42CE-6E31-1FE7-03A6984649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84BD79-91BD-42BE-BB11-46986ED9AFA9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38215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4D2BFDF-2C69-95FA-0C0E-87374A402378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837078" y="128592"/>
            <a:ext cx="2741077" cy="599440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6F33303-25C5-D218-B5EE-C13F5B26689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09601" y="128592"/>
            <a:ext cx="8024287" cy="599440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972FC2-A251-226B-7372-F8201A34516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A5C0164-8F26-B3AE-C675-8459F457CB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86557D-74A3-4E68-AC51-C6F22078B9D5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7392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69DA-4523-4F5B-BBFF-211C5564771E}" type="datetimeFigureOut">
              <a:rPr lang="it-IT" smtClean="0"/>
              <a:t>09/03/2025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BD96-71B9-48A3-B6D6-DB56DB7BF6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6144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69DA-4523-4F5B-BBFF-211C5564771E}" type="datetimeFigureOut">
              <a:rPr lang="it-IT" smtClean="0"/>
              <a:t>09/03/2025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BD96-71B9-48A3-B6D6-DB56DB7BF6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0164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69DA-4523-4F5B-BBFF-211C5564771E}" type="datetimeFigureOut">
              <a:rPr lang="it-IT" smtClean="0"/>
              <a:t>09/03/2025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BD96-71B9-48A3-B6D6-DB56DB7BF6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2212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69DA-4523-4F5B-BBFF-211C5564771E}" type="datetimeFigureOut">
              <a:rPr lang="it-IT" smtClean="0"/>
              <a:t>09/03/2025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BD96-71B9-48A3-B6D6-DB56DB7BF6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967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69DA-4523-4F5B-BBFF-211C5564771E}" type="datetimeFigureOut">
              <a:rPr lang="it-IT" smtClean="0"/>
              <a:t>09/03/2025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BD96-71B9-48A3-B6D6-DB56DB7BF6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6886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69DA-4523-4F5B-BBFF-211C5564771E}" type="datetimeFigureOut">
              <a:rPr lang="it-IT" smtClean="0"/>
              <a:t>09/03/2025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BD96-71B9-48A3-B6D6-DB56DB7BF6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4085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3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5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67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2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79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35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9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47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09/03/2025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665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69DA-4523-4F5B-BBFF-211C5564771E}" type="datetimeFigureOut">
              <a:rPr lang="it-IT" smtClean="0"/>
              <a:t>09/03/2025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BD96-71B9-48A3-B6D6-DB56DB7BF6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77300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69DA-4523-4F5B-BBFF-211C5564771E}" type="datetimeFigureOut">
              <a:rPr lang="it-IT" smtClean="0"/>
              <a:t>09/03/2025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BD96-71B9-48A3-B6D6-DB56DB7BF6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63939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69DA-4523-4F5B-BBFF-211C5564771E}" type="datetimeFigureOut">
              <a:rPr lang="it-IT" smtClean="0"/>
              <a:t>09/03/2025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BD96-71B9-48A3-B6D6-DB56DB7BF6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90900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69DA-4523-4F5B-BBFF-211C5564771E}" type="datetimeFigureOut">
              <a:rPr lang="it-IT" smtClean="0"/>
              <a:t>09/03/2025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BD96-71B9-48A3-B6D6-DB56DB7BF6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56096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69DA-4523-4F5B-BBFF-211C5564771E}" type="datetimeFigureOut">
              <a:rPr lang="it-IT" smtClean="0"/>
              <a:t>09/03/2025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BD96-71B9-48A3-B6D6-DB56DB7BF6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24443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A2BE09-3167-E1C8-DD61-75DD5B7FD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DFB2F4F-CCC6-8A9F-508A-244E6EDA9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4E931D-1FDA-D084-A814-F35A15FF5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5E17-38E1-4C85-80D2-6C13C94B3FC2}" type="datetimeFigureOut">
              <a:rPr lang="it-IT" smtClean="0"/>
              <a:t>09/03/2025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A5B370-D0A6-984A-F8F7-6D5568E8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521BE6C-DA5D-87FE-90C7-4D29976D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7B6A-4C5B-41A3-A917-6AE3C5518A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54392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B3C501-C166-48D6-4A2C-C09D9A414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77E6EA-217F-4E8A-1E9F-5E32E18EA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4B2AC5-059D-9586-3CE2-02230ACEA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5E17-38E1-4C85-80D2-6C13C94B3FC2}" type="datetimeFigureOut">
              <a:rPr lang="it-IT" smtClean="0"/>
              <a:t>09/03/2025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FFA9DE-6E3B-F97D-BF97-5E9F24B88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52E9A99-8563-8AD5-74A1-A983970CE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7B6A-4C5B-41A3-A917-6AE3C5518A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07781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E4D1B1-B610-1771-3E30-377565BB0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A7EBAAE-C19E-3D40-E4DE-D541ED9E4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D0A266-E25A-85FC-686F-28ACF601D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5E17-38E1-4C85-80D2-6C13C94B3FC2}" type="datetimeFigureOut">
              <a:rPr lang="it-IT" smtClean="0"/>
              <a:t>09/03/2025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2E8DA8B-A125-E0C8-C9FC-422A744D1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BD30D0-7CC1-7E56-A8CC-98BD8EE9C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7B6A-4C5B-41A3-A917-6AE3C5518A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99064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F6C9D8-F655-1908-A81F-4D39DFE23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DA39C6-32AA-2267-8C48-630977EB6E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091CF2B-5A8B-485E-0E87-17DF68D9F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042B1F4-2263-B4EE-6D66-7C63287F8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5E17-38E1-4C85-80D2-6C13C94B3FC2}" type="datetimeFigureOut">
              <a:rPr lang="it-IT" smtClean="0"/>
              <a:t>09/03/2025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1EF2D93-FBB9-395C-B572-D9BF62C94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62D60C-CF36-3811-CA60-4D8525EFA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7B6A-4C5B-41A3-A917-6AE3C5518A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37889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5C2E57-004B-08BC-AEF5-FD45DD8E5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636A15C-4C3B-55FE-DCC3-3AC48E8DB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394D490-A6E9-0001-B396-D362B6D70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A2B79E9-9774-1474-ABDD-5985586BA3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F5961FC-8AD3-04C3-31A7-8F7001D5C0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090B0D5-C906-E70F-141B-B05A7F34E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5E17-38E1-4C85-80D2-6C13C94B3FC2}" type="datetimeFigureOut">
              <a:rPr lang="it-IT" smtClean="0"/>
              <a:t>09/03/2025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ED1E971-D304-01BF-AA6D-D974C4CA3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612D68C-C8B8-C263-4DAC-3667F8388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7B6A-4C5B-41A3-A917-6AE3C5518A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790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09/03/2025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175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17A283-705C-A9B8-A8D8-9329A757A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8F0368A-D849-6032-6BB4-637BA7605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5E17-38E1-4C85-80D2-6C13C94B3FC2}" type="datetimeFigureOut">
              <a:rPr lang="it-IT" smtClean="0"/>
              <a:t>09/03/2025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1B6CEBE-B9E4-B445-D71F-1581E147C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479824C-8A7B-B538-132D-C93A9500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7B6A-4C5B-41A3-A917-6AE3C5518A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84371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8C1792B-5A2F-B60E-79A0-5D42C0BAB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5E17-38E1-4C85-80D2-6C13C94B3FC2}" type="datetimeFigureOut">
              <a:rPr lang="it-IT" smtClean="0"/>
              <a:t>09/03/2025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50F97FB-717A-7912-E4CF-8D85BB481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06DCC2B-F610-5316-4CE4-7C786E2C4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7B6A-4C5B-41A3-A917-6AE3C5518A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87891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ACA8E2-7DB0-CB0A-26D3-07DA9758B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947F8A-A0FD-F6B2-F7C1-1FB17F44C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6A015E2-7FBB-3553-D0A0-31B564540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A813F56-1642-6B97-F7F0-4ADB08797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5E17-38E1-4C85-80D2-6C13C94B3FC2}" type="datetimeFigureOut">
              <a:rPr lang="it-IT" smtClean="0"/>
              <a:t>09/03/2025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B93E8B9-4563-C6A7-B851-B2D542D46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9A51084-1294-EB41-BEA2-A5690DB8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7B6A-4C5B-41A3-A917-6AE3C5518A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17731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12C318-7A2F-25BF-7EF9-E26AF7FCD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BC63998-AD41-AA95-E3DC-22655B83DA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F7C2A5-5968-6030-963B-15DBBECF1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44536F5-906D-70F0-B3EE-27CC93A5D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5E17-38E1-4C85-80D2-6C13C94B3FC2}" type="datetimeFigureOut">
              <a:rPr lang="it-IT" smtClean="0"/>
              <a:t>09/03/2025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B28AF60-9375-F578-B78D-88ACEA43D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2DC4987-99E2-9471-84F4-E1FB85B26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7B6A-4C5B-41A3-A917-6AE3C5518A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52194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85418C-7F44-CD5C-9361-FCEB82EF7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BB0C70A-0E69-7E0F-D016-C7FA6A78B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211D91-1F69-8FE4-88E4-A29C39A92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5E17-38E1-4C85-80D2-6C13C94B3FC2}" type="datetimeFigureOut">
              <a:rPr lang="it-IT" smtClean="0"/>
              <a:t>09/03/2025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C7D0C2-2825-819A-D4FC-08C14707B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87546D-9283-1DE9-D43E-9A85DD6F1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7B6A-4C5B-41A3-A917-6AE3C5518A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58075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55385C5-2E89-EA2C-3055-D2B7E0FCC3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7628513-A61C-90F5-07C8-578381D28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56BF57-DC4A-4FB6-C920-932FC3EA8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5E17-38E1-4C85-80D2-6C13C94B3FC2}" type="datetimeFigureOut">
              <a:rPr lang="it-IT" smtClean="0"/>
              <a:t>09/03/2025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08EFF4C-1EF3-1F95-B39A-F3BA1D777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F0F208-2E8E-BEC8-BB05-B1E48BA5A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7B6A-4C5B-41A3-A917-6AE3C5518A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46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587" indent="0">
              <a:buNone/>
              <a:defRPr sz="2000" b="1"/>
            </a:lvl2pPr>
            <a:lvl3pPr marL="911183" indent="0">
              <a:buNone/>
              <a:defRPr sz="1800" b="1"/>
            </a:lvl3pPr>
            <a:lvl4pPr marL="1366777" indent="0">
              <a:buNone/>
              <a:defRPr sz="1600" b="1"/>
            </a:lvl4pPr>
            <a:lvl5pPr marL="1822365" indent="0">
              <a:buNone/>
              <a:defRPr sz="1600" b="1"/>
            </a:lvl5pPr>
            <a:lvl6pPr marL="2277959" indent="0">
              <a:buNone/>
              <a:defRPr sz="1600" b="1"/>
            </a:lvl6pPr>
            <a:lvl7pPr marL="2733549" indent="0">
              <a:buNone/>
              <a:defRPr sz="1600" b="1"/>
            </a:lvl7pPr>
            <a:lvl8pPr marL="3189131" indent="0">
              <a:buNone/>
              <a:defRPr sz="1600" b="1"/>
            </a:lvl8pPr>
            <a:lvl9pPr marL="3644728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587" indent="0">
              <a:buNone/>
              <a:defRPr sz="2000" b="1"/>
            </a:lvl2pPr>
            <a:lvl3pPr marL="911183" indent="0">
              <a:buNone/>
              <a:defRPr sz="1800" b="1"/>
            </a:lvl3pPr>
            <a:lvl4pPr marL="1366777" indent="0">
              <a:buNone/>
              <a:defRPr sz="1600" b="1"/>
            </a:lvl4pPr>
            <a:lvl5pPr marL="1822365" indent="0">
              <a:buNone/>
              <a:defRPr sz="1600" b="1"/>
            </a:lvl5pPr>
            <a:lvl6pPr marL="2277959" indent="0">
              <a:buNone/>
              <a:defRPr sz="1600" b="1"/>
            </a:lvl6pPr>
            <a:lvl7pPr marL="2733549" indent="0">
              <a:buNone/>
              <a:defRPr sz="1600" b="1"/>
            </a:lvl7pPr>
            <a:lvl8pPr marL="3189131" indent="0">
              <a:buNone/>
              <a:defRPr sz="1600" b="1"/>
            </a:lvl8pPr>
            <a:lvl9pPr marL="3644728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09/03/2025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03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09/03/2025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052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09/03/2025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045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9" y="27308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587" indent="0">
              <a:buNone/>
              <a:defRPr sz="1200"/>
            </a:lvl2pPr>
            <a:lvl3pPr marL="911183" indent="0">
              <a:buNone/>
              <a:defRPr sz="1000"/>
            </a:lvl3pPr>
            <a:lvl4pPr marL="1366777" indent="0">
              <a:buNone/>
              <a:defRPr sz="900"/>
            </a:lvl4pPr>
            <a:lvl5pPr marL="1822365" indent="0">
              <a:buNone/>
              <a:defRPr sz="900"/>
            </a:lvl5pPr>
            <a:lvl6pPr marL="2277959" indent="0">
              <a:buNone/>
              <a:defRPr sz="900"/>
            </a:lvl6pPr>
            <a:lvl7pPr marL="2733549" indent="0">
              <a:buNone/>
              <a:defRPr sz="900"/>
            </a:lvl7pPr>
            <a:lvl8pPr marL="3189131" indent="0">
              <a:buNone/>
              <a:defRPr sz="900"/>
            </a:lvl8pPr>
            <a:lvl9pPr marL="3644728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09/03/2025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44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587" indent="0">
              <a:buNone/>
              <a:defRPr sz="2800"/>
            </a:lvl2pPr>
            <a:lvl3pPr marL="911183" indent="0">
              <a:buNone/>
              <a:defRPr sz="2400"/>
            </a:lvl3pPr>
            <a:lvl4pPr marL="1366777" indent="0">
              <a:buNone/>
              <a:defRPr sz="2000"/>
            </a:lvl4pPr>
            <a:lvl5pPr marL="1822365" indent="0">
              <a:buNone/>
              <a:defRPr sz="2000"/>
            </a:lvl5pPr>
            <a:lvl6pPr marL="2277959" indent="0">
              <a:buNone/>
              <a:defRPr sz="2000"/>
            </a:lvl6pPr>
            <a:lvl7pPr marL="2733549" indent="0">
              <a:buNone/>
              <a:defRPr sz="2000"/>
            </a:lvl7pPr>
            <a:lvl8pPr marL="3189131" indent="0">
              <a:buNone/>
              <a:defRPr sz="2000"/>
            </a:lvl8pPr>
            <a:lvl9pPr marL="3644728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587" indent="0">
              <a:buNone/>
              <a:defRPr sz="1200"/>
            </a:lvl2pPr>
            <a:lvl3pPr marL="911183" indent="0">
              <a:buNone/>
              <a:defRPr sz="1000"/>
            </a:lvl3pPr>
            <a:lvl4pPr marL="1366777" indent="0">
              <a:buNone/>
              <a:defRPr sz="900"/>
            </a:lvl4pPr>
            <a:lvl5pPr marL="1822365" indent="0">
              <a:buNone/>
              <a:defRPr sz="900"/>
            </a:lvl5pPr>
            <a:lvl6pPr marL="2277959" indent="0">
              <a:buNone/>
              <a:defRPr sz="900"/>
            </a:lvl6pPr>
            <a:lvl7pPr marL="2733549" indent="0">
              <a:buNone/>
              <a:defRPr sz="900"/>
            </a:lvl7pPr>
            <a:lvl8pPr marL="3189131" indent="0">
              <a:buNone/>
              <a:defRPr sz="900"/>
            </a:lvl8pPr>
            <a:lvl9pPr marL="3644728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09/03/2025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30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105" tIns="45555" rIns="91105" bIns="45555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105" tIns="45555" rIns="91105" bIns="45555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85"/>
            <a:ext cx="2844800" cy="365125"/>
          </a:xfrm>
          <a:prstGeom prst="rect">
            <a:avLst/>
          </a:prstGeom>
        </p:spPr>
        <p:txBody>
          <a:bodyPr vert="horz" lIns="91105" tIns="45555" rIns="91105" bIns="4555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183"/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911183"/>
              <a:t>09/03/2025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85"/>
            <a:ext cx="3860800" cy="365125"/>
          </a:xfrm>
          <a:prstGeom prst="rect">
            <a:avLst/>
          </a:prstGeom>
        </p:spPr>
        <p:txBody>
          <a:bodyPr vert="horz" lIns="91105" tIns="45555" rIns="91105" bIns="4555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183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85"/>
            <a:ext cx="2844800" cy="365125"/>
          </a:xfrm>
          <a:prstGeom prst="rect">
            <a:avLst/>
          </a:prstGeom>
        </p:spPr>
        <p:txBody>
          <a:bodyPr vert="horz" lIns="91105" tIns="45555" rIns="91105" bIns="4555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183"/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911183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2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118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692" indent="-341692" algn="l" defTabSz="91118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335" indent="-284750" algn="l" defTabSz="91118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982" indent="-227795" algn="l" defTabSz="9111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4558" indent="-227795" algn="l" defTabSz="91118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0160" indent="-227795" algn="l" defTabSz="91118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5752" indent="-227795" algn="l" defTabSz="9111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1344" indent="-227795" algn="l" defTabSz="9111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6935" indent="-227795" algn="l" defTabSz="9111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2528" indent="-227795" algn="l" defTabSz="9111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1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587" algn="l" defTabSz="911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183" algn="l" defTabSz="911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777" algn="l" defTabSz="911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365" algn="l" defTabSz="911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959" algn="l" defTabSz="911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3549" algn="l" defTabSz="911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9131" algn="l" defTabSz="911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4728" algn="l" defTabSz="911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C84CA75-1F6F-6715-F771-036CCA64E0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125" y="128162"/>
            <a:ext cx="10968484" cy="143460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1" compatLnSpc="1">
            <a:noAutofit/>
          </a:bodyPr>
          <a:lstStyle/>
          <a:p>
            <a:pPr lvl="0"/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9A050C4-7241-9772-7BE4-BA7FBB49D2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125" y="1599844"/>
            <a:ext cx="10968484" cy="45230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B4FECF-1857-8646-2677-7AC4EE31B05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09600" y="6355803"/>
            <a:ext cx="2840637" cy="36215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 pitchFamily="34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3B53C5E5-42F6-DCB8-E584-4FC5244C88DB}"/>
              </a:ext>
            </a:extLst>
          </p:cNvPr>
          <p:cNvSpPr/>
          <p:nvPr/>
        </p:nvSpPr>
        <p:spPr>
          <a:xfrm>
            <a:off x="4165433" y="6356516"/>
            <a:ext cx="3861120" cy="36503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1C6D9C3-2B69-8D84-93DE-F1DD819EDB8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737446" y="6355803"/>
            <a:ext cx="2840637" cy="36215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 pitchFamily="34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fld id="{BFC4E88F-5D75-4185-BEA0-1C408C9C06B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932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>
          <a:tab pos="0" algn="l"/>
          <a:tab pos="448915" algn="l"/>
          <a:tab pos="898196" algn="l"/>
          <a:tab pos="1347478" algn="l"/>
          <a:tab pos="1796759" algn="l"/>
          <a:tab pos="2246040" algn="l"/>
          <a:tab pos="2695322" algn="l"/>
          <a:tab pos="3144603" algn="l"/>
          <a:tab pos="3593875" algn="l"/>
          <a:tab pos="4043156" algn="l"/>
          <a:tab pos="4492438" algn="l"/>
          <a:tab pos="4941719" algn="l"/>
          <a:tab pos="5391000" algn="l"/>
          <a:tab pos="5840281" algn="l"/>
          <a:tab pos="6289563" algn="l"/>
          <a:tab pos="6738844" algn="l"/>
          <a:tab pos="7188116" algn="l"/>
          <a:tab pos="7637397" algn="l"/>
          <a:tab pos="8086679" algn="l"/>
          <a:tab pos="8535960" algn="l"/>
          <a:tab pos="8985241" algn="l"/>
        </a:tabLst>
        <a:defRPr lang="it-IT" sz="4400" b="0" i="0" u="none" strike="noStrike" kern="1200" cap="none" spc="0" baseline="0">
          <a:solidFill>
            <a:srgbClr val="000000"/>
          </a:solidFill>
          <a:uFillTx/>
          <a:latin typeface="Calibri" pitchFamily="34"/>
          <a:ea typeface="SimSun" pitchFamily="2"/>
        </a:defRPr>
      </a:lvl1pPr>
    </p:titleStyle>
    <p:bodyStyle>
      <a:lvl1pPr marL="342717" marR="0" lvl="0" indent="-342717" algn="l" defTabSz="914400" rtl="0" fontAlgn="auto" hangingPunct="0">
        <a:lnSpc>
          <a:spcPct val="100000"/>
        </a:lnSpc>
        <a:spcBef>
          <a:spcPts val="800"/>
        </a:spcBef>
        <a:spcAft>
          <a:spcPts val="0"/>
        </a:spcAft>
        <a:buNone/>
        <a:tabLst>
          <a:tab pos="342717" algn="l"/>
          <a:tab pos="448915" algn="l"/>
          <a:tab pos="898196" algn="l"/>
          <a:tab pos="1347478" algn="l"/>
          <a:tab pos="1796759" algn="l"/>
          <a:tab pos="2246040" algn="l"/>
          <a:tab pos="2695312" algn="l"/>
          <a:tab pos="3144594" algn="l"/>
          <a:tab pos="3593875" algn="l"/>
          <a:tab pos="4043156" algn="l"/>
          <a:tab pos="4492437" algn="l"/>
          <a:tab pos="4941353" algn="l"/>
          <a:tab pos="5390634" algn="l"/>
          <a:tab pos="5839916" algn="l"/>
          <a:tab pos="6289197" algn="l"/>
          <a:tab pos="6738478" algn="l"/>
          <a:tab pos="7187759" algn="l"/>
          <a:tab pos="7637032" algn="l"/>
          <a:tab pos="8086313" algn="l"/>
          <a:tab pos="8535594" algn="l"/>
          <a:tab pos="8984875" algn="l"/>
        </a:tabLst>
        <a:defRPr lang="it-IT" sz="3200" b="0" i="0" u="none" strike="noStrike" kern="1200" cap="none" spc="0" baseline="0">
          <a:solidFill>
            <a:srgbClr val="000000"/>
          </a:solidFill>
          <a:uFillTx/>
          <a:latin typeface="Calibri" pitchFamily="34"/>
          <a:ea typeface="SimSun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269DA-4523-4F5B-BBFF-211C5564771E}" type="datetimeFigureOut">
              <a:rPr lang="it-IT" smtClean="0"/>
              <a:t>09/03/2025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8BD96-71B9-48A3-B6D6-DB56DB7BF6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663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717AF5A-9CC8-8F22-013A-3F323E154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1606DE7-40D5-09BB-227C-47F4519F0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CA4388-F3A4-141A-9662-577476D29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A75E17-38E1-4C85-80D2-6C13C94B3FC2}" type="datetimeFigureOut">
              <a:rPr lang="it-IT" smtClean="0"/>
              <a:t>09/03/2025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3884C76-7FF7-4720-1E08-4157DE80E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A68EEF-50AE-02C5-F817-F29B0C72A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B87B6A-4C5B-41A3-A917-6AE3C5518A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897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30A54F75-26CD-DFCB-E48C-1C4290737CF4}"/>
              </a:ext>
            </a:extLst>
          </p:cNvPr>
          <p:cNvSpPr txBox="1"/>
          <p:nvPr/>
        </p:nvSpPr>
        <p:spPr>
          <a:xfrm>
            <a:off x="2662770" y="5154558"/>
            <a:ext cx="702692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Dott.ssa Valentina ROVEI</a:t>
            </a:r>
            <a:endParaRPr lang="it-IT" sz="2000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Dirigente Medico I livello - Ginecologia ed Ostetricia 1U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Osp.Sant’Anna</a:t>
            </a: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 – Torino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61ADDA1-D7F4-0920-EB20-CF94E809CE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941" y="202347"/>
            <a:ext cx="1466491" cy="792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B8660CB-7275-A36C-7A9D-5DFA8C391E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598" y="471948"/>
            <a:ext cx="1602857" cy="612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7A76B13-D27E-7493-4117-0A88FF7C07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25"/>
          <a:stretch/>
        </p:blipFill>
        <p:spPr>
          <a:xfrm>
            <a:off x="10891343" y="126763"/>
            <a:ext cx="1101698" cy="1221824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8E213E86-BA48-FB07-BEC6-6C9F090B3B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3"/>
          <a:stretch/>
        </p:blipFill>
        <p:spPr bwMode="auto">
          <a:xfrm>
            <a:off x="16895" y="0"/>
            <a:ext cx="2463801" cy="1396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0A43635A-00C6-E367-7E3B-BAC48673E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9808" y="1305977"/>
            <a:ext cx="10917936" cy="2387600"/>
          </a:xfrm>
        </p:spPr>
        <p:txBody>
          <a:bodyPr anchor="ctr">
            <a:normAutofit/>
          </a:bodyPr>
          <a:lstStyle/>
          <a:p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I RISCHI MEDICI </a:t>
            </a:r>
            <a:br>
              <a:rPr lang="it-IT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DELLE CARENZE NUTRIZIONALI</a:t>
            </a:r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71947470-59F1-BFC1-763C-28D154D7C1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79134"/>
            <a:ext cx="9144000" cy="1655762"/>
          </a:xfrm>
        </p:spPr>
        <p:txBody>
          <a:bodyPr anchor="ctr"/>
          <a:lstStyle/>
          <a:p>
            <a:r>
              <a:rPr lang="it-IT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FOCUS DELLE CONSEGUENZE </a:t>
            </a:r>
          </a:p>
          <a:p>
            <a:r>
              <a:rPr lang="it-IT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SUL METABOLISMO OSSEO E SUL SISTEMA CARDIOVASCOLARE</a:t>
            </a:r>
          </a:p>
        </p:txBody>
      </p:sp>
    </p:spTree>
    <p:extLst>
      <p:ext uri="{BB962C8B-B14F-4D97-AF65-F5344CB8AC3E}">
        <p14:creationId xmlns:p14="http://schemas.microsoft.com/office/powerpoint/2010/main" val="2817186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stomShape 7">
            <a:extLst>
              <a:ext uri="{FF2B5EF4-FFF2-40B4-BE49-F238E27FC236}">
                <a16:creationId xmlns:a16="http://schemas.microsoft.com/office/drawing/2014/main" id="{013D4AA8-196A-4978-C347-67A0AB899D43}"/>
              </a:ext>
            </a:extLst>
          </p:cNvPr>
          <p:cNvSpPr/>
          <p:nvPr/>
        </p:nvSpPr>
        <p:spPr>
          <a:xfrm>
            <a:off x="-138091" y="4643719"/>
            <a:ext cx="12571825" cy="1199668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3" name="CustomShape 7">
            <a:extLst>
              <a:ext uri="{FF2B5EF4-FFF2-40B4-BE49-F238E27FC236}">
                <a16:creationId xmlns:a16="http://schemas.microsoft.com/office/drawing/2014/main" id="{682D0628-39A1-334C-E532-FB2221863216}"/>
              </a:ext>
            </a:extLst>
          </p:cNvPr>
          <p:cNvSpPr/>
          <p:nvPr/>
        </p:nvSpPr>
        <p:spPr>
          <a:xfrm>
            <a:off x="-180129" y="2453700"/>
            <a:ext cx="12571825" cy="1255334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3F1308B-9551-FE13-A8FD-4A34256139DB}"/>
              </a:ext>
            </a:extLst>
          </p:cNvPr>
          <p:cNvSpPr txBox="1"/>
          <p:nvPr/>
        </p:nvSpPr>
        <p:spPr>
          <a:xfrm>
            <a:off x="171506" y="1945981"/>
            <a:ext cx="1218865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</a:defRPr>
            </a:lvl1pPr>
          </a:lstStyle>
          <a:p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bradicardia</a:t>
            </a:r>
            <a:endParaRPr lang="it-IT" sz="2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alterata variabilità circadiana della frequenza cardiaca</a:t>
            </a:r>
          </a:p>
          <a:p>
            <a:pPr>
              <a:lnSpc>
                <a:spcPct val="150000"/>
              </a:lnSpc>
            </a:pPr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FC &lt; a 50 bpm durante il giorno e &lt; a 40 bpm di notte </a:t>
            </a:r>
          </a:p>
          <a:p>
            <a:endParaRPr lang="it-IT" sz="2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it-IT" sz="3200" dirty="0">
                <a:solidFill>
                  <a:srgbClr val="CC66FF"/>
                </a:solidFill>
              </a:rPr>
              <a:t>i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C66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potensione</a:t>
            </a:r>
            <a:endParaRPr lang="it-IT" sz="2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valori inferiori a 80/60mmHg</a:t>
            </a:r>
          </a:p>
          <a:p>
            <a:pPr>
              <a:lnSpc>
                <a:spcPct val="150000"/>
              </a:lnSpc>
            </a:pPr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secondaria alla deplezione cronica del volume ventricolare</a:t>
            </a:r>
          </a:p>
          <a:p>
            <a:pPr>
              <a:lnSpc>
                <a:spcPct val="150000"/>
              </a:lnSpc>
            </a:pPr>
            <a:endParaRPr lang="it-IT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possono causare episodi vertiginosi e franche sincopi</a:t>
            </a:r>
          </a:p>
        </p:txBody>
      </p:sp>
      <p:pic>
        <p:nvPicPr>
          <p:cNvPr id="1026" name="Picture 2" descr="Bradicardia">
            <a:extLst>
              <a:ext uri="{FF2B5EF4-FFF2-40B4-BE49-F238E27FC236}">
                <a16:creationId xmlns:a16="http://schemas.microsoft.com/office/drawing/2014/main" id="{DCEA99C9-6E7A-0671-8E90-7BD9446436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3" b="14880"/>
          <a:stretch/>
        </p:blipFill>
        <p:spPr bwMode="auto">
          <a:xfrm>
            <a:off x="10124218" y="149365"/>
            <a:ext cx="1950063" cy="142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97927E5-6261-203A-2884-0E2A2F62DED5}"/>
              </a:ext>
            </a:extLst>
          </p:cNvPr>
          <p:cNvSpPr txBox="1"/>
          <p:nvPr/>
        </p:nvSpPr>
        <p:spPr>
          <a:xfrm>
            <a:off x="327859" y="67991"/>
            <a:ext cx="107328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alterazioni del ritmo e della conduzione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>
                <a:solidFill>
                  <a:srgbClr val="CC66FF"/>
                </a:solidFill>
                <a:latin typeface="Calibri"/>
              </a:rPr>
              <a:t>n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elle </a:t>
            </a:r>
            <a:r>
              <a:rPr lang="it-IT" sz="3600" dirty="0">
                <a:solidFill>
                  <a:srgbClr val="CC66FF"/>
                </a:solidFill>
                <a:latin typeface="Calibri"/>
              </a:rPr>
              <a:t>Amenorrea Ipotalamica Funzionale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CC66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5962D2E-851E-728D-8228-2A1443212CF2}"/>
              </a:ext>
            </a:extLst>
          </p:cNvPr>
          <p:cNvSpPr txBox="1"/>
          <p:nvPr/>
        </p:nvSpPr>
        <p:spPr>
          <a:xfrm>
            <a:off x="312091" y="1152941"/>
            <a:ext cx="99512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 squilibrio del sistema nervoso autonomo con prevalenza del tono </a:t>
            </a:r>
            <a:r>
              <a:rPr lang="it-IT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v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agale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C894B11-695D-DB8B-C717-DEA8D54942B3}"/>
              </a:ext>
            </a:extLst>
          </p:cNvPr>
          <p:cNvSpPr txBox="1"/>
          <p:nvPr/>
        </p:nvSpPr>
        <p:spPr>
          <a:xfrm>
            <a:off x="5927122" y="6310730"/>
            <a:ext cx="6093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800" dirty="0" err="1">
                <a:solidFill>
                  <a:schemeClr val="bg1">
                    <a:lumMod val="50000"/>
                  </a:schemeClr>
                </a:solidFill>
              </a:rPr>
              <a:t>Yahalom</a:t>
            </a:r>
            <a:r>
              <a:rPr lang="it-IT" sz="1800" dirty="0">
                <a:solidFill>
                  <a:schemeClr val="bg1">
                    <a:lumMod val="50000"/>
                  </a:schemeClr>
                </a:solidFill>
              </a:rPr>
              <a:t> et al., 2013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9780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7DD5E09-EE75-674D-35C6-85802923851F}"/>
              </a:ext>
            </a:extLst>
          </p:cNvPr>
          <p:cNvSpPr txBox="1"/>
          <p:nvPr/>
        </p:nvSpPr>
        <p:spPr>
          <a:xfrm>
            <a:off x="399011" y="1748521"/>
            <a:ext cx="4509873" cy="1384995"/>
          </a:xfrm>
          <a:prstGeom prst="rect">
            <a:avLst/>
          </a:prstGeom>
          <a:noFill/>
          <a:ln w="38100">
            <a:solidFill>
              <a:srgbClr val="CC66FF"/>
            </a:solidFill>
          </a:ln>
        </p:spPr>
        <p:txBody>
          <a:bodyPr wrap="square">
            <a:spAutoFit/>
          </a:bodyPr>
          <a:lstStyle/>
          <a:p>
            <a:r>
              <a:rPr lang="it-IT" sz="2800" dirty="0" err="1">
                <a:solidFill>
                  <a:schemeClr val="bg1">
                    <a:lumMod val="50000"/>
                  </a:schemeClr>
                </a:solidFill>
              </a:rPr>
              <a:t>ipoestrogenemia</a:t>
            </a:r>
            <a:endParaRPr lang="it-IT" sz="2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sz="2800" dirty="0" err="1">
                <a:solidFill>
                  <a:schemeClr val="bg1">
                    <a:lumMod val="50000"/>
                  </a:schemeClr>
                </a:solidFill>
              </a:rPr>
              <a:t>ipercortisolemia</a:t>
            </a:r>
            <a:endParaRPr lang="it-IT" sz="2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sz="2800" dirty="0">
                <a:solidFill>
                  <a:schemeClr val="bg1">
                    <a:lumMod val="50000"/>
                  </a:schemeClr>
                </a:solidFill>
              </a:rPr>
              <a:t>alterazione del profilo lipidico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B1E1484-3494-9458-BC79-42B24598B8B0}"/>
              </a:ext>
            </a:extLst>
          </p:cNvPr>
          <p:cNvSpPr txBox="1"/>
          <p:nvPr/>
        </p:nvSpPr>
        <p:spPr>
          <a:xfrm>
            <a:off x="399010" y="61357"/>
            <a:ext cx="91494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</a:defRPr>
            </a:lvl1pPr>
          </a:lstStyle>
          <a:p>
            <a:r>
              <a:rPr lang="it-IT" sz="3600" dirty="0">
                <a:solidFill>
                  <a:srgbClr val="CC66FF"/>
                </a:solidFill>
              </a:rPr>
              <a:t>alterazione del sistema endoteliale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>
                <a:solidFill>
                  <a:srgbClr val="CC66FF"/>
                </a:solidFill>
                <a:latin typeface="Calibri"/>
              </a:rPr>
              <a:t>n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elle </a:t>
            </a:r>
            <a:r>
              <a:rPr lang="it-IT" sz="3600" dirty="0">
                <a:solidFill>
                  <a:srgbClr val="CC66FF"/>
                </a:solidFill>
                <a:latin typeface="Calibri"/>
              </a:rPr>
              <a:t>Amenorrea Ipotalamica Funzionale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CC66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Risultati immagini per cholesterol cartoon">
            <a:extLst>
              <a:ext uri="{FF2B5EF4-FFF2-40B4-BE49-F238E27FC236}">
                <a16:creationId xmlns:a16="http://schemas.microsoft.com/office/drawing/2014/main" id="{1AB2B1FA-9D8E-0B02-4420-AA970AB23D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1"/>
          <a:stretch/>
        </p:blipFill>
        <p:spPr bwMode="auto">
          <a:xfrm>
            <a:off x="10123269" y="841161"/>
            <a:ext cx="1669720" cy="107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oogle Shape;335;p82">
            <a:extLst>
              <a:ext uri="{FF2B5EF4-FFF2-40B4-BE49-F238E27FC236}">
                <a16:creationId xmlns:a16="http://schemas.microsoft.com/office/drawing/2014/main" id="{EA9A546D-C463-A1B7-FE42-315FCEA9907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51495" y="140187"/>
            <a:ext cx="1419727" cy="10717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C05D6E7-4FF6-2C4A-DD15-C2E02E6A714C}"/>
              </a:ext>
            </a:extLst>
          </p:cNvPr>
          <p:cNvSpPr txBox="1"/>
          <p:nvPr/>
        </p:nvSpPr>
        <p:spPr>
          <a:xfrm>
            <a:off x="4908884" y="6274323"/>
            <a:ext cx="6990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Iorga, 2017; Montero, 2015;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Shufelt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, 2017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D3D75DA-C20B-5B5C-9316-1CDDD63D0F8C}"/>
              </a:ext>
            </a:extLst>
          </p:cNvPr>
          <p:cNvSpPr txBox="1"/>
          <p:nvPr/>
        </p:nvSpPr>
        <p:spPr>
          <a:xfrm>
            <a:off x="1323243" y="3669821"/>
            <a:ext cx="1031777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2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>
                <a:solidFill>
                  <a:srgbClr val="CC99FF"/>
                </a:solidFill>
              </a:rPr>
              <a:t>ridotta sintesi e biodisponibilità dell’ossido nitrico endoteliale</a:t>
            </a:r>
          </a:p>
          <a:p>
            <a:endParaRPr lang="it-IT" dirty="0"/>
          </a:p>
          <a:p>
            <a:r>
              <a:rPr lang="it-IT" dirty="0"/>
              <a:t>aumento dello stress ossidativo</a:t>
            </a:r>
          </a:p>
          <a:p>
            <a:endParaRPr lang="it-IT" dirty="0"/>
          </a:p>
          <a:p>
            <a:r>
              <a:rPr lang="it-IT" dirty="0"/>
              <a:t>aterosclerosi</a:t>
            </a:r>
          </a:p>
        </p:txBody>
      </p:sp>
      <p:sp>
        <p:nvSpPr>
          <p:cNvPr id="9" name="Freccia circolare in giù 8">
            <a:extLst>
              <a:ext uri="{FF2B5EF4-FFF2-40B4-BE49-F238E27FC236}">
                <a16:creationId xmlns:a16="http://schemas.microsoft.com/office/drawing/2014/main" id="{261071EE-3E2F-7A06-21C8-53BCED7D7059}"/>
              </a:ext>
            </a:extLst>
          </p:cNvPr>
          <p:cNvSpPr/>
          <p:nvPr/>
        </p:nvSpPr>
        <p:spPr>
          <a:xfrm rot="1947267">
            <a:off x="5381654" y="2258003"/>
            <a:ext cx="2341441" cy="699877"/>
          </a:xfrm>
          <a:prstGeom prst="curvedDownArrow">
            <a:avLst/>
          </a:prstGeom>
          <a:solidFill>
            <a:srgbClr val="CC99FF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01C7CED3-1A2C-8884-FA27-A678C8DE4C47}"/>
              </a:ext>
            </a:extLst>
          </p:cNvPr>
          <p:cNvSpPr/>
          <p:nvPr/>
        </p:nvSpPr>
        <p:spPr>
          <a:xfrm>
            <a:off x="1617785" y="4167554"/>
            <a:ext cx="646234" cy="474785"/>
          </a:xfrm>
          <a:prstGeom prst="downArrow">
            <a:avLst/>
          </a:prstGeom>
          <a:solidFill>
            <a:srgbClr val="CC99FF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13A3A1E2-6CD0-74BD-DC1A-15CB5EAD8372}"/>
              </a:ext>
            </a:extLst>
          </p:cNvPr>
          <p:cNvSpPr/>
          <p:nvPr/>
        </p:nvSpPr>
        <p:spPr>
          <a:xfrm>
            <a:off x="1629505" y="5058506"/>
            <a:ext cx="646234" cy="474785"/>
          </a:xfrm>
          <a:prstGeom prst="downArrow">
            <a:avLst/>
          </a:prstGeom>
          <a:solidFill>
            <a:srgbClr val="CC99FF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8465AAE-D9B9-E5BB-3517-50FDA8B34EAB}"/>
              </a:ext>
            </a:extLst>
          </p:cNvPr>
          <p:cNvSpPr/>
          <p:nvPr/>
        </p:nvSpPr>
        <p:spPr>
          <a:xfrm rot="20516161">
            <a:off x="8000981" y="4563852"/>
            <a:ext cx="386035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rilevabile in 1/3 </a:t>
            </a:r>
          </a:p>
          <a:p>
            <a:pPr algn="ctr"/>
            <a:r>
              <a:rPr lang="it-IT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delle ragazze con FHA</a:t>
            </a:r>
          </a:p>
        </p:txBody>
      </p:sp>
    </p:spTree>
    <p:extLst>
      <p:ext uri="{BB962C8B-B14F-4D97-AF65-F5344CB8AC3E}">
        <p14:creationId xmlns:p14="http://schemas.microsoft.com/office/powerpoint/2010/main" val="1619780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stomShape 7">
            <a:extLst>
              <a:ext uri="{FF2B5EF4-FFF2-40B4-BE49-F238E27FC236}">
                <a16:creationId xmlns:a16="http://schemas.microsoft.com/office/drawing/2014/main" id="{D42BCC2E-F372-1DD0-88A1-BE98D2FDE927}"/>
              </a:ext>
            </a:extLst>
          </p:cNvPr>
          <p:cNvSpPr/>
          <p:nvPr/>
        </p:nvSpPr>
        <p:spPr>
          <a:xfrm>
            <a:off x="-138626" y="3168314"/>
            <a:ext cx="12571825" cy="1459871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5D46CA3-C686-F7CD-83D9-E2126E7055D5}"/>
              </a:ext>
            </a:extLst>
          </p:cNvPr>
          <p:cNvSpPr txBox="1"/>
          <p:nvPr/>
        </p:nvSpPr>
        <p:spPr>
          <a:xfrm>
            <a:off x="6096000" y="6355346"/>
            <a:ext cx="60154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2000" dirty="0" err="1">
                <a:solidFill>
                  <a:schemeClr val="bg1">
                    <a:lumMod val="50000"/>
                  </a:schemeClr>
                </a:solidFill>
              </a:rPr>
              <a:t>Tegg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Journal of the American Heart Association 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</a:rPr>
              <a:t>2024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3925632-E878-35F6-3541-317C946A8682}"/>
              </a:ext>
            </a:extLst>
          </p:cNvPr>
          <p:cNvSpPr txBox="1"/>
          <p:nvPr/>
        </p:nvSpPr>
        <p:spPr>
          <a:xfrm>
            <a:off x="152399" y="171290"/>
            <a:ext cx="1271367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dirty="0">
                <a:solidFill>
                  <a:srgbClr val="CC99FF"/>
                </a:solidFill>
              </a:rPr>
              <a:t>disfunzione endoteliale: review dei dati nelle donne </a:t>
            </a:r>
          </a:p>
          <a:p>
            <a:r>
              <a:rPr lang="it-IT" sz="4000" dirty="0">
                <a:solidFill>
                  <a:srgbClr val="CC99FF"/>
                </a:solidFill>
              </a:rPr>
              <a:t>con Amenorrea Ipotalamica Funzionale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14817B9-CABC-308B-B09C-DDADDE29BE9B}"/>
              </a:ext>
            </a:extLst>
          </p:cNvPr>
          <p:cNvSpPr txBox="1"/>
          <p:nvPr/>
        </p:nvSpPr>
        <p:spPr>
          <a:xfrm>
            <a:off x="439617" y="4883269"/>
            <a:ext cx="95718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3%±1.8%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nelle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atlete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amenorroiche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vs 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8%±3.7% </a:t>
            </a:r>
            <a:r>
              <a:rPr lang="es-ES" sz="2400" dirty="0" err="1">
                <a:solidFill>
                  <a:schemeClr val="bg1">
                    <a:lumMod val="50000"/>
                  </a:schemeClr>
                </a:solidFill>
              </a:rPr>
              <a:t>nelle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bg1">
                    <a:lumMod val="50000"/>
                  </a:schemeClr>
                </a:solidFill>
              </a:rPr>
              <a:t>atlete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bg1">
                    <a:lumMod val="50000"/>
                  </a:schemeClr>
                </a:solidFill>
              </a:rPr>
              <a:t>eumenorroiche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B7EC928-A2EA-BD67-2305-B17DD44FEA06}"/>
              </a:ext>
            </a:extLst>
          </p:cNvPr>
          <p:cNvSpPr txBox="1"/>
          <p:nvPr/>
        </p:nvSpPr>
        <p:spPr>
          <a:xfrm>
            <a:off x="439617" y="3433260"/>
            <a:ext cx="118051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vasodilatazione flusso-mediata (FMD) dell’</a:t>
            </a:r>
            <a:r>
              <a:rPr lang="it-IT" sz="2400" dirty="0" err="1">
                <a:solidFill>
                  <a:schemeClr val="bg1">
                    <a:lumMod val="50000"/>
                  </a:schemeClr>
                </a:solidFill>
              </a:rPr>
              <a:t>a.brachiale</a:t>
            </a:r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 indotta da uno stimolo iperemico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FB21247-BB84-ADFD-5971-78DB752F074A}"/>
              </a:ext>
            </a:extLst>
          </p:cNvPr>
          <p:cNvSpPr txBox="1"/>
          <p:nvPr/>
        </p:nvSpPr>
        <p:spPr>
          <a:xfrm>
            <a:off x="685800" y="1627419"/>
            <a:ext cx="99001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Meta-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analisi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atlete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amenorroiche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vs 86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atlete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eumenorroiche</a:t>
            </a:r>
            <a:endParaRPr lang="it-IT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446ECDB-6424-06A6-9E47-65EDC0D6C9D2}"/>
              </a:ext>
            </a:extLst>
          </p:cNvPr>
          <p:cNvSpPr txBox="1"/>
          <p:nvPr/>
        </p:nvSpPr>
        <p:spPr>
          <a:xfrm>
            <a:off x="547687" y="3918377"/>
            <a:ext cx="8596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significativamente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ridotta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nelle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atlete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amenorrea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p&lt;0.001</a:t>
            </a:r>
          </a:p>
        </p:txBody>
      </p:sp>
    </p:spTree>
    <p:extLst>
      <p:ext uri="{BB962C8B-B14F-4D97-AF65-F5344CB8AC3E}">
        <p14:creationId xmlns:p14="http://schemas.microsoft.com/office/powerpoint/2010/main" val="2483307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34B04784-071B-E16D-10C0-7A10F0AA447A}"/>
              </a:ext>
            </a:extLst>
          </p:cNvPr>
          <p:cNvSpPr txBox="1"/>
          <p:nvPr/>
        </p:nvSpPr>
        <p:spPr>
          <a:xfrm>
            <a:off x="36267" y="694156"/>
            <a:ext cx="125254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Nelle amenorree ipotalamiche funzionali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EF69E42-A5AC-4385-3CC2-DF61451FD7BD}"/>
              </a:ext>
            </a:extLst>
          </p:cNvPr>
          <p:cNvSpPr txBox="1"/>
          <p:nvPr/>
        </p:nvSpPr>
        <p:spPr>
          <a:xfrm>
            <a:off x="205338" y="47825"/>
            <a:ext cx="77034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</a:defRPr>
            </a:lvl1pPr>
          </a:lstStyle>
          <a:p>
            <a:r>
              <a:rPr lang="it-IT" sz="3600" dirty="0" err="1">
                <a:solidFill>
                  <a:srgbClr val="CC66FF"/>
                </a:solidFill>
              </a:rPr>
              <a:t>Takehome</a:t>
            </a:r>
            <a:r>
              <a:rPr lang="it-IT" sz="3600" dirty="0">
                <a:solidFill>
                  <a:srgbClr val="CC66FF"/>
                </a:solidFill>
              </a:rPr>
              <a:t> </a:t>
            </a:r>
            <a:r>
              <a:rPr lang="it-IT" sz="3600" dirty="0" err="1">
                <a:solidFill>
                  <a:srgbClr val="CC66FF"/>
                </a:solidFill>
              </a:rPr>
              <a:t>messages</a:t>
            </a:r>
            <a:endParaRPr lang="it-IT" sz="3600" dirty="0">
              <a:solidFill>
                <a:srgbClr val="CC66FF"/>
              </a:solidFill>
            </a:endParaRPr>
          </a:p>
        </p:txBody>
      </p:sp>
      <p:pic>
        <p:nvPicPr>
          <p:cNvPr id="2" name="Picture 2" descr="Risultati immagini per blood pressure cartoon">
            <a:extLst>
              <a:ext uri="{FF2B5EF4-FFF2-40B4-BE49-F238E27FC236}">
                <a16:creationId xmlns:a16="http://schemas.microsoft.com/office/drawing/2014/main" id="{99586E05-3EEE-31A3-D53F-5AA7D515F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71" y="4674556"/>
            <a:ext cx="1836294" cy="129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584D615-FE3B-104D-8F5F-85A2610DF7A5}"/>
              </a:ext>
            </a:extLst>
          </p:cNvPr>
          <p:cNvSpPr txBox="1"/>
          <p:nvPr/>
        </p:nvSpPr>
        <p:spPr>
          <a:xfrm>
            <a:off x="2181065" y="4440959"/>
            <a:ext cx="1038069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i="1" dirty="0">
                <a:solidFill>
                  <a:schemeClr val="bg1">
                    <a:lumMod val="50000"/>
                  </a:schemeClr>
                </a:solidFill>
              </a:rPr>
              <a:t>Il sistema cardiovascolare </a:t>
            </a:r>
          </a:p>
          <a:p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è compromesso principalmente per la </a:t>
            </a:r>
            <a:r>
              <a:rPr lang="it-IT" sz="2400" dirty="0">
                <a:solidFill>
                  <a:srgbClr val="CC66FF"/>
                </a:solidFill>
              </a:rPr>
              <a:t>disfunzione endoteliale </a:t>
            </a:r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ed il rischio di </a:t>
            </a:r>
            <a:r>
              <a:rPr lang="it-IT" sz="2400" dirty="0">
                <a:solidFill>
                  <a:srgbClr val="CC66FF"/>
                </a:solidFill>
              </a:rPr>
              <a:t>aritmie</a:t>
            </a:r>
          </a:p>
          <a:p>
            <a:endParaRPr lang="it-IT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sz="2400" dirty="0">
                <a:solidFill>
                  <a:srgbClr val="CC66FF"/>
                </a:solidFill>
              </a:rPr>
              <a:t>dati limitati e non conclusivi </a:t>
            </a:r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per l’irreversibilità delle alterazioni cardiovascolari</a:t>
            </a:r>
            <a:endParaRPr lang="it-IT" sz="2400" dirty="0">
              <a:solidFill>
                <a:srgbClr val="CC66FF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9D60780-2D01-9D11-1606-CB5C71458DB9}"/>
              </a:ext>
            </a:extLst>
          </p:cNvPr>
          <p:cNvSpPr txBox="1"/>
          <p:nvPr/>
        </p:nvSpPr>
        <p:spPr>
          <a:xfrm>
            <a:off x="2196059" y="1303907"/>
            <a:ext cx="88516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i="1" dirty="0">
                <a:solidFill>
                  <a:schemeClr val="bg1">
                    <a:lumMod val="50000"/>
                  </a:schemeClr>
                </a:solidFill>
              </a:rPr>
              <a:t>Il metabolismo osseo </a:t>
            </a:r>
          </a:p>
          <a:p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è alterato con </a:t>
            </a:r>
            <a:r>
              <a:rPr lang="it-IT" sz="2400" dirty="0">
                <a:solidFill>
                  <a:srgbClr val="CC66FF"/>
                </a:solidFill>
              </a:rPr>
              <a:t>rischio </a:t>
            </a:r>
            <a:r>
              <a:rPr lang="it-IT" sz="2400" dirty="0" err="1">
                <a:solidFill>
                  <a:srgbClr val="CC66FF"/>
                </a:solidFill>
              </a:rPr>
              <a:t>fratturativo</a:t>
            </a:r>
            <a:r>
              <a:rPr lang="it-IT" sz="2400" dirty="0">
                <a:solidFill>
                  <a:srgbClr val="CC66FF"/>
                </a:solidFill>
              </a:rPr>
              <a:t> aumentato </a:t>
            </a:r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già da subito </a:t>
            </a:r>
          </a:p>
          <a:p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con possibile </a:t>
            </a:r>
            <a:r>
              <a:rPr lang="it-IT" sz="2400" dirty="0">
                <a:solidFill>
                  <a:srgbClr val="CC66FF"/>
                </a:solidFill>
              </a:rPr>
              <a:t>mancato raggiungimento del target staturale </a:t>
            </a:r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parentale nei casi ad esordio precoce</a:t>
            </a:r>
          </a:p>
          <a:p>
            <a:endParaRPr lang="it-IT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sz="2400" dirty="0">
                <a:solidFill>
                  <a:srgbClr val="CC66FF"/>
                </a:solidFill>
              </a:rPr>
              <a:t>potenziale irreversibilità </a:t>
            </a:r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per le alterazioni ossee ben documentata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FB80F79-9E8A-97FC-28CA-64DE49A6C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7" y="1588548"/>
            <a:ext cx="1803820" cy="197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94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o.remove.bg/downloads/fd0b1607-c023-49c8-b0b1-7b677723414c/image-removebg-preview.png"/>
          <p:cNvPicPr>
            <a:picLocks noChangeAspect="1" noChangeArrowheads="1"/>
          </p:cNvPicPr>
          <p:nvPr/>
        </p:nvPicPr>
        <p:blipFill>
          <a:blip r:embed="rId2">
            <a:alphaModFix/>
            <a:duotone>
              <a:prstClr val="black"/>
              <a:srgbClr val="CC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53" y="2465915"/>
            <a:ext cx="4290617" cy="233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47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8FCADC5-CF42-D578-E52C-4463AB8DD2F9}"/>
              </a:ext>
            </a:extLst>
          </p:cNvPr>
          <p:cNvSpPr txBox="1"/>
          <p:nvPr/>
        </p:nvSpPr>
        <p:spPr>
          <a:xfrm>
            <a:off x="7683366" y="6393522"/>
            <a:ext cx="4364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Pedreira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, 2022; Chou, 2018; Caputo, 2021</a:t>
            </a:r>
            <a:endParaRPr lang="es-ES" dirty="0">
              <a:solidFill>
                <a:schemeClr val="bg1">
                  <a:lumMod val="50000"/>
                </a:schemeClr>
              </a:solidFill>
              <a:latin typeface="Calibri" panose="020F0502020204030204"/>
            </a:endParaRP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897DE0E5-7261-1059-E0C1-63AE016C0C5E}"/>
              </a:ext>
            </a:extLst>
          </p:cNvPr>
          <p:cNvGrpSpPr/>
          <p:nvPr/>
        </p:nvGrpSpPr>
        <p:grpSpPr>
          <a:xfrm>
            <a:off x="-63367" y="1203960"/>
            <a:ext cx="5717407" cy="4713172"/>
            <a:chOff x="226193" y="1349314"/>
            <a:chExt cx="6497053" cy="5375538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DA76BC77-FBAD-FDC6-F046-E6F7D585F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5394" t="16357" r="40395" b="18581"/>
            <a:stretch/>
          </p:blipFill>
          <p:spPr>
            <a:xfrm>
              <a:off x="226193" y="1349314"/>
              <a:ext cx="6497053" cy="5375538"/>
            </a:xfrm>
            <a:prstGeom prst="rect">
              <a:avLst/>
            </a:prstGeom>
          </p:spPr>
        </p:pic>
        <p:sp>
          <p:nvSpPr>
            <p:cNvPr id="2" name="Esagono 1">
              <a:extLst>
                <a:ext uri="{FF2B5EF4-FFF2-40B4-BE49-F238E27FC236}">
                  <a16:creationId xmlns:a16="http://schemas.microsoft.com/office/drawing/2014/main" id="{64A0185F-A90B-E338-5198-40160F986036}"/>
                </a:ext>
              </a:extLst>
            </p:cNvPr>
            <p:cNvSpPr/>
            <p:nvPr/>
          </p:nvSpPr>
          <p:spPr>
            <a:xfrm>
              <a:off x="4343400" y="4267200"/>
              <a:ext cx="2164080" cy="1341120"/>
            </a:xfrm>
            <a:prstGeom prst="hexagon">
              <a:avLst/>
            </a:prstGeom>
            <a:noFill/>
            <a:ln w="76200">
              <a:solidFill>
                <a:srgbClr val="CC66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51E2F2B-4E93-8D8F-F769-90212769E139}"/>
              </a:ext>
            </a:extLst>
          </p:cNvPr>
          <p:cNvSpPr txBox="1"/>
          <p:nvPr/>
        </p:nvSpPr>
        <p:spPr>
          <a:xfrm>
            <a:off x="5654040" y="3636555"/>
            <a:ext cx="6419850" cy="1446550"/>
          </a:xfrm>
          <a:prstGeom prst="rect">
            <a:avLst/>
          </a:prstGeom>
          <a:noFill/>
          <a:ln>
            <a:solidFill>
              <a:srgbClr val="CC66FF"/>
            </a:solidFill>
          </a:ln>
        </p:spPr>
        <p:txBody>
          <a:bodyPr wrap="square">
            <a:spAutoFit/>
          </a:bodyPr>
          <a:lstStyle/>
          <a:p>
            <a:r>
              <a:rPr lang="it-IT" sz="2200" dirty="0">
                <a:solidFill>
                  <a:schemeClr val="bg1">
                    <a:lumMod val="50000"/>
                  </a:schemeClr>
                </a:solidFill>
              </a:rPr>
              <a:t>La carenza nutrizionale </a:t>
            </a:r>
          </a:p>
          <a:p>
            <a:r>
              <a:rPr lang="it-IT" sz="2200" dirty="0">
                <a:solidFill>
                  <a:schemeClr val="bg1">
                    <a:lumMod val="50000"/>
                  </a:schemeClr>
                </a:solidFill>
              </a:rPr>
              <a:t>inibisce la produzione di IGF-1 da parte del fegato </a:t>
            </a:r>
          </a:p>
          <a:p>
            <a:r>
              <a:rPr lang="it-IT" sz="2200" dirty="0">
                <a:solidFill>
                  <a:schemeClr val="bg1">
                    <a:lumMod val="50000"/>
                  </a:schemeClr>
                </a:solidFill>
              </a:rPr>
              <a:t>non responsivo ai pur elevati livelli di GH </a:t>
            </a:r>
          </a:p>
          <a:p>
            <a:r>
              <a:rPr lang="it-IT" sz="2200" dirty="0">
                <a:solidFill>
                  <a:schemeClr val="bg1">
                    <a:lumMod val="50000"/>
                  </a:schemeClr>
                </a:solidFill>
              </a:rPr>
              <a:t>per una down </a:t>
            </a:r>
            <a:r>
              <a:rPr lang="it-IT" sz="2200" dirty="0" err="1">
                <a:solidFill>
                  <a:schemeClr val="bg1">
                    <a:lumMod val="50000"/>
                  </a:schemeClr>
                </a:solidFill>
              </a:rPr>
              <a:t>regulation</a:t>
            </a:r>
            <a:r>
              <a:rPr lang="it-IT" sz="2200" dirty="0">
                <a:solidFill>
                  <a:schemeClr val="bg1">
                    <a:lumMod val="50000"/>
                  </a:schemeClr>
                </a:solidFill>
              </a:rPr>
              <a:t> dei recettori epatici del GH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4740069-353A-E695-39F6-5BD1249C5247}"/>
              </a:ext>
            </a:extLst>
          </p:cNvPr>
          <p:cNvSpPr txBox="1"/>
          <p:nvPr/>
        </p:nvSpPr>
        <p:spPr>
          <a:xfrm>
            <a:off x="1763958" y="5875117"/>
            <a:ext cx="50682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7030A0"/>
                </a:solidFill>
              </a:rPr>
              <a:t>riduzione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attività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osteoblastica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7030A0"/>
                </a:solidFill>
              </a:rPr>
              <a:t>aumento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riassorbimento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osseo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2459267-8C9F-A080-FB9E-68156606D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700" y="62005"/>
            <a:ext cx="2475750" cy="271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3868162-9F27-8582-5FBF-F2BAB8280254}"/>
              </a:ext>
            </a:extLst>
          </p:cNvPr>
          <p:cNvSpPr txBox="1"/>
          <p:nvPr/>
        </p:nvSpPr>
        <p:spPr>
          <a:xfrm>
            <a:off x="-1" y="-19050"/>
            <a:ext cx="13347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defTabSz="685800">
              <a:defRPr sz="3600">
                <a:solidFill>
                  <a:srgbClr val="CC99FF"/>
                </a:solidFill>
                <a:latin typeface="Calibri"/>
              </a:defRPr>
            </a:lvl1pPr>
          </a:lstStyle>
          <a:p>
            <a:r>
              <a:rPr lang="it-IT" dirty="0"/>
              <a:t>Fattori deregolati delle Amenorree Ipotalamiche funzionali</a:t>
            </a:r>
          </a:p>
          <a:p>
            <a:r>
              <a:rPr lang="it-IT" dirty="0"/>
              <a:t>che interferiscono col metabolismo osseo nelle giovani</a:t>
            </a:r>
          </a:p>
        </p:txBody>
      </p:sp>
      <p:sp>
        <p:nvSpPr>
          <p:cNvPr id="14" name="Freccia circolare in giù 13">
            <a:extLst>
              <a:ext uri="{FF2B5EF4-FFF2-40B4-BE49-F238E27FC236}">
                <a16:creationId xmlns:a16="http://schemas.microsoft.com/office/drawing/2014/main" id="{EDD89CC7-1682-AFF2-9B03-B82A38DF7AEB}"/>
              </a:ext>
            </a:extLst>
          </p:cNvPr>
          <p:cNvSpPr/>
          <p:nvPr/>
        </p:nvSpPr>
        <p:spPr>
          <a:xfrm rot="13869645" flipH="1">
            <a:off x="538889" y="5781353"/>
            <a:ext cx="1657521" cy="796851"/>
          </a:xfrm>
          <a:prstGeom prst="curved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629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A71B0B1-CA5A-0258-4190-EE3A680FF9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772" t="29360" r="23158" b="36678"/>
          <a:stretch/>
        </p:blipFill>
        <p:spPr>
          <a:xfrm>
            <a:off x="2903620" y="1644138"/>
            <a:ext cx="6208297" cy="437913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9A569C8-429F-2A28-7316-7F84CDDA5727}"/>
              </a:ext>
            </a:extLst>
          </p:cNvPr>
          <p:cNvSpPr txBox="1"/>
          <p:nvPr/>
        </p:nvSpPr>
        <p:spPr>
          <a:xfrm>
            <a:off x="5935581" y="634447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b="0" i="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Bidlingmaier</a:t>
            </a:r>
            <a:r>
              <a:rPr lang="es-ES" b="0" i="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, 2014</a:t>
            </a:r>
            <a:endParaRPr lang="it-IT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F3A6C7F-B85A-6946-BF93-7080A46D775D}"/>
              </a:ext>
            </a:extLst>
          </p:cNvPr>
          <p:cNvSpPr txBox="1"/>
          <p:nvPr/>
        </p:nvSpPr>
        <p:spPr>
          <a:xfrm>
            <a:off x="276490" y="252070"/>
            <a:ext cx="8979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it-IT" sz="3600" dirty="0">
                <a:solidFill>
                  <a:srgbClr val="CC99FF"/>
                </a:solidFill>
                <a:latin typeface="Calibri"/>
              </a:rPr>
              <a:t>I livelli di IGF-1 correlano con l’età</a:t>
            </a:r>
            <a:endParaRPr lang="es-ES" sz="3600" dirty="0">
              <a:solidFill>
                <a:srgbClr val="CC99FF"/>
              </a:solidFill>
              <a:latin typeface="Calibri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3C9CC4D1-8038-2E78-0B6E-6ECBE5AAF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6839" y="898526"/>
            <a:ext cx="2895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FFFF5A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FF5A"/>
              </a:buClr>
              <a:buFont typeface="Wingdings 2" pitchFamily="18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FF5A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FF5A"/>
              </a:buClr>
              <a:buFont typeface="Wingdings 2" pitchFamily="18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it-IT" altLang="it-IT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IGF-1 sierico (</a:t>
            </a:r>
            <a:r>
              <a:rPr lang="it-IT" altLang="it-IT" sz="2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ng</a:t>
            </a:r>
            <a:r>
              <a:rPr lang="it-IT" altLang="it-IT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/ml)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CB6C50E3-1727-81DE-FBF8-5B934590F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1635" y="5995733"/>
            <a:ext cx="1600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FFFF5A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FF5A"/>
              </a:buClr>
              <a:buFont typeface="Wingdings 2" pitchFamily="18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FF5A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FF5A"/>
              </a:buClr>
              <a:buFont typeface="Wingdings 2" pitchFamily="18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it-IT" altLang="it-IT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Età (anni)</a:t>
            </a:r>
          </a:p>
        </p:txBody>
      </p:sp>
    </p:spTree>
    <p:extLst>
      <p:ext uri="{BB962C8B-B14F-4D97-AF65-F5344CB8AC3E}">
        <p14:creationId xmlns:p14="http://schemas.microsoft.com/office/powerpoint/2010/main" val="4188518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3EDBD23-D79E-2C34-17EA-4B3429D5FB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471" t="31035" r="7201" b="19189"/>
          <a:stretch/>
        </p:blipFill>
        <p:spPr>
          <a:xfrm>
            <a:off x="1636293" y="1173716"/>
            <a:ext cx="8963668" cy="565888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70E5E2F-2924-0710-C050-5BBD73926B4B}"/>
              </a:ext>
            </a:extLst>
          </p:cNvPr>
          <p:cNvSpPr txBox="1"/>
          <p:nvPr/>
        </p:nvSpPr>
        <p:spPr>
          <a:xfrm>
            <a:off x="7581900" y="6438900"/>
            <a:ext cx="421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Weaver, 2016</a:t>
            </a:r>
            <a:endParaRPr lang="es-ES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29CD92F-7277-078D-81C9-59582F2998D1}"/>
              </a:ext>
            </a:extLst>
          </p:cNvPr>
          <p:cNvSpPr txBox="1"/>
          <p:nvPr/>
        </p:nvSpPr>
        <p:spPr>
          <a:xfrm>
            <a:off x="146387" y="110292"/>
            <a:ext cx="9478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CC66FF"/>
                </a:solidFill>
              </a:rPr>
              <a:t>Il rischio di osteoporosi nel mancato raggiungimento del picco di massa ossea</a:t>
            </a:r>
            <a:endParaRPr lang="es-ES" sz="3600" dirty="0">
              <a:solidFill>
                <a:srgbClr val="CC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42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ED2F51E-D4A6-96A2-3D2C-4C1CFBE3472D}"/>
              </a:ext>
            </a:extLst>
          </p:cNvPr>
          <p:cNvSpPr txBox="1"/>
          <p:nvPr/>
        </p:nvSpPr>
        <p:spPr>
          <a:xfrm>
            <a:off x="1131152" y="6067210"/>
            <a:ext cx="10965712" cy="748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800"/>
              </a:spcAft>
            </a:pPr>
            <a:r>
              <a:rPr lang="es-ES" dirty="0" err="1">
                <a:solidFill>
                  <a:schemeClr val="bg1">
                    <a:lumMod val="50000"/>
                  </a:schemeClr>
                </a:solidFill>
              </a:rPr>
              <a:t>Misra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s-ES" dirty="0" err="1">
                <a:solidFill>
                  <a:schemeClr val="bg1">
                    <a:lumMod val="50000"/>
                  </a:schemeClr>
                </a:solidFill>
              </a:rPr>
              <a:t>Klibanski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, 2014</a:t>
            </a:r>
          </a:p>
          <a:p>
            <a:pPr algn="r">
              <a:spcAft>
                <a:spcPts val="800"/>
              </a:spcAft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Faje, 2013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8C60FE5-C881-6010-D696-4D2CAFF61540}"/>
              </a:ext>
            </a:extLst>
          </p:cNvPr>
          <p:cNvSpPr txBox="1"/>
          <p:nvPr/>
        </p:nvSpPr>
        <p:spPr>
          <a:xfrm>
            <a:off x="276490" y="284154"/>
            <a:ext cx="11562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it-IT" sz="3600" dirty="0">
                <a:solidFill>
                  <a:srgbClr val="CC66FF"/>
                </a:solidFill>
                <a:latin typeface="Calibri"/>
              </a:rPr>
              <a:t>Amenorrea Ipotalamica Funzionale non influenza negativamente l’osso solo per la densità minerale ossea</a:t>
            </a:r>
          </a:p>
          <a:p>
            <a:pPr defTabSz="685800"/>
            <a:r>
              <a:rPr lang="it-IT" sz="3600" dirty="0">
                <a:solidFill>
                  <a:srgbClr val="CC66FF"/>
                </a:solidFill>
                <a:latin typeface="Calibri"/>
              </a:rPr>
              <a:t>ma anche per: </a:t>
            </a:r>
            <a:endParaRPr lang="es-ES" sz="3600" dirty="0">
              <a:solidFill>
                <a:srgbClr val="CC66FF"/>
              </a:solidFill>
              <a:latin typeface="Calibri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C28BE74-B6E1-34CF-326F-5727C0066850}"/>
              </a:ext>
            </a:extLst>
          </p:cNvPr>
          <p:cNvSpPr txBox="1"/>
          <p:nvPr/>
        </p:nvSpPr>
        <p:spPr>
          <a:xfrm>
            <a:off x="481261" y="2288625"/>
            <a:ext cx="1119962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dirty="0">
                <a:solidFill>
                  <a:srgbClr val="CC66FF"/>
                </a:solidFill>
                <a:latin typeface="Calibri" panose="020F0502020204030204"/>
              </a:rPr>
              <a:t>microarchitettura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dirty="0"/>
              <a:t>ridotto </a:t>
            </a:r>
            <a:r>
              <a:rPr lang="en-US" sz="2800" dirty="0" err="1"/>
              <a:t>spessore</a:t>
            </a:r>
            <a:r>
              <a:rPr lang="en-US" sz="2800" dirty="0"/>
              <a:t> osso </a:t>
            </a:r>
            <a:r>
              <a:rPr lang="en-US" sz="2800" dirty="0" err="1"/>
              <a:t>corticale</a:t>
            </a:r>
            <a:r>
              <a:rPr lang="en-US" sz="2800" dirty="0"/>
              <a:t> e </a:t>
            </a:r>
            <a:r>
              <a:rPr lang="en-US" sz="2800" dirty="0" err="1"/>
              <a:t>trabecolare</a:t>
            </a:r>
            <a:endParaRPr lang="en-US" sz="2800" dirty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dirty="0" err="1"/>
              <a:t>ridotta</a:t>
            </a:r>
            <a:r>
              <a:rPr lang="en-US" sz="2800" dirty="0"/>
              <a:t> area </a:t>
            </a:r>
            <a:r>
              <a:rPr lang="en-US" sz="2800" dirty="0" err="1"/>
              <a:t>corticale</a:t>
            </a:r>
            <a:r>
              <a:rPr lang="en-US" sz="2800" dirty="0"/>
              <a:t> vs area </a:t>
            </a:r>
            <a:r>
              <a:rPr lang="en-US" sz="2800" dirty="0" err="1"/>
              <a:t>trabecolare</a:t>
            </a:r>
            <a:endParaRPr lang="en-US" sz="2800" dirty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dirty="0" err="1"/>
              <a:t>aumento</a:t>
            </a:r>
            <a:r>
              <a:rPr lang="en-US" sz="2800" dirty="0"/>
              <a:t> </a:t>
            </a:r>
            <a:r>
              <a:rPr lang="en-US" sz="2800" dirty="0" err="1"/>
              <a:t>della</a:t>
            </a:r>
            <a:r>
              <a:rPr lang="en-US" sz="2800" dirty="0"/>
              <a:t> </a:t>
            </a:r>
            <a:r>
              <a:rPr lang="en-US" sz="2800" dirty="0" err="1"/>
              <a:t>porosità</a:t>
            </a:r>
            <a:r>
              <a:rPr lang="en-US" sz="2800" dirty="0"/>
              <a:t> </a:t>
            </a:r>
            <a:r>
              <a:rPr lang="en-US" sz="2800" dirty="0" err="1"/>
              <a:t>corticale</a:t>
            </a:r>
            <a:endParaRPr lang="en-US" sz="2800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resistenza</a:t>
            </a:r>
            <a:endParaRPr lang="en-US" sz="2800" dirty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dirty="0" err="1"/>
              <a:t>ridotta</a:t>
            </a:r>
            <a:r>
              <a:rPr lang="en-US" sz="2800" dirty="0"/>
              <a:t> </a:t>
            </a:r>
            <a:r>
              <a:rPr lang="en-US" sz="2800" dirty="0" err="1"/>
              <a:t>rigidità</a:t>
            </a:r>
            <a:r>
              <a:rPr lang="en-US" sz="2800" dirty="0"/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dirty="0" err="1"/>
              <a:t>ridotta</a:t>
            </a:r>
            <a:r>
              <a:rPr lang="en-US" sz="2800" dirty="0"/>
              <a:t> </a:t>
            </a:r>
            <a:r>
              <a:rPr lang="en-US" sz="2800" dirty="0" err="1"/>
              <a:t>capacità</a:t>
            </a:r>
            <a:r>
              <a:rPr lang="en-US" sz="2800" dirty="0"/>
              <a:t> di </a:t>
            </a:r>
            <a:r>
              <a:rPr lang="en-US" sz="2800" dirty="0" err="1"/>
              <a:t>carico</a:t>
            </a:r>
            <a:endParaRPr kumimoji="0" lang="it-IT" sz="2800" b="0" i="0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580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D59797B-9497-8C3D-FB0B-D65F6521F9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211" t="29463" r="43158" b="10156"/>
          <a:stretch/>
        </p:blipFill>
        <p:spPr>
          <a:xfrm>
            <a:off x="3727938" y="1381125"/>
            <a:ext cx="7417197" cy="547687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0B8D5A9-48CF-113C-CB92-EA99AE734F1C}"/>
              </a:ext>
            </a:extLst>
          </p:cNvPr>
          <p:cNvSpPr txBox="1"/>
          <p:nvPr/>
        </p:nvSpPr>
        <p:spPr>
          <a:xfrm>
            <a:off x="5791200" y="636051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800"/>
              </a:spcAft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Ackerman, 2012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42CCCFC-5F3B-0FF2-4B1A-5D688083D5F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496" t="45260" r="25263" b="36953"/>
          <a:stretch/>
        </p:blipFill>
        <p:spPr>
          <a:xfrm>
            <a:off x="92522" y="161925"/>
            <a:ext cx="6003478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63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613FDB3-48A4-F4BE-A9FD-743231A289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921" t="31336" r="28127" b="30049"/>
          <a:stretch/>
        </p:blipFill>
        <p:spPr>
          <a:xfrm>
            <a:off x="968880" y="2149642"/>
            <a:ext cx="8422106" cy="299987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2FF759F-12A0-EEF3-6810-377CFAB0E299}"/>
              </a:ext>
            </a:extLst>
          </p:cNvPr>
          <p:cNvSpPr txBox="1"/>
          <p:nvPr/>
        </p:nvSpPr>
        <p:spPr>
          <a:xfrm>
            <a:off x="1131152" y="6259714"/>
            <a:ext cx="10965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8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Dixit, 2021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63ED274-4473-D6C7-2A96-EF07A3AD75E5}"/>
              </a:ext>
            </a:extLst>
          </p:cNvPr>
          <p:cNvSpPr txBox="1"/>
          <p:nvPr/>
        </p:nvSpPr>
        <p:spPr>
          <a:xfrm>
            <a:off x="276490" y="284154"/>
            <a:ext cx="11145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it-IT" sz="3600" dirty="0">
                <a:solidFill>
                  <a:srgbClr val="CC66FF"/>
                </a:solidFill>
                <a:latin typeface="Calibri"/>
              </a:rPr>
              <a:t>Azione dell’asse GH/IGF-1 sul tessuto cartilagineo</a:t>
            </a:r>
            <a:endParaRPr lang="es-ES" sz="3600" dirty="0">
              <a:solidFill>
                <a:srgbClr val="CC66FF"/>
              </a:solidFill>
              <a:latin typeface="Calibri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7FCDD47-22F5-5329-74B6-E84E12C9FF42}"/>
              </a:ext>
            </a:extLst>
          </p:cNvPr>
          <p:cNvSpPr txBox="1"/>
          <p:nvPr/>
        </p:nvSpPr>
        <p:spPr>
          <a:xfrm>
            <a:off x="9476819" y="2545834"/>
            <a:ext cx="1259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GH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33A2F83-5ACF-59DC-B5B7-D25333D8C43C}"/>
              </a:ext>
            </a:extLst>
          </p:cNvPr>
          <p:cNvSpPr txBox="1"/>
          <p:nvPr/>
        </p:nvSpPr>
        <p:spPr>
          <a:xfrm>
            <a:off x="9476819" y="3015734"/>
            <a:ext cx="1259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IGF-1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8095C0B-03E3-2920-F495-D60F75DCFA72}"/>
              </a:ext>
            </a:extLst>
          </p:cNvPr>
          <p:cNvSpPr txBox="1"/>
          <p:nvPr/>
        </p:nvSpPr>
        <p:spPr>
          <a:xfrm>
            <a:off x="949873" y="5125805"/>
            <a:ext cx="121039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Effetto diretto del GH e dell’IGF-1 </a:t>
            </a:r>
          </a:p>
          <a:p>
            <a:r>
              <a:rPr lang="it-IT" sz="2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sulla zona germinale e proliferativa della cartilagine di accrescimento, rispettivamente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996894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stomShape 7">
            <a:extLst>
              <a:ext uri="{FF2B5EF4-FFF2-40B4-BE49-F238E27FC236}">
                <a16:creationId xmlns:a16="http://schemas.microsoft.com/office/drawing/2014/main" id="{43E81A65-22EE-E0BA-39DA-825315C554BD}"/>
              </a:ext>
            </a:extLst>
          </p:cNvPr>
          <p:cNvSpPr/>
          <p:nvPr/>
        </p:nvSpPr>
        <p:spPr>
          <a:xfrm>
            <a:off x="-90793" y="2198302"/>
            <a:ext cx="12571825" cy="1296389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2" name="CustomShape 7">
            <a:extLst>
              <a:ext uri="{FF2B5EF4-FFF2-40B4-BE49-F238E27FC236}">
                <a16:creationId xmlns:a16="http://schemas.microsoft.com/office/drawing/2014/main" id="{F4FAB1F2-5932-75AE-C2D6-5B952E4A156C}"/>
              </a:ext>
            </a:extLst>
          </p:cNvPr>
          <p:cNvSpPr/>
          <p:nvPr/>
        </p:nvSpPr>
        <p:spPr>
          <a:xfrm>
            <a:off x="-180129" y="4899459"/>
            <a:ext cx="12571825" cy="1438279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481261" y="1686483"/>
            <a:ext cx="1119962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/>
              </a:rPr>
              <a:t>riduzione della statura finale rispetto al target parentale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600" dirty="0">
              <a:solidFill>
                <a:srgbClr val="CC66FF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anoressia nervosa con </a:t>
            </a:r>
            <a:r>
              <a:rPr kumimoji="0" lang="it-IT" sz="2800" b="0" i="1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esordio ≤ 13 aa: - 2 cm</a:t>
            </a:r>
            <a:endParaRPr kumimoji="0" lang="it-IT" sz="2800" b="0" i="0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ginnaste di artistica «di </a:t>
            </a:r>
            <a:r>
              <a:rPr lang="it-IT" sz="2800" dirty="0" err="1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elite</a:t>
            </a:r>
            <a:r>
              <a:rPr lang="it-IT" sz="28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»: -3 cm </a:t>
            </a:r>
            <a:endParaRPr kumimoji="0" lang="it-IT" sz="2800" b="0" i="0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AE7DEF6-3664-9DB0-785B-E2A31677EABA}"/>
              </a:ext>
            </a:extLst>
          </p:cNvPr>
          <p:cNvSpPr txBox="1"/>
          <p:nvPr/>
        </p:nvSpPr>
        <p:spPr>
          <a:xfrm>
            <a:off x="276490" y="284154"/>
            <a:ext cx="11419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defTabSz="685800">
              <a:defRPr sz="3600">
                <a:solidFill>
                  <a:srgbClr val="CC99FF"/>
                </a:solidFill>
                <a:latin typeface="Calibri"/>
              </a:defRPr>
            </a:lvl1pPr>
          </a:lstStyle>
          <a:p>
            <a:r>
              <a:rPr lang="it-IT" dirty="0"/>
              <a:t>I rischi del dismetabolismo osseo nelle giovanissime con Amenorree Ipotalamiche Funzionale</a:t>
            </a:r>
            <a:endParaRPr lang="es-E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EFFC7A2-9C92-5313-9DE0-CED2F4351F6C}"/>
              </a:ext>
            </a:extLst>
          </p:cNvPr>
          <p:cNvSpPr txBox="1"/>
          <p:nvPr/>
        </p:nvSpPr>
        <p:spPr>
          <a:xfrm>
            <a:off x="488724" y="4343087"/>
            <a:ext cx="8277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/>
              </a:rPr>
              <a:t>aumentato rischio di fratture atipiche da stress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E38F4E9-4416-B774-29C6-B2DCB5EB366F}"/>
              </a:ext>
            </a:extLst>
          </p:cNvPr>
          <p:cNvSpPr txBox="1"/>
          <p:nvPr/>
        </p:nvSpPr>
        <p:spPr>
          <a:xfrm>
            <a:off x="488724" y="4919254"/>
            <a:ext cx="111784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squilibrio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forza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dell’osso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ed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entità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carico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anche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 osso fragile</a:t>
            </a:r>
            <a:endParaRPr lang="it-IT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F192B6D-F5CA-D632-D343-68F8E59152B2}"/>
              </a:ext>
            </a:extLst>
          </p:cNvPr>
          <p:cNvSpPr txBox="1"/>
          <p:nvPr/>
        </p:nvSpPr>
        <p:spPr>
          <a:xfrm>
            <a:off x="6077949" y="2393414"/>
            <a:ext cx="6096000" cy="810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Neale J, Hudson LD. 2020</a:t>
            </a: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algn="r"/>
            <a:endParaRPr lang="it-IT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8CA5678-7D1A-B5F9-850F-295BF78F66DD}"/>
              </a:ext>
            </a:extLst>
          </p:cNvPr>
          <p:cNvSpPr txBox="1"/>
          <p:nvPr/>
        </p:nvSpPr>
        <p:spPr>
          <a:xfrm>
            <a:off x="5092262" y="5920286"/>
            <a:ext cx="6969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Misra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e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Klibanski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2014; </a:t>
            </a:r>
            <a:r>
              <a:rPr lang="es-ES" b="0" i="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da Rocha Lemos Costa, 2022 </a:t>
            </a:r>
            <a:endParaRPr lang="it-IT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r">
              <a:defRPr/>
            </a:pPr>
            <a:endParaRPr lang="it-IT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5C6109C-53BA-E5F7-D963-6D9AA3F40D90}"/>
              </a:ext>
            </a:extLst>
          </p:cNvPr>
          <p:cNvSpPr txBox="1"/>
          <p:nvPr/>
        </p:nvSpPr>
        <p:spPr>
          <a:xfrm>
            <a:off x="488723" y="5409899"/>
            <a:ext cx="105313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it-IT" altLang="it-IT" sz="28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+60% </a:t>
            </a:r>
            <a:r>
              <a:rPr lang="it-IT" altLang="it-IT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rischio di frattura </a:t>
            </a:r>
            <a:r>
              <a:rPr lang="it-IT" altLang="it-IT" sz="28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già nei primi 18 mesi </a:t>
            </a:r>
            <a:r>
              <a:rPr lang="it-IT" altLang="it-IT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rispetto alle coetanee </a:t>
            </a:r>
            <a:endParaRPr lang="it-IT" sz="2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A0BF9A8-C7DD-98C6-AE36-DF202A59CCDA}"/>
              </a:ext>
            </a:extLst>
          </p:cNvPr>
          <p:cNvSpPr txBox="1"/>
          <p:nvPr/>
        </p:nvSpPr>
        <p:spPr>
          <a:xfrm>
            <a:off x="5849349" y="2754051"/>
            <a:ext cx="6324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b="0" i="0" dirty="0" err="1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Georgopoulos</a:t>
            </a:r>
            <a:r>
              <a:rPr lang="es-ES" b="0" i="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2012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5822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7">
            <a:extLst>
              <a:ext uri="{FF2B5EF4-FFF2-40B4-BE49-F238E27FC236}">
                <a16:creationId xmlns:a16="http://schemas.microsoft.com/office/drawing/2014/main" id="{8EFBEC7A-6493-8547-0587-7BF47BC70060}"/>
              </a:ext>
            </a:extLst>
          </p:cNvPr>
          <p:cNvSpPr/>
          <p:nvPr/>
        </p:nvSpPr>
        <p:spPr>
          <a:xfrm>
            <a:off x="-180129" y="4599910"/>
            <a:ext cx="12571825" cy="1545735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23FBD40-C326-4DDB-6BB3-EC751A667353}"/>
              </a:ext>
            </a:extLst>
          </p:cNvPr>
          <p:cNvSpPr txBox="1"/>
          <p:nvPr/>
        </p:nvSpPr>
        <p:spPr>
          <a:xfrm>
            <a:off x="1515906" y="1335091"/>
            <a:ext cx="8158941" cy="2909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it-IT" sz="3200" dirty="0">
                <a:solidFill>
                  <a:schemeClr val="bg1">
                    <a:lumMod val="50000"/>
                  </a:schemeClr>
                </a:solidFill>
              </a:rPr>
              <a:t>alterazioni del ritmo e della conduzione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it-IT" sz="3200" dirty="0">
                <a:solidFill>
                  <a:schemeClr val="bg1">
                    <a:lumMod val="50000"/>
                  </a:schemeClr>
                </a:solidFill>
              </a:rPr>
              <a:t>alterazioni del sistema endoteliale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it-IT" sz="3200" dirty="0">
                <a:solidFill>
                  <a:schemeClr val="bg1">
                    <a:lumMod val="50000"/>
                  </a:schemeClr>
                </a:solidFill>
              </a:rPr>
              <a:t>(alterazioni strutturali cardiache)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3D09F46-E733-F030-EECF-54A8816AC844}"/>
              </a:ext>
            </a:extLst>
          </p:cNvPr>
          <p:cNvSpPr txBox="1"/>
          <p:nvPr/>
        </p:nvSpPr>
        <p:spPr>
          <a:xfrm>
            <a:off x="4908884" y="6274323"/>
            <a:ext cx="6990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Giovinazzo et al., 2018;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Shufelt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, 2023,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Springall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, 2023,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Tegg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2024</a:t>
            </a:r>
          </a:p>
        </p:txBody>
      </p:sp>
      <p:pic>
        <p:nvPicPr>
          <p:cNvPr id="6" name="Picture 2" descr="Risultati immagini per blood pressure cartoon">
            <a:extLst>
              <a:ext uri="{FF2B5EF4-FFF2-40B4-BE49-F238E27FC236}">
                <a16:creationId xmlns:a16="http://schemas.microsoft.com/office/drawing/2014/main" id="{3FFAA5B6-E843-A184-8C70-95848BDC7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008" y="358328"/>
            <a:ext cx="2152998" cy="152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5C1CAD-33F6-6425-F7B7-4D80C3D25F39}"/>
              </a:ext>
            </a:extLst>
          </p:cNvPr>
          <p:cNvSpPr txBox="1"/>
          <p:nvPr/>
        </p:nvSpPr>
        <p:spPr>
          <a:xfrm>
            <a:off x="-1" y="-19050"/>
            <a:ext cx="133472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Conseguenze sul sistema cardiovascolare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delle Amenorree Ipotalamiche Funzionali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BA8357D-CC1B-C457-A496-5B063A976B2A}"/>
              </a:ext>
            </a:extLst>
          </p:cNvPr>
          <p:cNvSpPr txBox="1"/>
          <p:nvPr/>
        </p:nvSpPr>
        <p:spPr>
          <a:xfrm>
            <a:off x="292331" y="4602505"/>
            <a:ext cx="112098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effetti indipendenti e combinati osservata del 87% dei casi</a:t>
            </a:r>
          </a:p>
          <a:p>
            <a:endParaRPr lang="it-IT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le complicanze più temibili: </a:t>
            </a:r>
            <a:r>
              <a:rPr lang="it-IT" sz="2400" dirty="0"/>
              <a:t>aritmie ventricolari </a:t>
            </a:r>
          </a:p>
          <a:p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con </a:t>
            </a:r>
            <a:r>
              <a:rPr lang="it-IT" sz="2400" dirty="0"/>
              <a:t>R di morte improvvisa x5 </a:t>
            </a:r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vs popolazione generale</a:t>
            </a:r>
          </a:p>
        </p:txBody>
      </p:sp>
    </p:spTree>
    <p:extLst>
      <p:ext uri="{BB962C8B-B14F-4D97-AF65-F5344CB8AC3E}">
        <p14:creationId xmlns:p14="http://schemas.microsoft.com/office/powerpoint/2010/main" val="2661746723"/>
      </p:ext>
    </p:extLst>
  </p:cSld>
  <p:clrMapOvr>
    <a:masterClrMapping/>
  </p:clrMapOvr>
</p:sld>
</file>

<file path=ppt/theme/theme1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olo2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5506</TotalTime>
  <Words>1309</Words>
  <Application>Microsoft Office PowerPoint</Application>
  <PresentationFormat>Widescreen</PresentationFormat>
  <Paragraphs>156</Paragraphs>
  <Slides>14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14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Calibri Light</vt:lpstr>
      <vt:lpstr>Times New Roman</vt:lpstr>
      <vt:lpstr>5_Tema di Office</vt:lpstr>
      <vt:lpstr>Titolo21</vt:lpstr>
      <vt:lpstr>2_Tema di Office</vt:lpstr>
      <vt:lpstr>3_Tema di Office</vt:lpstr>
      <vt:lpstr>I RISCHI MEDICI  DELLE CARENZE NUTRIZIONALI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Giorgio Campagnoli</dc:creator>
  <cp:lastModifiedBy>valentina rovei</cp:lastModifiedBy>
  <cp:revision>90</cp:revision>
  <dcterms:created xsi:type="dcterms:W3CDTF">2024-08-29T05:26:09Z</dcterms:created>
  <dcterms:modified xsi:type="dcterms:W3CDTF">2025-03-09T20:44:18Z</dcterms:modified>
</cp:coreProperties>
</file>